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sldIdLst>
    <p:sldId id="256" r:id="rId2"/>
    <p:sldId id="296" r:id="rId3"/>
    <p:sldId id="257" r:id="rId4"/>
    <p:sldId id="302" r:id="rId5"/>
    <p:sldId id="303" r:id="rId6"/>
    <p:sldId id="301" r:id="rId7"/>
    <p:sldId id="314" r:id="rId8"/>
    <p:sldId id="277" r:id="rId9"/>
    <p:sldId id="318" r:id="rId10"/>
    <p:sldId id="304" r:id="rId11"/>
    <p:sldId id="279" r:id="rId12"/>
    <p:sldId id="315" r:id="rId13"/>
    <p:sldId id="305" r:id="rId14"/>
    <p:sldId id="270" r:id="rId15"/>
    <p:sldId id="280" r:id="rId16"/>
    <p:sldId id="306" r:id="rId17"/>
    <p:sldId id="273" r:id="rId18"/>
    <p:sldId id="282" r:id="rId19"/>
    <p:sldId id="308" r:id="rId20"/>
    <p:sldId id="281" r:id="rId21"/>
    <p:sldId id="283" r:id="rId22"/>
    <p:sldId id="284" r:id="rId23"/>
    <p:sldId id="316" r:id="rId24"/>
    <p:sldId id="317" r:id="rId25"/>
    <p:sldId id="319" r:id="rId26"/>
    <p:sldId id="309" r:id="rId27"/>
    <p:sldId id="287" r:id="rId28"/>
    <p:sldId id="288" r:id="rId29"/>
    <p:sldId id="289" r:id="rId30"/>
    <p:sldId id="320" r:id="rId31"/>
    <p:sldId id="285" r:id="rId32"/>
    <p:sldId id="291" r:id="rId33"/>
    <p:sldId id="311" r:id="rId34"/>
    <p:sldId id="299" r:id="rId35"/>
    <p:sldId id="310" r:id="rId36"/>
    <p:sldId id="294" r:id="rId37"/>
    <p:sldId id="295" r:id="rId38"/>
    <p:sldId id="313" r:id="rId39"/>
    <p:sldId id="325" r:id="rId40"/>
    <p:sldId id="323" r:id="rId41"/>
    <p:sldId id="324" r:id="rId42"/>
    <p:sldId id="322" r:id="rId4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99"/>
    <a:srgbClr val="FFCD9C"/>
    <a:srgbClr val="A2C5B0"/>
    <a:srgbClr val="947904"/>
    <a:srgbClr val="60421A"/>
    <a:srgbClr val="FF99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6102" autoAdjust="0"/>
    <p:restoredTop sz="95388" autoAdjust="0"/>
  </p:normalViewPr>
  <p:slideViewPr>
    <p:cSldViewPr snapToGrid="0">
      <p:cViewPr varScale="1">
        <p:scale>
          <a:sx n="74" d="100"/>
          <a:sy n="74" d="100"/>
        </p:scale>
        <p:origin x="48" y="3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9A9BBF-D1F9-427B-BD54-F55C35CA3ABB}" type="datetimeFigureOut">
              <a:rPr lang="en-US" smtClean="0"/>
              <a:t>11/14/2025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46DE0F-BE46-412A-AAD2-41D81B364FDF}" type="slidenum">
              <a:rPr lang="en-US" smtClean="0"/>
              <a:t>‹#›</a:t>
            </a:fld>
            <a:endParaRPr lang="en-US"/>
          </a:p>
        </p:txBody>
      </p:sp>
    </p:spTree>
    <p:extLst>
      <p:ext uri="{BB962C8B-B14F-4D97-AF65-F5344CB8AC3E}">
        <p14:creationId xmlns:p14="http://schemas.microsoft.com/office/powerpoint/2010/main" val="7288626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1" i="0" u="sng" dirty="0">
                <a:solidFill>
                  <a:srgbClr val="E36C09"/>
                </a:solidFill>
                <a:effectLst/>
                <a:latin typeface="Arial" panose="020B0604020202020204" pitchFamily="34" charset="0"/>
              </a:rPr>
              <a:t>FIRST SLIDE:</a:t>
            </a:r>
            <a:r>
              <a:rPr lang="en-US" sz="1800" b="0" i="0" dirty="0">
                <a:solidFill>
                  <a:srgbClr val="E36C09"/>
                </a:solidFill>
                <a:effectLst/>
                <a:latin typeface="WordVisiCarriageReturn_MSFontService"/>
              </a:rPr>
              <a:t> </a:t>
            </a:r>
            <a:br>
              <a:rPr lang="en-US" sz="1800" b="0" i="0" dirty="0">
                <a:solidFill>
                  <a:srgbClr val="E36C09"/>
                </a:solidFill>
                <a:effectLst/>
                <a:latin typeface="WordVisiCarriageReturn_MSFontService"/>
              </a:rPr>
            </a:br>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1" i="0" dirty="0">
                <a:solidFill>
                  <a:srgbClr val="0070C0"/>
                </a:solidFill>
                <a:effectLst/>
                <a:latin typeface="Arial" panose="020B0604020202020204" pitchFamily="34" charset="0"/>
              </a:rPr>
              <a:t>(Take a moment, stand confidently, smile, and make eye contact with the jury.)</a:t>
            </a:r>
            <a:r>
              <a:rPr lang="en-US" sz="1800" b="0" i="0" dirty="0">
                <a:solidFill>
                  <a:srgbClr val="0070C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panose="020B0604020202020204" pitchFamily="34" charset="0"/>
              </a:rPr>
              <a:t>"Good morning, esteemed members of the jury, respected supervisors, dear colleagues, and distinguished guests.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panose="020B0604020202020204" pitchFamily="34" charset="0"/>
              </a:rPr>
              <a:t>My name is Mahamadou </a:t>
            </a:r>
            <a:r>
              <a:rPr lang="en-US" sz="1800" b="0" i="0" dirty="0" err="1">
                <a:solidFill>
                  <a:srgbClr val="000000"/>
                </a:solidFill>
                <a:effectLst/>
                <a:latin typeface="Arial" panose="020B0604020202020204" pitchFamily="34" charset="0"/>
              </a:rPr>
              <a:t>Dansoko</a:t>
            </a:r>
            <a:r>
              <a:rPr lang="en-US" sz="1800" b="0" i="0" dirty="0">
                <a:solidFill>
                  <a:srgbClr val="000000"/>
                </a:solidFill>
                <a:effectLst/>
                <a:latin typeface="Arial" panose="020B0604020202020204" pitchFamily="34" charset="0"/>
              </a:rPr>
              <a:t>, and I am a final-year engineering student in  Electrical, Electronics, and Telecommunications Engineering.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panose="020B0604020202020204" pitchFamily="34" charset="0"/>
              </a:rPr>
              <a:t>Today, I am honored to present the culmination of my end-of-studies internship project, conducted in collaboration with Mohammed VI Polytechnic University.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800" b="1" i="0" dirty="0">
                <a:solidFill>
                  <a:srgbClr val="0070C0"/>
                </a:solidFill>
                <a:effectLst/>
                <a:latin typeface="Arial" panose="020B0604020202020204" pitchFamily="34" charset="0"/>
              </a:rPr>
              <a:t>The title of my work is:</a:t>
            </a:r>
            <a:r>
              <a:rPr lang="en-US" sz="1800" b="0" i="0" dirty="0">
                <a:solidFill>
                  <a:srgbClr val="000000"/>
                </a:solidFill>
                <a:effectLst/>
                <a:latin typeface="Arial" panose="020B0604020202020204" pitchFamily="34" charset="0"/>
              </a:rPr>
              <a:t> 'Secrecy Rate Maximization in RIS-Aided UAV ISAC Networks.'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800" b="1" i="0" dirty="0">
                <a:solidFill>
                  <a:srgbClr val="0070C0"/>
                </a:solidFill>
                <a:effectLst/>
                <a:latin typeface="Arial" panose="020B0604020202020204" pitchFamily="34" charset="0"/>
              </a:rPr>
              <a:t>Essentially, this project tackles a critical and timely challenge:</a:t>
            </a:r>
            <a:r>
              <a:rPr lang="en-US" sz="1800" b="0" i="0" dirty="0">
                <a:solidFill>
                  <a:srgbClr val="000000"/>
                </a:solidFill>
                <a:effectLst/>
                <a:latin typeface="Arial" panose="020B0604020202020204" pitchFamily="34" charset="0"/>
              </a:rPr>
              <a:t> developing a robust, AI-driven defense against sophisticated jamming and eavesdropping threats in these next-generation wireless systems.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panose="020B0604020202020204" pitchFamily="34" charset="0"/>
              </a:rPr>
              <a:t>Before I delve into the details, I would like to take a moment to express my sincere gratitude.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panose="020B0604020202020204" pitchFamily="34" charset="0"/>
              </a:rPr>
              <a:t>First, to the members of the jury: thank you for your time, your expertise, and for providing me with this valuable opportunity to present my research.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panose="020B0604020202020204" pitchFamily="34" charset="0"/>
              </a:rPr>
              <a:t>A special and heartfelt thank you to my supervisors: my academic tutor, Mr. Jamal EL AOUFI, and my research supervisor, Professor El Mehdi AMHOUD. Your guidance, constant support, and invaluable insights have been absolutely instrumental throughout this entire project. I am deeply grateful for your mentorship.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panose="020B0604020202020204" pitchFamily="34" charset="0"/>
              </a:rPr>
              <a:t>And finally, thank you to everyone in the audience for being here today to listen.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panose="020B0604020202020204" pitchFamily="34" charset="0"/>
              </a:rPr>
              <a:t>With that, let us begin.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br>
              <a:rPr lang="en-US" dirty="0"/>
            </a:br>
            <a:br>
              <a:rPr lang="en-US" dirty="0"/>
            </a:br>
            <a:br>
              <a:rPr lang="en-US" dirty="0"/>
            </a:br>
            <a:br>
              <a:rPr lang="en-US" dirty="0"/>
            </a:br>
            <a:br>
              <a:rPr lang="en-US" dirty="0"/>
            </a:br>
            <a:br>
              <a:rPr lang="en-US" dirty="0"/>
            </a:br>
            <a:br>
              <a:rPr lang="en-US" dirty="0"/>
            </a:br>
            <a:r>
              <a:rPr lang="en-US" sz="18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F146DE0F-BE46-412A-AAD2-41D81B364FDF}" type="slidenum">
              <a:rPr lang="en-US" smtClean="0"/>
              <a:t>1</a:t>
            </a:fld>
            <a:endParaRPr lang="en-US"/>
          </a:p>
        </p:txBody>
      </p:sp>
    </p:spTree>
    <p:extLst>
      <p:ext uri="{BB962C8B-B14F-4D97-AF65-F5344CB8AC3E}">
        <p14:creationId xmlns:p14="http://schemas.microsoft.com/office/powerpoint/2010/main" val="16232943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sng" dirty="0">
                <a:solidFill>
                  <a:srgbClr val="E36C09"/>
                </a:solidFill>
                <a:effectLst/>
                <a:latin typeface="Arial" panose="020B0604020202020204" pitchFamily="34" charset="0"/>
              </a:rPr>
              <a:t>SECOND SLIDE:</a:t>
            </a:r>
            <a:r>
              <a:rPr lang="en-US" sz="1200" b="0" i="0" dirty="0">
                <a:solidFill>
                  <a:srgbClr val="E36C09"/>
                </a:solidFill>
                <a:effectLst/>
                <a:latin typeface="WordVisiCarriageReturn_MSFontService"/>
              </a:rPr>
              <a:t> </a:t>
            </a:r>
            <a:br>
              <a:rPr lang="en-US" sz="1200" b="0" i="0" dirty="0">
                <a:solidFill>
                  <a:srgbClr val="E36C09"/>
                </a:solidFill>
                <a:effectLst/>
                <a:latin typeface="WordVisiCarriageReturn_MSFontService"/>
              </a:rPr>
            </a:br>
            <a:r>
              <a:rPr lang="en-US" sz="12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US" sz="1200" b="1" i="0" dirty="0">
                <a:solidFill>
                  <a:srgbClr val="0070C0"/>
                </a:solidFill>
                <a:effectLst/>
                <a:latin typeface="Ar"/>
              </a:rPr>
              <a:t>What to Say:</a:t>
            </a:r>
            <a:r>
              <a:rPr lang="en-US" sz="1200" b="0" i="0" dirty="0">
                <a:solidFill>
                  <a:srgbClr val="0070C0"/>
                </a:solidFill>
                <a:effectLst/>
                <a:latin typeface="Ar"/>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
              </a:rPr>
              <a:t>"Before we begin, let's quickly define the core technology at the heart of our research: ISAC. In traditional systems, sensing—like radar—and communication are done by two separate devices, using different hardware and different radio frequencies. This is inefficient." </a:t>
            </a:r>
            <a:endParaRPr lang="en-US" b="0" i="0" dirty="0">
              <a:solidFill>
                <a:srgbClr val="000000"/>
              </a:solidFill>
              <a:effectLst/>
              <a:latin typeface="Segoe UI" panose="020B0502040204020203" pitchFamily="34" charset="0"/>
            </a:endParaRPr>
          </a:p>
          <a:p>
            <a:pPr algn="l" rtl="0" fontAlgn="base"/>
            <a:r>
              <a:rPr lang="en-US" sz="1200" b="1" i="0" dirty="0">
                <a:solidFill>
                  <a:srgbClr val="0070C0"/>
                </a:solidFill>
                <a:effectLst/>
                <a:latin typeface="Ar"/>
              </a:rPr>
              <a:t> </a:t>
            </a:r>
            <a:r>
              <a:rPr lang="en-US" sz="1200" b="0" i="0" dirty="0">
                <a:solidFill>
                  <a:srgbClr val="0070C0"/>
                </a:solidFill>
                <a:effectLst/>
                <a:latin typeface="Ar"/>
              </a:rPr>
              <a:t> </a:t>
            </a:r>
            <a:endParaRPr lang="en-US" b="0" i="0" dirty="0">
              <a:solidFill>
                <a:srgbClr val="000000"/>
              </a:solidFill>
              <a:effectLst/>
              <a:latin typeface="Segoe UI" panose="020B0502040204020203" pitchFamily="34" charset="0"/>
            </a:endParaRPr>
          </a:p>
          <a:p>
            <a:pPr algn="l" rtl="0" fontAlgn="base"/>
            <a:r>
              <a:rPr lang="en-US" sz="1200" b="1" i="0" dirty="0">
                <a:solidFill>
                  <a:srgbClr val="0070C0"/>
                </a:solidFill>
                <a:effectLst/>
                <a:latin typeface="Ar"/>
              </a:rPr>
              <a:t>(Gesture to the left panel.)</a:t>
            </a:r>
            <a:r>
              <a:rPr lang="en-US" sz="1200" b="0" i="0" dirty="0">
                <a:solidFill>
                  <a:srgbClr val="0070C0"/>
                </a:solidFill>
                <a:effectLst/>
                <a:latin typeface="Ar"/>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
              </a:rPr>
              <a:t>"The ISAC paradigm revolutionizes this by integrating both functions into a single platform. We use one signal to simultaneously communicate data and sense the environment. This leads to massive gains in efficiency, reduces hardware costs, and saves energy."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
              </a:rPr>
              <a:t>  </a:t>
            </a:r>
            <a:endParaRPr lang="en-US" b="0" i="0" dirty="0">
              <a:solidFill>
                <a:srgbClr val="000000"/>
              </a:solidFill>
              <a:effectLst/>
              <a:latin typeface="Segoe UI" panose="020B0502040204020203" pitchFamily="34" charset="0"/>
            </a:endParaRPr>
          </a:p>
          <a:p>
            <a:pPr algn="l" rtl="0" fontAlgn="base"/>
            <a:r>
              <a:rPr lang="en-US" sz="1200" b="1" i="0" dirty="0">
                <a:solidFill>
                  <a:srgbClr val="0070C0"/>
                </a:solidFill>
                <a:effectLst/>
                <a:latin typeface="Ar"/>
              </a:rPr>
              <a:t>(Gesture to the right panel.)</a:t>
            </a:r>
            <a:r>
              <a:rPr lang="en-US" sz="1200" b="0" i="0" dirty="0">
                <a:solidFill>
                  <a:srgbClr val="0070C0"/>
                </a:solidFill>
                <a:effectLst/>
                <a:latin typeface="Ar"/>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
              </a:rPr>
              <a:t>"This fundamental concept of integration is the foundation of our work." </a:t>
            </a:r>
            <a:endParaRPr lang="en-US" dirty="0"/>
          </a:p>
        </p:txBody>
      </p:sp>
      <p:sp>
        <p:nvSpPr>
          <p:cNvPr id="4" name="Slide Number Placeholder 3"/>
          <p:cNvSpPr>
            <a:spLocks noGrp="1"/>
          </p:cNvSpPr>
          <p:nvPr>
            <p:ph type="sldNum" sz="quarter" idx="5"/>
          </p:nvPr>
        </p:nvSpPr>
        <p:spPr/>
        <p:txBody>
          <a:bodyPr/>
          <a:lstStyle/>
          <a:p>
            <a:fld id="{F146DE0F-BE46-412A-AAD2-41D81B364FDF}" type="slidenum">
              <a:rPr lang="en-US" smtClean="0"/>
              <a:t>2</a:t>
            </a:fld>
            <a:endParaRPr lang="en-US"/>
          </a:p>
        </p:txBody>
      </p:sp>
    </p:spTree>
    <p:extLst>
      <p:ext uri="{BB962C8B-B14F-4D97-AF65-F5344CB8AC3E}">
        <p14:creationId xmlns:p14="http://schemas.microsoft.com/office/powerpoint/2010/main" val="2609890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u="sng" dirty="0">
                <a:solidFill>
                  <a:srgbClr val="E36C09"/>
                </a:solidFill>
                <a:effectLst/>
                <a:latin typeface="Arial" panose="020B0604020202020204" pitchFamily="34" charset="0"/>
              </a:rPr>
              <a:t>NINETH SLIDE:</a:t>
            </a:r>
            <a:r>
              <a:rPr lang="en-US" sz="1200" b="0" i="0" dirty="0">
                <a:solidFill>
                  <a:srgbClr val="E36C09"/>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ial"/>
              </a:rPr>
              <a:t>"This diagram shows how our AI agent learns. It's a DDPG agent, which has two main parts: an Actor that acts, and a Critic that judges.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ial"/>
              </a:rPr>
              <a:t>  </a:t>
            </a:r>
            <a:endParaRPr lang="en-US" b="0" i="0" dirty="0">
              <a:solidFill>
                <a:srgbClr val="000000"/>
              </a:solidFill>
              <a:effectLst/>
              <a:latin typeface="Segoe UI" panose="020B0502040204020203" pitchFamily="34" charset="0"/>
            </a:endParaRPr>
          </a:p>
          <a:p>
            <a:pPr algn="l" rtl="0" fontAlgn="base"/>
            <a:r>
              <a:rPr lang="en-US" sz="1200" b="1" i="0" u="sng" dirty="0">
                <a:solidFill>
                  <a:srgbClr val="0070C0"/>
                </a:solidFill>
                <a:effectLst/>
                <a:latin typeface="Aial"/>
              </a:rPr>
              <a:t>(Point to the Actor Block)</a:t>
            </a:r>
            <a:r>
              <a:rPr lang="en-US" sz="1200" b="0" i="0" dirty="0">
                <a:solidFill>
                  <a:srgbClr val="0070C0"/>
                </a:solidFill>
                <a:effectLst/>
                <a:latin typeface="Aial"/>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ial"/>
              </a:rPr>
              <a:t>First, the Actor observes the environment's current State and decides on an Action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ial"/>
              </a:rPr>
              <a:t>  </a:t>
            </a:r>
            <a:endParaRPr lang="en-US" b="0" i="0" dirty="0">
              <a:solidFill>
                <a:srgbClr val="000000"/>
              </a:solidFill>
              <a:effectLst/>
              <a:latin typeface="Segoe UI" panose="020B0502040204020203" pitchFamily="34" charset="0"/>
            </a:endParaRPr>
          </a:p>
          <a:p>
            <a:pPr algn="l" rtl="0" fontAlgn="base"/>
            <a:r>
              <a:rPr lang="en-US" sz="1200" b="1" i="0" u="sng" dirty="0">
                <a:solidFill>
                  <a:srgbClr val="0070C0"/>
                </a:solidFill>
                <a:effectLst/>
                <a:latin typeface="Aial"/>
              </a:rPr>
              <a:t>(Point to the Environment and Replay Memory)</a:t>
            </a:r>
            <a:r>
              <a:rPr lang="en-US" sz="1200" b="0" i="0" dirty="0">
                <a:solidFill>
                  <a:srgbClr val="0070C0"/>
                </a:solidFill>
                <a:effectLst/>
                <a:latin typeface="Aial"/>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ial"/>
              </a:rPr>
              <a:t>The Environment responds with a Reward, and this entire experience—the state, action, and reward—gets stored in the Experience Replay Memory.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ial"/>
              </a:rPr>
              <a:t>  </a:t>
            </a:r>
            <a:endParaRPr lang="en-US" b="0" i="0" dirty="0">
              <a:solidFill>
                <a:srgbClr val="000000"/>
              </a:solidFill>
              <a:effectLst/>
              <a:latin typeface="Segoe UI" panose="020B0502040204020203" pitchFamily="34" charset="0"/>
            </a:endParaRPr>
          </a:p>
          <a:p>
            <a:pPr algn="l" rtl="0" fontAlgn="base"/>
            <a:r>
              <a:rPr lang="en-US" sz="1200" b="1" i="0" dirty="0">
                <a:solidFill>
                  <a:srgbClr val="0070C0"/>
                </a:solidFill>
                <a:effectLst/>
                <a:latin typeface="Aial"/>
              </a:rPr>
              <a:t>(Point to the Critic Block)</a:t>
            </a:r>
            <a:r>
              <a:rPr lang="en-US" sz="1200" b="0" i="0" dirty="0">
                <a:solidFill>
                  <a:srgbClr val="0070C0"/>
                </a:solidFill>
                <a:effectLst/>
                <a:latin typeface="Aial"/>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ial"/>
              </a:rPr>
              <a:t>Now for the learning part. We randomly sample a batch of old memories. The Critic then looks at these past experiences and judges how good the Actor's decisions were.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ial"/>
              </a:rPr>
              <a:t>  </a:t>
            </a:r>
            <a:endParaRPr lang="en-US" b="0" i="0" dirty="0">
              <a:solidFill>
                <a:srgbClr val="000000"/>
              </a:solidFill>
              <a:effectLst/>
              <a:latin typeface="Segoe UI" panose="020B0502040204020203" pitchFamily="34" charset="0"/>
            </a:endParaRPr>
          </a:p>
          <a:p>
            <a:pPr algn="l" rtl="0" fontAlgn="base"/>
            <a:r>
              <a:rPr lang="en-US" sz="1200" b="1" i="0" u="sng" dirty="0">
                <a:solidFill>
                  <a:srgbClr val="0070C0"/>
                </a:solidFill>
                <a:effectLst/>
                <a:latin typeface="Aial"/>
              </a:rPr>
              <a:t>(Point to the arrow from Critic to Actor)</a:t>
            </a:r>
            <a:r>
              <a:rPr lang="en-US" sz="1200" b="0" i="0" dirty="0">
                <a:solidFill>
                  <a:srgbClr val="0070C0"/>
                </a:solidFill>
                <a:effectLst/>
                <a:latin typeface="Aial"/>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ial"/>
              </a:rPr>
              <a:t>Based on this judgment, the Critic provides feedback to the Actor.  </a:t>
            </a:r>
            <a:endParaRPr lang="en-US" b="0" i="0" dirty="0">
              <a:solidFill>
                <a:srgbClr val="000000"/>
              </a:solidFill>
              <a:effectLst/>
              <a:latin typeface="Segoe UI" panose="020B0502040204020203" pitchFamily="34" charset="0"/>
            </a:endParaRPr>
          </a:p>
          <a:p>
            <a:pPr algn="l" rtl="0" fontAlgn="base"/>
            <a:r>
              <a:rPr lang="en-US" sz="1200" b="1" i="0" dirty="0">
                <a:solidFill>
                  <a:srgbClr val="0070C0"/>
                </a:solidFill>
                <a:effectLst/>
                <a:latin typeface="Aial"/>
              </a:rPr>
              <a:t>(Gesture briefly to the Target Networks)</a:t>
            </a:r>
            <a:r>
              <a:rPr lang="en-US" sz="1200" b="0" i="0" dirty="0">
                <a:solidFill>
                  <a:srgbClr val="0070C0"/>
                </a:solidFill>
                <a:effectLst/>
                <a:latin typeface="Aial"/>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ial"/>
              </a:rPr>
              <a:t>We also use Target Networks to keep this whole process stable.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ial"/>
              </a:rPr>
              <a:t>  </a:t>
            </a:r>
            <a:endParaRPr lang="en-US" b="0" i="0" dirty="0">
              <a:solidFill>
                <a:srgbClr val="000000"/>
              </a:solidFill>
              <a:effectLst/>
              <a:latin typeface="Segoe UI" panose="020B0502040204020203" pitchFamily="34" charset="0"/>
            </a:endParaRPr>
          </a:p>
          <a:p>
            <a:pPr algn="l" rtl="0" fontAlgn="base"/>
            <a:r>
              <a:rPr lang="en-US" sz="1200" b="1" i="0" dirty="0">
                <a:solidFill>
                  <a:srgbClr val="0070C0"/>
                </a:solidFill>
                <a:effectLst/>
                <a:latin typeface="Aial"/>
              </a:rPr>
              <a:t>(Summarize with a concluding gesture to the whole diagram)</a:t>
            </a:r>
            <a:r>
              <a:rPr lang="en-US" sz="1200" b="0" i="0" dirty="0">
                <a:solidFill>
                  <a:srgbClr val="0070C0"/>
                </a:solidFill>
                <a:effectLst/>
                <a:latin typeface="Aial"/>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ial"/>
              </a:rPr>
              <a:t>So, in essence: the Actor acts, the Critic critiques, and the agent learns by replaying its memories.  </a:t>
            </a:r>
            <a:endParaRPr lang="en-US" b="0" i="0" dirty="0">
              <a:solidFill>
                <a:srgbClr val="000000"/>
              </a:solidFill>
              <a:effectLst/>
              <a:latin typeface="Segoe UI" panose="020B0502040204020203" pitchFamily="34" charset="0"/>
            </a:endParaRPr>
          </a:p>
          <a:p>
            <a:pPr algn="l" rtl="0" fontAlgn="base"/>
            <a:br>
              <a:rPr lang="en-US" dirty="0"/>
            </a:br>
            <a:br>
              <a:rPr lang="en-US" dirty="0"/>
            </a:br>
            <a:br>
              <a:rPr lang="en-US" dirty="0"/>
            </a:br>
            <a:br>
              <a:rPr lang="en-US" dirty="0"/>
            </a:br>
            <a:r>
              <a:rPr lang="en-US" sz="1200" b="1" i="0" dirty="0" err="1">
                <a:solidFill>
                  <a:srgbClr val="E36C09"/>
                </a:solidFill>
                <a:effectLst/>
                <a:latin typeface="Calibri" panose="020F0502020204030204" pitchFamily="34" charset="0"/>
              </a:rPr>
              <a:t>Explaination</a:t>
            </a:r>
            <a:r>
              <a:rPr lang="en-US" sz="1200" b="1" i="0" dirty="0">
                <a:solidFill>
                  <a:srgbClr val="E36C09"/>
                </a:solidFill>
                <a:effectLst/>
                <a:latin typeface="Calibri" panose="020F0502020204030204" pitchFamily="34" charset="0"/>
              </a:rPr>
              <a:t> of the rest of the DDPG</a:t>
            </a:r>
            <a:r>
              <a:rPr lang="en-US" sz="1200" b="0" i="0" dirty="0">
                <a:solidFill>
                  <a:srgbClr val="E36C09"/>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Team Actor: The Decision-Maker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1. Online Policy Network (</a:t>
            </a:r>
            <a:r>
              <a:rPr lang="en-US" sz="1200" b="0" i="0" dirty="0" err="1">
                <a:solidFill>
                  <a:srgbClr val="000000"/>
                </a:solidFill>
                <a:effectLst/>
                <a:latin typeface="Arial" panose="020B0604020202020204" pitchFamily="34" charset="0"/>
              </a:rPr>
              <a:t>θ^μ</a:t>
            </a:r>
            <a:r>
              <a:rPr lang="en-US" sz="12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Its Job: This is the Actor's brain. It's the active decision-maker.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What it does: It looks at the current state of the environment and decides on the best action to take right now.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2. Target Policy Network (</a:t>
            </a:r>
            <a:r>
              <a:rPr lang="en-US" sz="1200" b="0" i="0" dirty="0" err="1">
                <a:solidFill>
                  <a:srgbClr val="000000"/>
                </a:solidFill>
                <a:effectLst/>
                <a:latin typeface="Arial" panose="020B0604020202020204" pitchFamily="34" charset="0"/>
              </a:rPr>
              <a:t>θ^μ</a:t>
            </a:r>
            <a:r>
              <a:rPr lang="en-US" sz="12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Its Job: This is the Actor's stable, slow-moving twin.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What it does: It's an older, more stable copy of the Actor's brain. Its purpose is to provide a consistent target for the Critic to evaluate, which prevents the learning process from becoming unstable.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3. Actor Optimizer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Its Job: This is the learning engine for the Actor.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What it does: It takes the feedback from the Critic and uses it to update the Actor's brain (the Online Policy Network), nudging it to make better decisions in the future.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Team Critic: The Judge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4. Online Q Network (</a:t>
            </a:r>
            <a:r>
              <a:rPr lang="en-US" sz="1200" b="0" i="0" dirty="0" err="1">
                <a:solidFill>
                  <a:srgbClr val="000000"/>
                </a:solidFill>
                <a:effectLst/>
                <a:latin typeface="Arial" panose="020B0604020202020204" pitchFamily="34" charset="0"/>
              </a:rPr>
              <a:t>θ^Q</a:t>
            </a:r>
            <a:r>
              <a:rPr lang="en-US" sz="12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Its Job: This is the Critic's brain. It's the active "judge."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What it does: It evaluates the action taken by the Actor in a given state and outputs a score (the Q-value). It answers the question: "How good was that move?"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5. Target Q Network (</a:t>
            </a:r>
            <a:r>
              <a:rPr lang="en-US" sz="1200" b="0" i="0" dirty="0" err="1">
                <a:solidFill>
                  <a:srgbClr val="000000"/>
                </a:solidFill>
                <a:effectLst/>
                <a:latin typeface="Arial" panose="020B0604020202020204" pitchFamily="34" charset="0"/>
              </a:rPr>
              <a:t>θ^Q</a:t>
            </a:r>
            <a:r>
              <a:rPr lang="en-US" sz="12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Its Job: This is the Critic's stable, slow-moving twin.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What it does: Just like the Actor's target network, this provides a stable benchmark. It's used to calculate how "surprising" the Critic's judgment was, which is crucial for training the Critic to be more accurate.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6. Critic Optimizer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Its Job: This is the learning engine for the Critic.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What it does: Its goal is to make the Critic a better judge. It compares the Online Q Network's score to the more stable target value and updates the Critic's brain to reduce the error, making its future evaluations more reliable.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Simple Summary: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"In short, for both the Actor and the Critic, the 'Online' networks are the active players, the 'Target' networks provide stability for learning, and the 'Optimizers' are the engines that actually update the networks to make them smarter over time." </a:t>
            </a:r>
            <a:endParaRPr lang="en-US" b="0" i="0" dirty="0">
              <a:solidFill>
                <a:srgbClr val="000000"/>
              </a:solidFill>
              <a:effectLst/>
              <a:latin typeface="Segoe UI" panose="020B0502040204020203" pitchFamily="34" charset="0"/>
            </a:endParaRPr>
          </a:p>
          <a:p>
            <a:endParaRPr lang="en-US" dirty="0"/>
          </a:p>
        </p:txBody>
      </p:sp>
      <p:sp>
        <p:nvSpPr>
          <p:cNvPr id="4" name="Slide Number Placeholder 3"/>
          <p:cNvSpPr>
            <a:spLocks noGrp="1"/>
          </p:cNvSpPr>
          <p:nvPr>
            <p:ph type="sldNum" sz="quarter" idx="5"/>
          </p:nvPr>
        </p:nvSpPr>
        <p:spPr/>
        <p:txBody>
          <a:bodyPr/>
          <a:lstStyle/>
          <a:p>
            <a:fld id="{F146DE0F-BE46-412A-AAD2-41D81B364FDF}" type="slidenum">
              <a:rPr lang="en-US" smtClean="0"/>
              <a:t>20</a:t>
            </a:fld>
            <a:endParaRPr lang="en-US"/>
          </a:p>
        </p:txBody>
      </p:sp>
    </p:spTree>
    <p:extLst>
      <p:ext uri="{BB962C8B-B14F-4D97-AF65-F5344CB8AC3E}">
        <p14:creationId xmlns:p14="http://schemas.microsoft.com/office/powerpoint/2010/main" val="28719838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dirty="0">
                <a:solidFill>
                  <a:srgbClr val="000000"/>
                </a:solidFill>
                <a:effectLst/>
                <a:latin typeface="Arial" panose="020B0604020202020204" pitchFamily="34" charset="0"/>
              </a:rPr>
              <a:t>Ps[t] : Penalty for Sensing Failure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What it stands for: Penalty for Sensing (SNR).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What it is: This is a penalty that gets applied if the signal-to-noise ratio for the sensing target falls below a required minimum threshold.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Purpose: This ensures that the UAV cannot sacrifice its primary sensing mission. It forces the agent to always keep the target "in view" with a strong enough signal, even while dealing with security threats.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In simple terms: It's the penalty for "losing sight of the target." </a:t>
            </a:r>
            <a:endParaRPr lang="en-US" b="0" i="0" dirty="0">
              <a:solidFill>
                <a:srgbClr val="000000"/>
              </a:solidFill>
              <a:effectLst/>
              <a:latin typeface="Segoe UI" panose="020B0502040204020203" pitchFamily="34" charset="0"/>
            </a:endParaRPr>
          </a:p>
          <a:p>
            <a:pPr algn="l" rtl="0" fontAlgn="base"/>
            <a:r>
              <a:rPr lang="en-US" sz="1200" b="0" i="0" dirty="0" err="1">
                <a:solidFill>
                  <a:srgbClr val="000000"/>
                </a:solidFill>
                <a:effectLst/>
                <a:latin typeface="Arial" panose="020B0604020202020204" pitchFamily="34" charset="0"/>
              </a:rPr>
              <a:t>Pq</a:t>
            </a:r>
            <a:r>
              <a:rPr lang="en-US" sz="1200" b="0" i="0" dirty="0">
                <a:solidFill>
                  <a:srgbClr val="000000"/>
                </a:solidFill>
                <a:effectLst/>
                <a:latin typeface="Arial" panose="020B0604020202020204" pitchFamily="34" charset="0"/>
              </a:rPr>
              <a:t>[t] : Penalty for QoS Failure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What it stands for: Penalty for Quality of Service (QoS).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What it is: This penalty is triggered if the communication data rate for any of the legitimate communication users drops below their minimum required threshold.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Purpose: This guarantees that the legitimate users are always being served properly. It prevents the agent from, for example, focusing so much on jamming the eavesdropper that it forgets to communicate effectively with its own users.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In simple terms: It's the penalty for "providing bad service to a user."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Pc[t] : Penalty for Collision / Constraint Violation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What it stands for: Penalty for Collision / physical Constraints.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What it is: This is the most critical safety penalty. It is a very large negative reward that is applied if the UAVs violate fundamental physical rules. This typically includes: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Collision Avoidance: The distance between the ISAC-UAV and the Jamming-UAV becomes less than a minimum safe distance.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Boundary Violation: A UAV flies outside of its designated operational area.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Kinematic Limits: A UAV attempts to exceed its maximum possible speed.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Purpose: To ensure the system operates safely and realistically. This penalty is usually much larger than the others because these violations are catastrophic.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In simple terms: It's the severe penalty for "crashing the drone" or "flying out of bounds."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How They Work (The Mechanism)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You can add this final point for clarity: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Arial" panose="020B0604020202020204" pitchFamily="34" charset="0"/>
              </a:rPr>
              <a:t>"Each of these penalty functions is designed to be zero when the constraint is met, and a large positive number when the constraint is violated. By subtracting these from the reward, we strongly discourage the agent from ever entering these undesirable states, teaching it to find a solution that is not only high-performing but also safe and feasible." </a:t>
            </a:r>
            <a:endParaRPr lang="en-US" b="0" i="0" dirty="0">
              <a:solidFill>
                <a:srgbClr val="000000"/>
              </a:solidFill>
              <a:effectLst/>
              <a:latin typeface="Segoe UI" panose="020B0502040204020203" pitchFamily="34" charset="0"/>
            </a:endParaRPr>
          </a:p>
          <a:p>
            <a:pPr algn="l" rtl="0" fontAlgn="base"/>
            <a:r>
              <a:rPr lang="en-US" sz="1200" b="0" i="0" dirty="0">
                <a:solidFill>
                  <a:srgbClr val="000000"/>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br>
              <a:rPr lang="en-US" dirty="0"/>
            </a:br>
            <a:endParaRPr lang="en-US" dirty="0"/>
          </a:p>
        </p:txBody>
      </p:sp>
      <p:sp>
        <p:nvSpPr>
          <p:cNvPr id="4" name="Slide Number Placeholder 3"/>
          <p:cNvSpPr>
            <a:spLocks noGrp="1"/>
          </p:cNvSpPr>
          <p:nvPr>
            <p:ph type="sldNum" sz="quarter" idx="5"/>
          </p:nvPr>
        </p:nvSpPr>
        <p:spPr/>
        <p:txBody>
          <a:bodyPr/>
          <a:lstStyle/>
          <a:p>
            <a:fld id="{F146DE0F-BE46-412A-AAD2-41D81B364FDF}" type="slidenum">
              <a:rPr lang="en-US" smtClean="0"/>
              <a:t>21</a:t>
            </a:fld>
            <a:endParaRPr lang="en-US"/>
          </a:p>
        </p:txBody>
      </p:sp>
    </p:spTree>
    <p:extLst>
      <p:ext uri="{BB962C8B-B14F-4D97-AF65-F5344CB8AC3E}">
        <p14:creationId xmlns:p14="http://schemas.microsoft.com/office/powerpoint/2010/main" val="8101822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46DE0F-BE46-412A-AAD2-41D81B364FDF}" type="slidenum">
              <a:rPr lang="en-US" smtClean="0"/>
              <a:t>40</a:t>
            </a:fld>
            <a:endParaRPr lang="en-US"/>
          </a:p>
        </p:txBody>
      </p:sp>
    </p:spTree>
    <p:extLst>
      <p:ext uri="{BB962C8B-B14F-4D97-AF65-F5344CB8AC3E}">
        <p14:creationId xmlns:p14="http://schemas.microsoft.com/office/powerpoint/2010/main" val="10000245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dirty="0">
                <a:solidFill>
                  <a:srgbClr val="E36C09"/>
                </a:solidFill>
                <a:effectLst/>
                <a:latin typeface="Calibri" panose="020F0502020204030204" pitchFamily="34" charset="0"/>
              </a:rPr>
              <a:t>Pseudo-Code:</a:t>
            </a:r>
            <a:r>
              <a:rPr lang="en-US" sz="1200" b="0" i="0" dirty="0">
                <a:solidFill>
                  <a:srgbClr val="E36C09"/>
                </a:solidFill>
                <a:effectLst/>
                <a:latin typeface="Calibri" panose="020F0502020204030204" pitchFamily="34" charset="0"/>
              </a:rPr>
              <a:t> </a:t>
            </a:r>
            <a:endParaRPr lang="en-US" b="0" i="0" dirty="0">
              <a:solidFill>
                <a:srgbClr val="000000"/>
              </a:solidFill>
              <a:effectLst/>
              <a:latin typeface="Segoe UI" panose="020B0502040204020203" pitchFamily="34" charset="0"/>
            </a:endParaRPr>
          </a:p>
          <a:p>
            <a:pPr algn="l" rtl="0" fontAlgn="base">
              <a:buFont typeface="+mj-lt"/>
              <a:buAutoNum type="arabicPeriod"/>
            </a:pPr>
            <a:r>
              <a:rPr lang="en-US" sz="1200" b="0" i="0" dirty="0">
                <a:solidFill>
                  <a:srgbClr val="000000"/>
                </a:solidFill>
                <a:effectLst/>
                <a:latin typeface="Arial" panose="020B0604020202020204" pitchFamily="34" charset="0"/>
              </a:rPr>
              <a:t>"Certainly. First, we initialize four networks: an active Actor and Critic, and a stable Target Actor and Critic. We also create a Replay Buffer to store memories."  </a:t>
            </a:r>
          </a:p>
          <a:p>
            <a:pPr algn="l" rtl="0" fontAlgn="base">
              <a:buFont typeface="+mj-lt"/>
              <a:buAutoNum type="arabicPeriod"/>
            </a:pPr>
            <a:r>
              <a:rPr lang="en-US" sz="1200" b="0" i="0" dirty="0">
                <a:solidFill>
                  <a:srgbClr val="000000"/>
                </a:solidFill>
                <a:effectLst/>
                <a:latin typeface="Arial" panose="020B0604020202020204" pitchFamily="34" charset="0"/>
              </a:rPr>
              <a:t> "Then, we start the main loop. In each step, the Actor chooses an action, we execute it in the environment, and we store the entire experience—state, action, reward, and next state—in the Replay Buffer."   </a:t>
            </a:r>
          </a:p>
          <a:p>
            <a:pPr algn="l" rtl="0" fontAlgn="base">
              <a:buFont typeface="+mj-lt"/>
              <a:buAutoNum type="arabicPeriod"/>
            </a:pPr>
            <a:r>
              <a:rPr lang="en-US" sz="1200" b="0" i="0" dirty="0">
                <a:solidFill>
                  <a:srgbClr val="000000"/>
                </a:solidFill>
                <a:effectLst/>
                <a:latin typeface="Arial" panose="020B0604020202020204" pitchFamily="34" charset="0"/>
              </a:rPr>
              <a:t>"Now for the learning. We sample a random batch of memories from the buffer."   </a:t>
            </a:r>
          </a:p>
          <a:p>
            <a:pPr algn="l" rtl="0" fontAlgn="base">
              <a:buFont typeface="+mj-lt"/>
              <a:buAutoNum type="arabicPeriod"/>
            </a:pPr>
            <a:r>
              <a:rPr lang="en-US" sz="1200" b="0" i="0" dirty="0">
                <a:solidFill>
                  <a:srgbClr val="000000"/>
                </a:solidFill>
                <a:effectLst/>
                <a:latin typeface="Arial" panose="020B0604020202020204" pitchFamily="34" charset="0"/>
              </a:rPr>
              <a:t>"We use these memories to first train the Critic. The Critic learns to become a better judge by comparing its predictions to a more stable 'target' value calculated using the Target Networks."   </a:t>
            </a:r>
          </a:p>
          <a:p>
            <a:pPr algn="l" rtl="0" fontAlgn="base">
              <a:buFont typeface="+mj-lt"/>
              <a:buAutoNum type="arabicPeriod"/>
            </a:pPr>
            <a:r>
              <a:rPr lang="en-US" sz="1200" b="0" i="0" dirty="0">
                <a:solidFill>
                  <a:srgbClr val="000000"/>
                </a:solidFill>
                <a:effectLst/>
                <a:latin typeface="Arial" panose="020B0604020202020204" pitchFamily="34" charset="0"/>
              </a:rPr>
              <a:t>"Once the Critic is updated, we then train the Actor. The Actor's goal is simple: take actions that the Critic will score highly. So we update the Actor based on the Critic's feedback."   </a:t>
            </a:r>
          </a:p>
          <a:p>
            <a:pPr algn="l" rtl="0" fontAlgn="base">
              <a:buFont typeface="+mj-lt"/>
              <a:buAutoNum type="arabicPeriod"/>
            </a:pPr>
            <a:r>
              <a:rPr lang="en-US" sz="1200" b="0" i="0" dirty="0">
                <a:solidFill>
                  <a:srgbClr val="000000"/>
                </a:solidFill>
                <a:effectLst/>
                <a:latin typeface="Arial" panose="020B0604020202020204" pitchFamily="34" charset="0"/>
              </a:rPr>
              <a:t>"Finally, we do a 'soft update': we slowly mix the weights from our main networks into the Target Networks. This is the key to keeping the whole process stable." </a:t>
            </a:r>
          </a:p>
          <a:p>
            <a:endParaRPr lang="en-US" dirty="0"/>
          </a:p>
        </p:txBody>
      </p:sp>
      <p:sp>
        <p:nvSpPr>
          <p:cNvPr id="4" name="Slide Number Placeholder 3"/>
          <p:cNvSpPr>
            <a:spLocks noGrp="1"/>
          </p:cNvSpPr>
          <p:nvPr>
            <p:ph type="sldNum" sz="quarter" idx="5"/>
          </p:nvPr>
        </p:nvSpPr>
        <p:spPr/>
        <p:txBody>
          <a:bodyPr/>
          <a:lstStyle/>
          <a:p>
            <a:fld id="{F146DE0F-BE46-412A-AAD2-41D81B364FDF}" type="slidenum">
              <a:rPr lang="en-US" smtClean="0"/>
              <a:t>42</a:t>
            </a:fld>
            <a:endParaRPr lang="en-US"/>
          </a:p>
        </p:txBody>
      </p:sp>
    </p:spTree>
    <p:extLst>
      <p:ext uri="{BB962C8B-B14F-4D97-AF65-F5344CB8AC3E}">
        <p14:creationId xmlns:p14="http://schemas.microsoft.com/office/powerpoint/2010/main" val="33766082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D4B2F9-4C37-C418-6CF7-C0C7CC8D39E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CD030D7-0252-402C-7EE4-3D89C927347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9822112-DE7B-649D-F0CB-2EE7E174DE57}"/>
              </a:ext>
            </a:extLst>
          </p:cNvPr>
          <p:cNvSpPr>
            <a:spLocks noGrp="1"/>
          </p:cNvSpPr>
          <p:nvPr>
            <p:ph type="dt" sz="half" idx="10"/>
          </p:nvPr>
        </p:nvSpPr>
        <p:spPr/>
        <p:txBody>
          <a:bodyPr/>
          <a:lstStyle/>
          <a:p>
            <a:fld id="{38E2A2B8-DFA1-4A0E-8B33-13942D864249}" type="datetimeFigureOut">
              <a:rPr lang="en-US" smtClean="0"/>
              <a:t>11/14/2025</a:t>
            </a:fld>
            <a:endParaRPr lang="en-US"/>
          </a:p>
        </p:txBody>
      </p:sp>
      <p:sp>
        <p:nvSpPr>
          <p:cNvPr id="5" name="Footer Placeholder 4">
            <a:extLst>
              <a:ext uri="{FF2B5EF4-FFF2-40B4-BE49-F238E27FC236}">
                <a16:creationId xmlns:a16="http://schemas.microsoft.com/office/drawing/2014/main" id="{44F9526B-9326-E545-1A64-57F11864B52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A93DB9-E61E-3740-1801-0A8A48DC24F5}"/>
              </a:ext>
            </a:extLst>
          </p:cNvPr>
          <p:cNvSpPr>
            <a:spLocks noGrp="1"/>
          </p:cNvSpPr>
          <p:nvPr>
            <p:ph type="sldNum" sz="quarter" idx="12"/>
          </p:nvPr>
        </p:nvSpPr>
        <p:spPr/>
        <p:txBody>
          <a:bodyPr/>
          <a:lstStyle/>
          <a:p>
            <a:fld id="{DE685D70-0BC8-42BA-B121-9610B4DD5AAF}" type="slidenum">
              <a:rPr lang="en-US" smtClean="0"/>
              <a:t>‹#›</a:t>
            </a:fld>
            <a:endParaRPr lang="en-US"/>
          </a:p>
        </p:txBody>
      </p:sp>
    </p:spTree>
    <p:extLst>
      <p:ext uri="{BB962C8B-B14F-4D97-AF65-F5344CB8AC3E}">
        <p14:creationId xmlns:p14="http://schemas.microsoft.com/office/powerpoint/2010/main" val="37428448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B7C35F-CA74-7603-924E-69DB11DE526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289C2F5-E2A3-2212-BEE6-F7044F47C3E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420F4D2-87E9-FBFE-42EF-C630B88CC345}"/>
              </a:ext>
            </a:extLst>
          </p:cNvPr>
          <p:cNvSpPr>
            <a:spLocks noGrp="1"/>
          </p:cNvSpPr>
          <p:nvPr>
            <p:ph type="dt" sz="half" idx="10"/>
          </p:nvPr>
        </p:nvSpPr>
        <p:spPr/>
        <p:txBody>
          <a:bodyPr/>
          <a:lstStyle/>
          <a:p>
            <a:fld id="{38E2A2B8-DFA1-4A0E-8B33-13942D864249}" type="datetimeFigureOut">
              <a:rPr lang="en-US" smtClean="0"/>
              <a:t>11/14/2025</a:t>
            </a:fld>
            <a:endParaRPr lang="en-US"/>
          </a:p>
        </p:txBody>
      </p:sp>
      <p:sp>
        <p:nvSpPr>
          <p:cNvPr id="5" name="Footer Placeholder 4">
            <a:extLst>
              <a:ext uri="{FF2B5EF4-FFF2-40B4-BE49-F238E27FC236}">
                <a16:creationId xmlns:a16="http://schemas.microsoft.com/office/drawing/2014/main" id="{1296D7B6-74F8-4F2A-FC6A-4CC3E6A347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E7A43-D215-AC0C-E926-3D07BD537B6C}"/>
              </a:ext>
            </a:extLst>
          </p:cNvPr>
          <p:cNvSpPr>
            <a:spLocks noGrp="1"/>
          </p:cNvSpPr>
          <p:nvPr>
            <p:ph type="sldNum" sz="quarter" idx="12"/>
          </p:nvPr>
        </p:nvSpPr>
        <p:spPr/>
        <p:txBody>
          <a:bodyPr/>
          <a:lstStyle/>
          <a:p>
            <a:fld id="{DE685D70-0BC8-42BA-B121-9610B4DD5AAF}" type="slidenum">
              <a:rPr lang="en-US" smtClean="0"/>
              <a:t>‹#›</a:t>
            </a:fld>
            <a:endParaRPr lang="en-US"/>
          </a:p>
        </p:txBody>
      </p:sp>
    </p:spTree>
    <p:extLst>
      <p:ext uri="{BB962C8B-B14F-4D97-AF65-F5344CB8AC3E}">
        <p14:creationId xmlns:p14="http://schemas.microsoft.com/office/powerpoint/2010/main" val="1660371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21F1188-9CE5-FA58-B67B-15ADEB9D9E8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73A0C41-ABA4-168F-CB3D-F48AF416053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3EFA0A-4B0A-C363-D427-FB6BB2930131}"/>
              </a:ext>
            </a:extLst>
          </p:cNvPr>
          <p:cNvSpPr>
            <a:spLocks noGrp="1"/>
          </p:cNvSpPr>
          <p:nvPr>
            <p:ph type="dt" sz="half" idx="10"/>
          </p:nvPr>
        </p:nvSpPr>
        <p:spPr/>
        <p:txBody>
          <a:bodyPr/>
          <a:lstStyle/>
          <a:p>
            <a:fld id="{38E2A2B8-DFA1-4A0E-8B33-13942D864249}" type="datetimeFigureOut">
              <a:rPr lang="en-US" smtClean="0"/>
              <a:t>11/14/2025</a:t>
            </a:fld>
            <a:endParaRPr lang="en-US"/>
          </a:p>
        </p:txBody>
      </p:sp>
      <p:sp>
        <p:nvSpPr>
          <p:cNvPr id="5" name="Footer Placeholder 4">
            <a:extLst>
              <a:ext uri="{FF2B5EF4-FFF2-40B4-BE49-F238E27FC236}">
                <a16:creationId xmlns:a16="http://schemas.microsoft.com/office/drawing/2014/main" id="{79A8F4A2-815C-E969-3502-DE7353A7A2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4DE34A-EE5D-9A35-374E-336F8D9E4F76}"/>
              </a:ext>
            </a:extLst>
          </p:cNvPr>
          <p:cNvSpPr>
            <a:spLocks noGrp="1"/>
          </p:cNvSpPr>
          <p:nvPr>
            <p:ph type="sldNum" sz="quarter" idx="12"/>
          </p:nvPr>
        </p:nvSpPr>
        <p:spPr/>
        <p:txBody>
          <a:bodyPr/>
          <a:lstStyle/>
          <a:p>
            <a:fld id="{DE685D70-0BC8-42BA-B121-9610B4DD5AAF}" type="slidenum">
              <a:rPr lang="en-US" smtClean="0"/>
              <a:t>‹#›</a:t>
            </a:fld>
            <a:endParaRPr lang="en-US"/>
          </a:p>
        </p:txBody>
      </p:sp>
    </p:spTree>
    <p:extLst>
      <p:ext uri="{BB962C8B-B14F-4D97-AF65-F5344CB8AC3E}">
        <p14:creationId xmlns:p14="http://schemas.microsoft.com/office/powerpoint/2010/main" val="1287580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22DF6-0534-B947-A68E-F7A469F2DE3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5897701-9C3F-E095-D5A8-E6FF7B6F19E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8DD5818-E5BC-9A1F-A973-8D4DE0C597AF}"/>
              </a:ext>
            </a:extLst>
          </p:cNvPr>
          <p:cNvSpPr>
            <a:spLocks noGrp="1"/>
          </p:cNvSpPr>
          <p:nvPr>
            <p:ph type="dt" sz="half" idx="10"/>
          </p:nvPr>
        </p:nvSpPr>
        <p:spPr/>
        <p:txBody>
          <a:bodyPr/>
          <a:lstStyle/>
          <a:p>
            <a:fld id="{38E2A2B8-DFA1-4A0E-8B33-13942D864249}" type="datetimeFigureOut">
              <a:rPr lang="en-US" smtClean="0"/>
              <a:t>11/14/2025</a:t>
            </a:fld>
            <a:endParaRPr lang="en-US"/>
          </a:p>
        </p:txBody>
      </p:sp>
      <p:sp>
        <p:nvSpPr>
          <p:cNvPr id="5" name="Footer Placeholder 4">
            <a:extLst>
              <a:ext uri="{FF2B5EF4-FFF2-40B4-BE49-F238E27FC236}">
                <a16:creationId xmlns:a16="http://schemas.microsoft.com/office/drawing/2014/main" id="{5BBD6EE0-0E0C-88E5-A468-221012E01D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E36F394-A90F-6BCB-1AF6-59D94D8F473F}"/>
              </a:ext>
            </a:extLst>
          </p:cNvPr>
          <p:cNvSpPr>
            <a:spLocks noGrp="1"/>
          </p:cNvSpPr>
          <p:nvPr>
            <p:ph type="sldNum" sz="quarter" idx="12"/>
          </p:nvPr>
        </p:nvSpPr>
        <p:spPr/>
        <p:txBody>
          <a:bodyPr/>
          <a:lstStyle/>
          <a:p>
            <a:fld id="{DE685D70-0BC8-42BA-B121-9610B4DD5AAF}" type="slidenum">
              <a:rPr lang="en-US" smtClean="0"/>
              <a:t>‹#›</a:t>
            </a:fld>
            <a:endParaRPr lang="en-US"/>
          </a:p>
        </p:txBody>
      </p:sp>
    </p:spTree>
    <p:extLst>
      <p:ext uri="{BB962C8B-B14F-4D97-AF65-F5344CB8AC3E}">
        <p14:creationId xmlns:p14="http://schemas.microsoft.com/office/powerpoint/2010/main" val="18069026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04746E-1ADE-0C0A-8E56-571B40770A3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979352-A8AA-29B3-AE53-42FC5BD7F98E}"/>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356FA78-2CD3-3EF0-697A-A22580D4593D}"/>
              </a:ext>
            </a:extLst>
          </p:cNvPr>
          <p:cNvSpPr>
            <a:spLocks noGrp="1"/>
          </p:cNvSpPr>
          <p:nvPr>
            <p:ph type="dt" sz="half" idx="10"/>
          </p:nvPr>
        </p:nvSpPr>
        <p:spPr/>
        <p:txBody>
          <a:bodyPr/>
          <a:lstStyle/>
          <a:p>
            <a:fld id="{38E2A2B8-DFA1-4A0E-8B33-13942D864249}" type="datetimeFigureOut">
              <a:rPr lang="en-US" smtClean="0"/>
              <a:t>11/14/2025</a:t>
            </a:fld>
            <a:endParaRPr lang="en-US"/>
          </a:p>
        </p:txBody>
      </p:sp>
      <p:sp>
        <p:nvSpPr>
          <p:cNvPr id="5" name="Footer Placeholder 4">
            <a:extLst>
              <a:ext uri="{FF2B5EF4-FFF2-40B4-BE49-F238E27FC236}">
                <a16:creationId xmlns:a16="http://schemas.microsoft.com/office/drawing/2014/main" id="{89E8F82D-F5CE-DC61-E521-8765E785065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351985-1E4E-7A52-E2D0-AE496EFA0D7F}"/>
              </a:ext>
            </a:extLst>
          </p:cNvPr>
          <p:cNvSpPr>
            <a:spLocks noGrp="1"/>
          </p:cNvSpPr>
          <p:nvPr>
            <p:ph type="sldNum" sz="quarter" idx="12"/>
          </p:nvPr>
        </p:nvSpPr>
        <p:spPr/>
        <p:txBody>
          <a:bodyPr/>
          <a:lstStyle/>
          <a:p>
            <a:fld id="{DE685D70-0BC8-42BA-B121-9610B4DD5AAF}" type="slidenum">
              <a:rPr lang="en-US" smtClean="0"/>
              <a:t>‹#›</a:t>
            </a:fld>
            <a:endParaRPr lang="en-US"/>
          </a:p>
        </p:txBody>
      </p:sp>
    </p:spTree>
    <p:extLst>
      <p:ext uri="{BB962C8B-B14F-4D97-AF65-F5344CB8AC3E}">
        <p14:creationId xmlns:p14="http://schemas.microsoft.com/office/powerpoint/2010/main" val="10412154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EC050-770D-D711-313F-91F818C62F5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CDCA8A-DD34-9FC8-1195-987553FF93A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2826C0D-C742-9F8D-B835-81C36569CF7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AD1A8E5-473A-B27C-8736-ECD953DA5300}"/>
              </a:ext>
            </a:extLst>
          </p:cNvPr>
          <p:cNvSpPr>
            <a:spLocks noGrp="1"/>
          </p:cNvSpPr>
          <p:nvPr>
            <p:ph type="dt" sz="half" idx="10"/>
          </p:nvPr>
        </p:nvSpPr>
        <p:spPr/>
        <p:txBody>
          <a:bodyPr/>
          <a:lstStyle/>
          <a:p>
            <a:fld id="{38E2A2B8-DFA1-4A0E-8B33-13942D864249}" type="datetimeFigureOut">
              <a:rPr lang="en-US" smtClean="0"/>
              <a:t>11/14/2025</a:t>
            </a:fld>
            <a:endParaRPr lang="en-US"/>
          </a:p>
        </p:txBody>
      </p:sp>
      <p:sp>
        <p:nvSpPr>
          <p:cNvPr id="6" name="Footer Placeholder 5">
            <a:extLst>
              <a:ext uri="{FF2B5EF4-FFF2-40B4-BE49-F238E27FC236}">
                <a16:creationId xmlns:a16="http://schemas.microsoft.com/office/drawing/2014/main" id="{43480B88-8ABC-6FB7-2202-AF5ED03AF5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56211D-9829-DC04-BFED-38FCCFD67DAF}"/>
              </a:ext>
            </a:extLst>
          </p:cNvPr>
          <p:cNvSpPr>
            <a:spLocks noGrp="1"/>
          </p:cNvSpPr>
          <p:nvPr>
            <p:ph type="sldNum" sz="quarter" idx="12"/>
          </p:nvPr>
        </p:nvSpPr>
        <p:spPr/>
        <p:txBody>
          <a:bodyPr/>
          <a:lstStyle/>
          <a:p>
            <a:fld id="{DE685D70-0BC8-42BA-B121-9610B4DD5AAF}" type="slidenum">
              <a:rPr lang="en-US" smtClean="0"/>
              <a:t>‹#›</a:t>
            </a:fld>
            <a:endParaRPr lang="en-US"/>
          </a:p>
        </p:txBody>
      </p:sp>
    </p:spTree>
    <p:extLst>
      <p:ext uri="{BB962C8B-B14F-4D97-AF65-F5344CB8AC3E}">
        <p14:creationId xmlns:p14="http://schemas.microsoft.com/office/powerpoint/2010/main" val="17559824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28116D-CAF8-3E03-6E72-D275CACA60A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90EB7D6-26DD-61F5-558F-3701971117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54EC159-F926-31F1-8C0C-ECDD8DF453D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9D4936-D27A-858E-3B35-CC14D513AB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DE6208-B568-90BE-6FA5-E7C628124C1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9AFB486-23A6-C7F9-B862-90530A263CAB}"/>
              </a:ext>
            </a:extLst>
          </p:cNvPr>
          <p:cNvSpPr>
            <a:spLocks noGrp="1"/>
          </p:cNvSpPr>
          <p:nvPr>
            <p:ph type="dt" sz="half" idx="10"/>
          </p:nvPr>
        </p:nvSpPr>
        <p:spPr/>
        <p:txBody>
          <a:bodyPr/>
          <a:lstStyle/>
          <a:p>
            <a:fld id="{38E2A2B8-DFA1-4A0E-8B33-13942D864249}" type="datetimeFigureOut">
              <a:rPr lang="en-US" smtClean="0"/>
              <a:t>11/14/2025</a:t>
            </a:fld>
            <a:endParaRPr lang="en-US"/>
          </a:p>
        </p:txBody>
      </p:sp>
      <p:sp>
        <p:nvSpPr>
          <p:cNvPr id="8" name="Footer Placeholder 7">
            <a:extLst>
              <a:ext uri="{FF2B5EF4-FFF2-40B4-BE49-F238E27FC236}">
                <a16:creationId xmlns:a16="http://schemas.microsoft.com/office/drawing/2014/main" id="{2783FD59-EBD0-DC73-3CA1-86FD5ED8B2C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A1F70EB-34A9-2E19-75BF-D873B821C82E}"/>
              </a:ext>
            </a:extLst>
          </p:cNvPr>
          <p:cNvSpPr>
            <a:spLocks noGrp="1"/>
          </p:cNvSpPr>
          <p:nvPr>
            <p:ph type="sldNum" sz="quarter" idx="12"/>
          </p:nvPr>
        </p:nvSpPr>
        <p:spPr/>
        <p:txBody>
          <a:bodyPr/>
          <a:lstStyle/>
          <a:p>
            <a:fld id="{DE685D70-0BC8-42BA-B121-9610B4DD5AAF}" type="slidenum">
              <a:rPr lang="en-US" smtClean="0"/>
              <a:t>‹#›</a:t>
            </a:fld>
            <a:endParaRPr lang="en-US"/>
          </a:p>
        </p:txBody>
      </p:sp>
    </p:spTree>
    <p:extLst>
      <p:ext uri="{BB962C8B-B14F-4D97-AF65-F5344CB8AC3E}">
        <p14:creationId xmlns:p14="http://schemas.microsoft.com/office/powerpoint/2010/main" val="498673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7F0FA-CC2B-2FE4-0522-527578D58A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D8B4293-43AC-DB34-B433-FAAE36490D4A}"/>
              </a:ext>
            </a:extLst>
          </p:cNvPr>
          <p:cNvSpPr>
            <a:spLocks noGrp="1"/>
          </p:cNvSpPr>
          <p:nvPr>
            <p:ph type="dt" sz="half" idx="10"/>
          </p:nvPr>
        </p:nvSpPr>
        <p:spPr/>
        <p:txBody>
          <a:bodyPr/>
          <a:lstStyle/>
          <a:p>
            <a:fld id="{38E2A2B8-DFA1-4A0E-8B33-13942D864249}" type="datetimeFigureOut">
              <a:rPr lang="en-US" smtClean="0"/>
              <a:t>11/14/2025</a:t>
            </a:fld>
            <a:endParaRPr lang="en-US"/>
          </a:p>
        </p:txBody>
      </p:sp>
      <p:sp>
        <p:nvSpPr>
          <p:cNvPr id="4" name="Footer Placeholder 3">
            <a:extLst>
              <a:ext uri="{FF2B5EF4-FFF2-40B4-BE49-F238E27FC236}">
                <a16:creationId xmlns:a16="http://schemas.microsoft.com/office/drawing/2014/main" id="{D6AA850D-E4D3-BEB7-E803-89B36255934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E7EAF23-CE7B-233D-AFA7-1AA174FBFBBB}"/>
              </a:ext>
            </a:extLst>
          </p:cNvPr>
          <p:cNvSpPr>
            <a:spLocks noGrp="1"/>
          </p:cNvSpPr>
          <p:nvPr>
            <p:ph type="sldNum" sz="quarter" idx="12"/>
          </p:nvPr>
        </p:nvSpPr>
        <p:spPr/>
        <p:txBody>
          <a:bodyPr/>
          <a:lstStyle/>
          <a:p>
            <a:fld id="{DE685D70-0BC8-42BA-B121-9610B4DD5AAF}" type="slidenum">
              <a:rPr lang="en-US" smtClean="0"/>
              <a:t>‹#›</a:t>
            </a:fld>
            <a:endParaRPr lang="en-US"/>
          </a:p>
        </p:txBody>
      </p:sp>
    </p:spTree>
    <p:extLst>
      <p:ext uri="{BB962C8B-B14F-4D97-AF65-F5344CB8AC3E}">
        <p14:creationId xmlns:p14="http://schemas.microsoft.com/office/powerpoint/2010/main" val="33963382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C13F477-93B7-A8B4-5656-3C6C6C8133A9}"/>
              </a:ext>
            </a:extLst>
          </p:cNvPr>
          <p:cNvSpPr>
            <a:spLocks noGrp="1"/>
          </p:cNvSpPr>
          <p:nvPr>
            <p:ph type="dt" sz="half" idx="10"/>
          </p:nvPr>
        </p:nvSpPr>
        <p:spPr/>
        <p:txBody>
          <a:bodyPr/>
          <a:lstStyle/>
          <a:p>
            <a:fld id="{38E2A2B8-DFA1-4A0E-8B33-13942D864249}" type="datetimeFigureOut">
              <a:rPr lang="en-US" smtClean="0"/>
              <a:t>11/14/2025</a:t>
            </a:fld>
            <a:endParaRPr lang="en-US"/>
          </a:p>
        </p:txBody>
      </p:sp>
      <p:sp>
        <p:nvSpPr>
          <p:cNvPr id="3" name="Footer Placeholder 2">
            <a:extLst>
              <a:ext uri="{FF2B5EF4-FFF2-40B4-BE49-F238E27FC236}">
                <a16:creationId xmlns:a16="http://schemas.microsoft.com/office/drawing/2014/main" id="{C7E16DE7-F802-6EC7-D3F0-C9135F5D05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278C30F-6A1E-6E6B-5A81-F70BE0DF8545}"/>
              </a:ext>
            </a:extLst>
          </p:cNvPr>
          <p:cNvSpPr>
            <a:spLocks noGrp="1"/>
          </p:cNvSpPr>
          <p:nvPr>
            <p:ph type="sldNum" sz="quarter" idx="12"/>
          </p:nvPr>
        </p:nvSpPr>
        <p:spPr/>
        <p:txBody>
          <a:bodyPr/>
          <a:lstStyle/>
          <a:p>
            <a:fld id="{DE685D70-0BC8-42BA-B121-9610B4DD5AAF}" type="slidenum">
              <a:rPr lang="en-US" smtClean="0"/>
              <a:t>‹#›</a:t>
            </a:fld>
            <a:endParaRPr lang="en-US"/>
          </a:p>
        </p:txBody>
      </p:sp>
    </p:spTree>
    <p:extLst>
      <p:ext uri="{BB962C8B-B14F-4D97-AF65-F5344CB8AC3E}">
        <p14:creationId xmlns:p14="http://schemas.microsoft.com/office/powerpoint/2010/main" val="943246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9BC763-9653-B771-EEE0-7B9AA8A9404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17343CF-D177-D1C9-0689-151B524E81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DA1F0BC-A141-D6FE-F639-9BD39FF701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3F5D87F-DB73-AA98-3D65-2B630357521A}"/>
              </a:ext>
            </a:extLst>
          </p:cNvPr>
          <p:cNvSpPr>
            <a:spLocks noGrp="1"/>
          </p:cNvSpPr>
          <p:nvPr>
            <p:ph type="dt" sz="half" idx="10"/>
          </p:nvPr>
        </p:nvSpPr>
        <p:spPr/>
        <p:txBody>
          <a:bodyPr/>
          <a:lstStyle/>
          <a:p>
            <a:fld id="{38E2A2B8-DFA1-4A0E-8B33-13942D864249}" type="datetimeFigureOut">
              <a:rPr lang="en-US" smtClean="0"/>
              <a:t>11/14/2025</a:t>
            </a:fld>
            <a:endParaRPr lang="en-US"/>
          </a:p>
        </p:txBody>
      </p:sp>
      <p:sp>
        <p:nvSpPr>
          <p:cNvPr id="6" name="Footer Placeholder 5">
            <a:extLst>
              <a:ext uri="{FF2B5EF4-FFF2-40B4-BE49-F238E27FC236}">
                <a16:creationId xmlns:a16="http://schemas.microsoft.com/office/drawing/2014/main" id="{C79F38F7-D294-8364-50F2-EE01D4DB15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C14C6E-7C8C-179C-62D0-EC14B0720353}"/>
              </a:ext>
            </a:extLst>
          </p:cNvPr>
          <p:cNvSpPr>
            <a:spLocks noGrp="1"/>
          </p:cNvSpPr>
          <p:nvPr>
            <p:ph type="sldNum" sz="quarter" idx="12"/>
          </p:nvPr>
        </p:nvSpPr>
        <p:spPr/>
        <p:txBody>
          <a:bodyPr/>
          <a:lstStyle/>
          <a:p>
            <a:fld id="{DE685D70-0BC8-42BA-B121-9610B4DD5AAF}" type="slidenum">
              <a:rPr lang="en-US" smtClean="0"/>
              <a:t>‹#›</a:t>
            </a:fld>
            <a:endParaRPr lang="en-US"/>
          </a:p>
        </p:txBody>
      </p:sp>
    </p:spTree>
    <p:extLst>
      <p:ext uri="{BB962C8B-B14F-4D97-AF65-F5344CB8AC3E}">
        <p14:creationId xmlns:p14="http://schemas.microsoft.com/office/powerpoint/2010/main" val="3617478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D9559-AE08-0206-22DA-81C955C817B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8F9AA51-CADD-4C4F-8257-5B705E03AA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0FF2D4-2780-14D5-0B86-331CDE67B2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8C68A40-5ABF-8AAD-0183-F9ABE42FCE3A}"/>
              </a:ext>
            </a:extLst>
          </p:cNvPr>
          <p:cNvSpPr>
            <a:spLocks noGrp="1"/>
          </p:cNvSpPr>
          <p:nvPr>
            <p:ph type="dt" sz="half" idx="10"/>
          </p:nvPr>
        </p:nvSpPr>
        <p:spPr/>
        <p:txBody>
          <a:bodyPr/>
          <a:lstStyle/>
          <a:p>
            <a:fld id="{38E2A2B8-DFA1-4A0E-8B33-13942D864249}" type="datetimeFigureOut">
              <a:rPr lang="en-US" smtClean="0"/>
              <a:t>11/14/2025</a:t>
            </a:fld>
            <a:endParaRPr lang="en-US"/>
          </a:p>
        </p:txBody>
      </p:sp>
      <p:sp>
        <p:nvSpPr>
          <p:cNvPr id="6" name="Footer Placeholder 5">
            <a:extLst>
              <a:ext uri="{FF2B5EF4-FFF2-40B4-BE49-F238E27FC236}">
                <a16:creationId xmlns:a16="http://schemas.microsoft.com/office/drawing/2014/main" id="{3914F8A8-9D85-3EAD-0EB9-3415629B377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A8F8636-3837-F096-C5FB-5011CE99DF10}"/>
              </a:ext>
            </a:extLst>
          </p:cNvPr>
          <p:cNvSpPr>
            <a:spLocks noGrp="1"/>
          </p:cNvSpPr>
          <p:nvPr>
            <p:ph type="sldNum" sz="quarter" idx="12"/>
          </p:nvPr>
        </p:nvSpPr>
        <p:spPr/>
        <p:txBody>
          <a:bodyPr/>
          <a:lstStyle/>
          <a:p>
            <a:fld id="{DE685D70-0BC8-42BA-B121-9610B4DD5AAF}" type="slidenum">
              <a:rPr lang="en-US" smtClean="0"/>
              <a:t>‹#›</a:t>
            </a:fld>
            <a:endParaRPr lang="en-US"/>
          </a:p>
        </p:txBody>
      </p:sp>
    </p:spTree>
    <p:extLst>
      <p:ext uri="{BB962C8B-B14F-4D97-AF65-F5344CB8AC3E}">
        <p14:creationId xmlns:p14="http://schemas.microsoft.com/office/powerpoint/2010/main" val="33777271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B2EA61A-8DE3-623E-387C-BBDDAF94529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C6BEB82-CD97-6E38-6C6D-1BEA88DC040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BAB249-0011-03FD-2D0C-26A07857C29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38E2A2B8-DFA1-4A0E-8B33-13942D864249}" type="datetimeFigureOut">
              <a:rPr lang="en-US" smtClean="0"/>
              <a:t>11/14/2025</a:t>
            </a:fld>
            <a:endParaRPr lang="en-US"/>
          </a:p>
        </p:txBody>
      </p:sp>
      <p:sp>
        <p:nvSpPr>
          <p:cNvPr id="5" name="Footer Placeholder 4">
            <a:extLst>
              <a:ext uri="{FF2B5EF4-FFF2-40B4-BE49-F238E27FC236}">
                <a16:creationId xmlns:a16="http://schemas.microsoft.com/office/drawing/2014/main" id="{3A439ADA-C1AA-4A99-DFD4-048DB77474A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1F1F5D6-6198-8501-DEA6-714C525924B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E685D70-0BC8-42BA-B121-9610B4DD5AAF}" type="slidenum">
              <a:rPr lang="en-US" smtClean="0"/>
              <a:t>‹#›</a:t>
            </a:fld>
            <a:endParaRPr lang="en-US"/>
          </a:p>
        </p:txBody>
      </p:sp>
    </p:spTree>
    <p:extLst>
      <p:ext uri="{BB962C8B-B14F-4D97-AF65-F5344CB8AC3E}">
        <p14:creationId xmlns:p14="http://schemas.microsoft.com/office/powerpoint/2010/main" val="38446453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1.xml"/><Relationship Id="rId4" Type="http://schemas.openxmlformats.org/officeDocument/2006/relationships/image" Target="../media/image40.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45.svg"/><Relationship Id="rId3" Type="http://schemas.openxmlformats.org/officeDocument/2006/relationships/image" Target="../media/image5.png"/><Relationship Id="rId7" Type="http://schemas.openxmlformats.org/officeDocument/2006/relationships/image" Target="../media/image44.png"/><Relationship Id="rId12" Type="http://schemas.openxmlformats.org/officeDocument/2006/relationships/image" Target="../media/image47.svg"/><Relationship Id="rId2"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43.svg"/><Relationship Id="rId11" Type="http://schemas.openxmlformats.org/officeDocument/2006/relationships/image" Target="../media/image46.png"/><Relationship Id="rId5" Type="http://schemas.openxmlformats.org/officeDocument/2006/relationships/image" Target="../media/image42.png"/><Relationship Id="rId10" Type="http://schemas.openxmlformats.org/officeDocument/2006/relationships/image" Target="../media/image27.svg"/><Relationship Id="rId4" Type="http://schemas.openxmlformats.org/officeDocument/2006/relationships/image" Target="../media/image6.svg"/><Relationship Id="rId9"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53.svg"/><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jpg"/><Relationship Id="rId1" Type="http://schemas.openxmlformats.org/officeDocument/2006/relationships/slideLayout" Target="../slideLayouts/slideLayout1.xml"/><Relationship Id="rId6" Type="http://schemas.openxmlformats.org/officeDocument/2006/relationships/image" Target="../media/image51.svg"/><Relationship Id="rId5" Type="http://schemas.openxmlformats.org/officeDocument/2006/relationships/image" Target="../media/image50.png"/><Relationship Id="rId10" Type="http://schemas.openxmlformats.org/officeDocument/2006/relationships/image" Target="../media/image55.svg"/><Relationship Id="rId4" Type="http://schemas.openxmlformats.org/officeDocument/2006/relationships/image" Target="../media/image49.svg"/><Relationship Id="rId9" Type="http://schemas.openxmlformats.org/officeDocument/2006/relationships/image" Target="../media/image5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56.png"/><Relationship Id="rId1" Type="http://schemas.openxmlformats.org/officeDocument/2006/relationships/slideLayout" Target="../slideLayouts/slideLayout1.xml"/><Relationship Id="rId5" Type="http://schemas.openxmlformats.org/officeDocument/2006/relationships/image" Target="../media/image6.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4.png"/><Relationship Id="rId7"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jpg"/><Relationship Id="rId4" Type="http://schemas.openxmlformats.org/officeDocument/2006/relationships/image" Target="../media/image71.png"/></Relationships>
</file>

<file path=ppt/slides/_rels/slide23.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jpg"/><Relationship Id="rId2"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1.xml"/><Relationship Id="rId5" Type="http://schemas.openxmlformats.org/officeDocument/2006/relationships/image" Target="../media/image85.svg"/><Relationship Id="rId4" Type="http://schemas.openxmlformats.org/officeDocument/2006/relationships/image" Target="../media/image8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svg"/><Relationship Id="rId2" Type="http://schemas.openxmlformats.org/officeDocument/2006/relationships/image" Target="../media/image88.png"/><Relationship Id="rId1" Type="http://schemas.openxmlformats.org/officeDocument/2006/relationships/slideLayout" Target="../slideLayouts/slideLayout1.xml"/><Relationship Id="rId6" Type="http://schemas.openxmlformats.org/officeDocument/2006/relationships/image" Target="../media/image92.png"/><Relationship Id="rId11" Type="http://schemas.openxmlformats.org/officeDocument/2006/relationships/image" Target="../media/image97.svg"/><Relationship Id="rId5" Type="http://schemas.openxmlformats.org/officeDocument/2006/relationships/image" Target="../media/image91.svg"/><Relationship Id="rId10" Type="http://schemas.openxmlformats.org/officeDocument/2006/relationships/image" Target="../media/image96.png"/><Relationship Id="rId4" Type="http://schemas.openxmlformats.org/officeDocument/2006/relationships/image" Target="../media/image90.png"/><Relationship Id="rId9" Type="http://schemas.openxmlformats.org/officeDocument/2006/relationships/image" Target="../media/image95.png"/></Relationships>
</file>

<file path=ppt/slides/_rels/slide2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svg"/><Relationship Id="rId7" Type="http://schemas.openxmlformats.org/officeDocument/2006/relationships/image" Target="../media/image105.svg"/><Relationship Id="rId2" Type="http://schemas.openxmlformats.org/officeDocument/2006/relationships/image" Target="../media/image100.png"/><Relationship Id="rId1" Type="http://schemas.openxmlformats.org/officeDocument/2006/relationships/slideLayout" Target="../slideLayouts/slideLayout1.xml"/><Relationship Id="rId6" Type="http://schemas.openxmlformats.org/officeDocument/2006/relationships/image" Target="../media/image104.png"/><Relationship Id="rId5" Type="http://schemas.openxmlformats.org/officeDocument/2006/relationships/image" Target="../media/image103.svg"/><Relationship Id="rId4" Type="http://schemas.openxmlformats.org/officeDocument/2006/relationships/image" Target="../media/image102.png"/><Relationship Id="rId9" Type="http://schemas.openxmlformats.org/officeDocument/2006/relationships/image" Target="../media/image107.svg"/></Relationships>
</file>

<file path=ppt/slides/_rels/slide3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4.jpg"/><Relationship Id="rId1" Type="http://schemas.openxmlformats.org/officeDocument/2006/relationships/slideLayout" Target="../slideLayouts/slideLayout1.xml"/><Relationship Id="rId5" Type="http://schemas.openxmlformats.org/officeDocument/2006/relationships/image" Target="../media/image110.jpg"/><Relationship Id="rId4" Type="http://schemas.openxmlformats.org/officeDocument/2006/relationships/image" Target="../media/image10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12.png"/><Relationship Id="rId7" Type="http://schemas.openxmlformats.org/officeDocument/2006/relationships/image" Target="../media/image116.sv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11" Type="http://schemas.openxmlformats.org/officeDocument/2006/relationships/image" Target="../media/image119.svg"/><Relationship Id="rId5" Type="http://schemas.openxmlformats.org/officeDocument/2006/relationships/image" Target="../media/image114.png"/><Relationship Id="rId10" Type="http://schemas.openxmlformats.org/officeDocument/2006/relationships/image" Target="../media/image118.png"/><Relationship Id="rId4" Type="http://schemas.openxmlformats.org/officeDocument/2006/relationships/image" Target="../media/image113.svg"/><Relationship Id="rId9" Type="http://schemas.openxmlformats.org/officeDocument/2006/relationships/image" Target="../media/image11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29.png"/><Relationship Id="rId3" Type="http://schemas.openxmlformats.org/officeDocument/2006/relationships/image" Target="../media/image115.png"/><Relationship Id="rId7" Type="http://schemas.openxmlformats.org/officeDocument/2006/relationships/image" Target="../media/image33.png"/><Relationship Id="rId12" Type="http://schemas.openxmlformats.org/officeDocument/2006/relationships/image" Target="../media/image34.png"/><Relationship Id="rId2" Type="http://schemas.openxmlformats.org/officeDocument/2006/relationships/image" Target="../media/image122.png"/><Relationship Id="rId1" Type="http://schemas.openxmlformats.org/officeDocument/2006/relationships/slideLayout" Target="../slideLayouts/slideLayout1.xml"/><Relationship Id="rId6" Type="http://schemas.openxmlformats.org/officeDocument/2006/relationships/image" Target="../media/image124.png"/><Relationship Id="rId11" Type="http://schemas.openxmlformats.org/officeDocument/2006/relationships/image" Target="../media/image128.svg"/><Relationship Id="rId5" Type="http://schemas.openxmlformats.org/officeDocument/2006/relationships/image" Target="../media/image123.png"/><Relationship Id="rId10" Type="http://schemas.openxmlformats.org/officeDocument/2006/relationships/image" Target="../media/image127.png"/><Relationship Id="rId4" Type="http://schemas.openxmlformats.org/officeDocument/2006/relationships/image" Target="../media/image116.svg"/><Relationship Id="rId9" Type="http://schemas.openxmlformats.org/officeDocument/2006/relationships/image" Target="../media/image126.svg"/><Relationship Id="rId14" Type="http://schemas.openxmlformats.org/officeDocument/2006/relationships/image" Target="../media/image130.svg"/></Relationships>
</file>

<file path=ppt/slides/_rels/slide38.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Layout" Target="../slideLayouts/slideLayout1.xml"/><Relationship Id="rId7" Type="http://schemas.openxmlformats.org/officeDocument/2006/relationships/image" Target="../media/image132.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31.png"/><Relationship Id="rId5" Type="http://schemas.openxmlformats.org/officeDocument/2006/relationships/image" Target="../media/image121.svg"/><Relationship Id="rId10" Type="http://schemas.openxmlformats.org/officeDocument/2006/relationships/image" Target="../media/image133.png"/><Relationship Id="rId4" Type="http://schemas.openxmlformats.org/officeDocument/2006/relationships/image" Target="../media/image120.png"/><Relationship Id="rId9" Type="http://schemas.openxmlformats.org/officeDocument/2006/relationships/image" Target="../media/image1.png"/></Relationships>
</file>

<file path=ppt/slides/_rels/slide39.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1.svg"/><Relationship Id="rId7" Type="http://schemas.openxmlformats.org/officeDocument/2006/relationships/image" Target="../media/image1.png"/><Relationship Id="rId2" Type="http://schemas.openxmlformats.org/officeDocument/2006/relationships/image" Target="../media/image120.png"/><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32.svg"/><Relationship Id="rId4" Type="http://schemas.openxmlformats.org/officeDocument/2006/relationships/image" Target="../media/image131.png"/></Relationships>
</file>

<file path=ppt/slides/_rels/slide4.xml.rels><?xml version="1.0" encoding="UTF-8" standalone="yes"?>
<Relationships xmlns="http://schemas.openxmlformats.org/package/2006/relationships"><Relationship Id="rId8" Type="http://schemas.openxmlformats.org/officeDocument/2006/relationships/image" Target="../media/image13.sv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jpeg"/></Relationships>
</file>

<file path=ppt/slides/_rels/slide40.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120.png"/><Relationship Id="rId7"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21.svg"/></Relationships>
</file>

<file path=ppt/slides/_rels/slide41.xml.rels><?xml version="1.0" encoding="UTF-8" standalone="yes"?>
<Relationships xmlns="http://schemas.openxmlformats.org/package/2006/relationships"><Relationship Id="rId3" Type="http://schemas.openxmlformats.org/officeDocument/2006/relationships/image" Target="../media/image121.svg"/><Relationship Id="rId2" Type="http://schemas.openxmlformats.org/officeDocument/2006/relationships/image" Target="../media/image120.png"/><Relationship Id="rId1" Type="http://schemas.openxmlformats.org/officeDocument/2006/relationships/slideLayout" Target="../slideLayouts/slideLayout1.xml"/><Relationship Id="rId6" Type="http://schemas.openxmlformats.org/officeDocument/2006/relationships/image" Target="../media/image135.png"/><Relationship Id="rId5" Type="http://schemas.openxmlformats.org/officeDocument/2006/relationships/image" Target="../media/image132.svg"/><Relationship Id="rId4" Type="http://schemas.openxmlformats.org/officeDocument/2006/relationships/image" Target="../media/image131.png"/></Relationships>
</file>

<file path=ppt/slides/_rels/slide42.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36.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132.svg"/><Relationship Id="rId5" Type="http://schemas.openxmlformats.org/officeDocument/2006/relationships/image" Target="../media/image131.png"/><Relationship Id="rId4" Type="http://schemas.openxmlformats.org/officeDocument/2006/relationships/image" Target="../media/image121.svg"/></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18.jpeg"/><Relationship Id="rId5" Type="http://schemas.openxmlformats.org/officeDocument/2006/relationships/image" Target="../media/image17.sv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29F1CFC-01ED-A245-D961-183ACD3EF5A5}"/>
              </a:ext>
            </a:extLst>
          </p:cNvPr>
          <p:cNvSpPr txBox="1"/>
          <p:nvPr/>
        </p:nvSpPr>
        <p:spPr>
          <a:xfrm>
            <a:off x="2035833" y="241967"/>
            <a:ext cx="7815533" cy="5232202"/>
          </a:xfrm>
          <a:prstGeom prst="rect">
            <a:avLst/>
          </a:prstGeom>
          <a:noFill/>
        </p:spPr>
        <p:txBody>
          <a:bodyPr wrap="square" rtlCol="0">
            <a:spAutoFit/>
          </a:bodyPr>
          <a:lstStyle/>
          <a:p>
            <a:pPr algn="ctr"/>
            <a:r>
              <a:rPr lang="fr-FR" b="1" dirty="0">
                <a:latin typeface="Arial" panose="020B0604020202020204" pitchFamily="34" charset="0"/>
                <a:cs typeface="Arial" panose="020B0604020202020204" pitchFamily="34" charset="0"/>
              </a:rPr>
              <a:t>KINGDOM OF MOROCCO</a:t>
            </a:r>
          </a:p>
          <a:p>
            <a:pPr algn="ctr"/>
            <a:endParaRPr lang="fr-FR" dirty="0">
              <a:latin typeface="Arial" panose="020B0604020202020204" pitchFamily="34" charset="0"/>
              <a:cs typeface="Arial" panose="020B0604020202020204" pitchFamily="34" charset="0"/>
            </a:endParaRPr>
          </a:p>
          <a:p>
            <a:pPr algn="ctr"/>
            <a:endParaRPr lang="fr-FR" dirty="0">
              <a:latin typeface="Arial" panose="020B0604020202020204" pitchFamily="34" charset="0"/>
              <a:cs typeface="Arial" panose="020B0604020202020204" pitchFamily="34" charset="0"/>
            </a:endParaRPr>
          </a:p>
          <a:p>
            <a:pPr algn="ctr"/>
            <a:endParaRPr lang="fr-FR" dirty="0">
              <a:latin typeface="Arial" panose="020B0604020202020204" pitchFamily="34" charset="0"/>
              <a:cs typeface="Arial" panose="020B0604020202020204" pitchFamily="34" charset="0"/>
            </a:endParaRPr>
          </a:p>
          <a:p>
            <a:pPr algn="ctr"/>
            <a:r>
              <a:rPr lang="fr-FR" dirty="0">
                <a:latin typeface="Arial" panose="020B0604020202020204" pitchFamily="34" charset="0"/>
                <a:cs typeface="Arial" panose="020B0604020202020204" pitchFamily="34" charset="0"/>
              </a:rPr>
              <a:t>Mohammed VI </a:t>
            </a:r>
            <a:r>
              <a:rPr lang="fr-FR" dirty="0" err="1">
                <a:latin typeface="Arial" panose="020B0604020202020204" pitchFamily="34" charset="0"/>
                <a:cs typeface="Arial" panose="020B0604020202020204" pitchFamily="34" charset="0"/>
              </a:rPr>
              <a:t>Academy</a:t>
            </a:r>
            <a:r>
              <a:rPr lang="fr-FR" dirty="0">
                <a:latin typeface="Arial" panose="020B0604020202020204" pitchFamily="34" charset="0"/>
                <a:cs typeface="Arial" panose="020B0604020202020204" pitchFamily="34" charset="0"/>
              </a:rPr>
              <a:t> of Civil Aviation</a:t>
            </a:r>
          </a:p>
          <a:p>
            <a:pPr algn="ctr"/>
            <a:r>
              <a:rPr lang="fr-FR" dirty="0" err="1">
                <a:latin typeface="Arial" panose="020B0604020202020204" pitchFamily="34" charset="0"/>
                <a:cs typeface="Arial" panose="020B0604020202020204" pitchFamily="34" charset="0"/>
              </a:rPr>
              <a:t>Electrical</a:t>
            </a:r>
            <a:r>
              <a:rPr lang="fr-FR" dirty="0">
                <a:latin typeface="Arial" panose="020B0604020202020204" pitchFamily="34" charset="0"/>
                <a:cs typeface="Arial" panose="020B0604020202020204" pitchFamily="34" charset="0"/>
              </a:rPr>
              <a:t>, Electronics &amp; </a:t>
            </a:r>
            <a:r>
              <a:rPr lang="fr-FR" dirty="0" err="1">
                <a:latin typeface="Arial" panose="020B0604020202020204" pitchFamily="34" charset="0"/>
                <a:cs typeface="Arial" panose="020B0604020202020204" pitchFamily="34" charset="0"/>
              </a:rPr>
              <a:t>Telecommunications</a:t>
            </a:r>
            <a:r>
              <a:rPr lang="fr-FR" dirty="0">
                <a:latin typeface="Arial" panose="020B0604020202020204" pitchFamily="34" charset="0"/>
                <a:cs typeface="Arial" panose="020B0604020202020204" pitchFamily="34" charset="0"/>
              </a:rPr>
              <a:t> Engineering</a:t>
            </a:r>
          </a:p>
          <a:p>
            <a:pPr algn="ctr"/>
            <a:endParaRPr lang="fr-FR" dirty="0">
              <a:latin typeface="Arial" panose="020B0604020202020204" pitchFamily="34" charset="0"/>
              <a:cs typeface="Arial" panose="020B0604020202020204" pitchFamily="34" charset="0"/>
            </a:endParaRPr>
          </a:p>
          <a:p>
            <a:pPr algn="ctr"/>
            <a:r>
              <a:rPr lang="fr-FR" dirty="0">
                <a:latin typeface="Arial" panose="020B0604020202020204" pitchFamily="34" charset="0"/>
                <a:cs typeface="Arial" panose="020B0604020202020204" pitchFamily="34" charset="0"/>
              </a:rPr>
              <a:t>END OF STUDIES INTERNSHIP PROJECT</a:t>
            </a:r>
          </a:p>
          <a:p>
            <a:pPr algn="ctr"/>
            <a:endParaRPr lang="fr-FR" dirty="0">
              <a:latin typeface="Arial" panose="020B0604020202020204" pitchFamily="34" charset="0"/>
              <a:cs typeface="Arial" panose="020B0604020202020204" pitchFamily="34" charset="0"/>
            </a:endParaRPr>
          </a:p>
          <a:p>
            <a:pPr algn="ctr"/>
            <a:r>
              <a:rPr lang="fr-FR" sz="3200" b="1" dirty="0" err="1">
                <a:solidFill>
                  <a:schemeClr val="tx2">
                    <a:lumMod val="90000"/>
                    <a:lumOff val="10000"/>
                  </a:schemeClr>
                </a:solidFill>
                <a:latin typeface="Arial" panose="020B0604020202020204" pitchFamily="34" charset="0"/>
                <a:cs typeface="Arial" panose="020B0604020202020204" pitchFamily="34" charset="0"/>
              </a:rPr>
              <a:t>Secrecy</a:t>
            </a:r>
            <a:r>
              <a:rPr lang="fr-FR" sz="3200" b="1" dirty="0">
                <a:solidFill>
                  <a:schemeClr val="tx2">
                    <a:lumMod val="90000"/>
                    <a:lumOff val="10000"/>
                  </a:schemeClr>
                </a:solidFill>
                <a:latin typeface="Arial" panose="020B0604020202020204" pitchFamily="34" charset="0"/>
                <a:cs typeface="Arial" panose="020B0604020202020204" pitchFamily="34" charset="0"/>
              </a:rPr>
              <a:t>  Rate </a:t>
            </a:r>
            <a:r>
              <a:rPr lang="fr-FR" sz="3200" b="1" dirty="0" err="1">
                <a:solidFill>
                  <a:schemeClr val="tx2">
                    <a:lumMod val="90000"/>
                    <a:lumOff val="10000"/>
                  </a:schemeClr>
                </a:solidFill>
                <a:latin typeface="Arial" panose="020B0604020202020204" pitchFamily="34" charset="0"/>
                <a:cs typeface="Arial" panose="020B0604020202020204" pitchFamily="34" charset="0"/>
              </a:rPr>
              <a:t>Maximization</a:t>
            </a:r>
            <a:r>
              <a:rPr lang="fr-FR" sz="3200" b="1" dirty="0">
                <a:solidFill>
                  <a:schemeClr val="tx2">
                    <a:lumMod val="90000"/>
                    <a:lumOff val="10000"/>
                  </a:schemeClr>
                </a:solidFill>
                <a:latin typeface="Arial" panose="020B0604020202020204" pitchFamily="34" charset="0"/>
                <a:cs typeface="Arial" panose="020B0604020202020204" pitchFamily="34" charset="0"/>
              </a:rPr>
              <a:t>  in RIS-</a:t>
            </a:r>
            <a:r>
              <a:rPr lang="fr-FR" sz="3200" b="1" dirty="0" err="1">
                <a:solidFill>
                  <a:schemeClr val="tx2">
                    <a:lumMod val="90000"/>
                    <a:lumOff val="10000"/>
                  </a:schemeClr>
                </a:solidFill>
                <a:latin typeface="Arial" panose="020B0604020202020204" pitchFamily="34" charset="0"/>
                <a:cs typeface="Arial" panose="020B0604020202020204" pitchFamily="34" charset="0"/>
              </a:rPr>
              <a:t>Aided</a:t>
            </a:r>
            <a:r>
              <a:rPr lang="fr-FR" sz="3200" b="1" dirty="0">
                <a:solidFill>
                  <a:schemeClr val="tx2">
                    <a:lumMod val="90000"/>
                    <a:lumOff val="10000"/>
                  </a:schemeClr>
                </a:solidFill>
                <a:latin typeface="Arial" panose="020B0604020202020204" pitchFamily="34" charset="0"/>
                <a:cs typeface="Arial" panose="020B0604020202020204" pitchFamily="34" charset="0"/>
              </a:rPr>
              <a:t> UAV ISAC Networks</a:t>
            </a:r>
          </a:p>
          <a:p>
            <a:pPr algn="ctr"/>
            <a:r>
              <a:rPr lang="fr-FR" dirty="0">
                <a:latin typeface="Arial" panose="020B0604020202020204" pitchFamily="34" charset="0"/>
                <a:cs typeface="Arial" panose="020B0604020202020204" pitchFamily="34" charset="0"/>
              </a:rPr>
              <a:t> </a:t>
            </a:r>
          </a:p>
          <a:p>
            <a:pPr algn="ctr"/>
            <a:endParaRPr lang="fr-FR"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a:p>
            <a:pPr algn="ct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AA2D983-E4C1-48CE-1265-E5ED354361DB}"/>
              </a:ext>
            </a:extLst>
          </p:cNvPr>
          <p:cNvSpPr txBox="1"/>
          <p:nvPr/>
        </p:nvSpPr>
        <p:spPr>
          <a:xfrm>
            <a:off x="3289203" y="4597747"/>
            <a:ext cx="4274572" cy="369332"/>
          </a:xfrm>
          <a:prstGeom prst="rect">
            <a:avLst/>
          </a:prstGeom>
          <a:noFill/>
        </p:spPr>
        <p:txBody>
          <a:bodyPr wrap="square" rtlCol="0">
            <a:spAutoFit/>
          </a:bodyPr>
          <a:lstStyle/>
          <a:p>
            <a:r>
              <a:rPr lang="fr-FR" b="1" dirty="0" err="1">
                <a:latin typeface="Arial" panose="020B0604020202020204" pitchFamily="34" charset="0"/>
                <a:cs typeface="Arial" panose="020B0604020202020204" pitchFamily="34" charset="0"/>
              </a:rPr>
              <a:t>Presented</a:t>
            </a:r>
            <a:r>
              <a:rPr lang="fr-FR" b="1" dirty="0">
                <a:latin typeface="Arial" panose="020B0604020202020204" pitchFamily="34" charset="0"/>
                <a:cs typeface="Arial" panose="020B0604020202020204" pitchFamily="34" charset="0"/>
              </a:rPr>
              <a:t> by: </a:t>
            </a:r>
            <a:r>
              <a:rPr lang="fr-FR" dirty="0">
                <a:latin typeface="Arial" panose="020B0604020202020204" pitchFamily="34" charset="0"/>
                <a:cs typeface="Arial" panose="020B0604020202020204" pitchFamily="34" charset="0"/>
              </a:rPr>
              <a:t>Mahamadou DANSOKO</a:t>
            </a:r>
            <a:endParaRPr lang="en-US"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EBBFCAF7-E871-73C6-9D81-F05876A47B2E}"/>
              </a:ext>
            </a:extLst>
          </p:cNvPr>
          <p:cNvSpPr txBox="1"/>
          <p:nvPr/>
        </p:nvSpPr>
        <p:spPr>
          <a:xfrm>
            <a:off x="272785" y="4805251"/>
            <a:ext cx="6866964" cy="1569660"/>
          </a:xfrm>
          <a:prstGeom prst="rect">
            <a:avLst/>
          </a:prstGeom>
          <a:noFill/>
        </p:spPr>
        <p:txBody>
          <a:bodyPr wrap="square" rtlCol="0">
            <a:spAutoFit/>
          </a:bodyPr>
          <a:lstStyle/>
          <a:p>
            <a:r>
              <a:rPr lang="fr-FR" sz="2400" b="1" i="1" u="sng" dirty="0" err="1">
                <a:solidFill>
                  <a:schemeClr val="tx2">
                    <a:lumMod val="90000"/>
                    <a:lumOff val="10000"/>
                  </a:schemeClr>
                </a:solidFill>
                <a:latin typeface="Arial" panose="020B0604020202020204" pitchFamily="34" charset="0"/>
                <a:cs typeface="Arial" panose="020B0604020202020204" pitchFamily="34" charset="0"/>
              </a:rPr>
              <a:t>Supervisors</a:t>
            </a:r>
            <a:endParaRPr lang="fr-FR" sz="2400" b="1" i="1" u="sng" dirty="0">
              <a:solidFill>
                <a:schemeClr val="tx2">
                  <a:lumMod val="90000"/>
                  <a:lumOff val="10000"/>
                </a:schemeClr>
              </a:solidFill>
              <a:latin typeface="Arial" panose="020B0604020202020204" pitchFamily="34" charset="0"/>
              <a:cs typeface="Arial" panose="020B0604020202020204" pitchFamily="34" charset="0"/>
            </a:endParaRP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Pr. Jamal EL AOUFI (AIAC) </a:t>
            </a:r>
          </a:p>
          <a:p>
            <a:r>
              <a:rPr lang="fr-FR" dirty="0">
                <a:latin typeface="Arial" panose="020B0604020202020204" pitchFamily="34" charset="0"/>
                <a:cs typeface="Arial" panose="020B0604020202020204" pitchFamily="34" charset="0"/>
              </a:rPr>
              <a:t>Pr. El Mehdi AMHOUD (UM6P) </a:t>
            </a:r>
          </a:p>
          <a:p>
            <a:r>
              <a:rPr lang="fr-FR" dirty="0">
                <a:latin typeface="Arial" panose="020B0604020202020204" pitchFamily="34" charset="0"/>
                <a:cs typeface="Arial" panose="020B0604020202020204" pitchFamily="34" charset="0"/>
              </a:rPr>
              <a:t>Pr. Zouheir REZKI (UCSC)</a:t>
            </a:r>
            <a:endParaRPr lang="en-US" dirty="0">
              <a:latin typeface="Arial" panose="020B0604020202020204" pitchFamily="34" charset="0"/>
              <a:cs typeface="Arial" panose="020B0604020202020204" pitchFamily="34" charset="0"/>
            </a:endParaRPr>
          </a:p>
        </p:txBody>
      </p:sp>
      <p:cxnSp>
        <p:nvCxnSpPr>
          <p:cNvPr id="14" name="Straight Connector 13">
            <a:extLst>
              <a:ext uri="{FF2B5EF4-FFF2-40B4-BE49-F238E27FC236}">
                <a16:creationId xmlns:a16="http://schemas.microsoft.com/office/drawing/2014/main" id="{0F7F4AF5-4983-D5C1-6791-B7CB2BBCEAA8}"/>
              </a:ext>
            </a:extLst>
          </p:cNvPr>
          <p:cNvCxnSpPr>
            <a:cxnSpLocks/>
          </p:cNvCxnSpPr>
          <p:nvPr/>
        </p:nvCxnSpPr>
        <p:spPr>
          <a:xfrm>
            <a:off x="2066164" y="4500544"/>
            <a:ext cx="7863840" cy="0"/>
          </a:xfrm>
          <a:prstGeom prst="line">
            <a:avLst/>
          </a:prstGeom>
          <a:ln w="76200">
            <a:solidFill>
              <a:schemeClr val="accent2">
                <a:lumMod val="75000"/>
              </a:schemeClr>
            </a:solidFill>
          </a:ln>
        </p:spPr>
        <p:style>
          <a:lnRef idx="3">
            <a:schemeClr val="accent2"/>
          </a:lnRef>
          <a:fillRef idx="0">
            <a:schemeClr val="accent2"/>
          </a:fillRef>
          <a:effectRef idx="2">
            <a:schemeClr val="accent2"/>
          </a:effectRef>
          <a:fontRef idx="minor">
            <a:schemeClr val="tx1"/>
          </a:fontRef>
        </p:style>
      </p:cxnSp>
      <p:cxnSp>
        <p:nvCxnSpPr>
          <p:cNvPr id="16" name="Straight Connector 15">
            <a:extLst>
              <a:ext uri="{FF2B5EF4-FFF2-40B4-BE49-F238E27FC236}">
                <a16:creationId xmlns:a16="http://schemas.microsoft.com/office/drawing/2014/main" id="{DDA59454-8FBF-F8B9-04C5-10F44E1F33B7}"/>
              </a:ext>
            </a:extLst>
          </p:cNvPr>
          <p:cNvCxnSpPr>
            <a:cxnSpLocks/>
          </p:cNvCxnSpPr>
          <p:nvPr/>
        </p:nvCxnSpPr>
        <p:spPr>
          <a:xfrm>
            <a:off x="1987526" y="2579542"/>
            <a:ext cx="7863840" cy="0"/>
          </a:xfrm>
          <a:prstGeom prst="line">
            <a:avLst/>
          </a:prstGeom>
          <a:ln w="76200">
            <a:solidFill>
              <a:schemeClr val="tx2">
                <a:lumMod val="90000"/>
                <a:lumOff val="10000"/>
              </a:schemeClr>
            </a:solidFill>
          </a:ln>
        </p:spPr>
        <p:style>
          <a:lnRef idx="3">
            <a:schemeClr val="accent2"/>
          </a:lnRef>
          <a:fillRef idx="0">
            <a:schemeClr val="accent2"/>
          </a:fillRef>
          <a:effectRef idx="2">
            <a:schemeClr val="accent2"/>
          </a:effectRef>
          <a:fontRef idx="minor">
            <a:schemeClr val="tx1"/>
          </a:fontRef>
        </p:style>
      </p:cxnSp>
      <p:sp>
        <p:nvSpPr>
          <p:cNvPr id="17" name="Rectangle 16">
            <a:extLst>
              <a:ext uri="{FF2B5EF4-FFF2-40B4-BE49-F238E27FC236}">
                <a16:creationId xmlns:a16="http://schemas.microsoft.com/office/drawing/2014/main" id="{97AB5907-D72E-447A-1B1B-71FCB921D374}"/>
              </a:ext>
            </a:extLst>
          </p:cNvPr>
          <p:cNvSpPr/>
          <p:nvPr/>
        </p:nvSpPr>
        <p:spPr>
          <a:xfrm>
            <a:off x="0" y="6487064"/>
            <a:ext cx="6096000" cy="370936"/>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rial" panose="020B0604020202020204" pitchFamily="34" charset="0"/>
                <a:cs typeface="Arial" panose="020B0604020202020204" pitchFamily="34" charset="0"/>
              </a:rPr>
              <a:t>Defended</a:t>
            </a:r>
            <a:r>
              <a:rPr lang="fr-FR" dirty="0">
                <a:latin typeface="Arial" panose="020B0604020202020204" pitchFamily="34" charset="0"/>
                <a:cs typeface="Arial" panose="020B0604020202020204" pitchFamily="34" charset="0"/>
              </a:rPr>
              <a:t>: July 28th, 2025</a:t>
            </a:r>
            <a:endParaRPr lang="en-US" dirty="0">
              <a:latin typeface="Arial" panose="020B0604020202020204" pitchFamily="34" charset="0"/>
              <a:cs typeface="Arial" panose="020B0604020202020204" pitchFamily="34" charset="0"/>
            </a:endParaRPr>
          </a:p>
        </p:txBody>
      </p:sp>
      <p:sp>
        <p:nvSpPr>
          <p:cNvPr id="18" name="Rectangle 17">
            <a:extLst>
              <a:ext uri="{FF2B5EF4-FFF2-40B4-BE49-F238E27FC236}">
                <a16:creationId xmlns:a16="http://schemas.microsoft.com/office/drawing/2014/main" id="{6EC01272-A847-C03A-4222-8FA1E4C70EFE}"/>
              </a:ext>
            </a:extLst>
          </p:cNvPr>
          <p:cNvSpPr/>
          <p:nvPr/>
        </p:nvSpPr>
        <p:spPr>
          <a:xfrm>
            <a:off x="6096000" y="6487064"/>
            <a:ext cx="6096000" cy="370936"/>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Academic </a:t>
            </a:r>
            <a:r>
              <a:rPr lang="fr-FR" dirty="0" err="1">
                <a:latin typeface="Arial" panose="020B0604020202020204" pitchFamily="34" charset="0"/>
                <a:cs typeface="Arial" panose="020B0604020202020204" pitchFamily="34" charset="0"/>
              </a:rPr>
              <a:t>Year</a:t>
            </a:r>
            <a:r>
              <a:rPr lang="fr-FR" dirty="0">
                <a:latin typeface="Arial" panose="020B0604020202020204" pitchFamily="34" charset="0"/>
                <a:cs typeface="Arial" panose="020B0604020202020204" pitchFamily="34" charset="0"/>
              </a:rPr>
              <a:t>: 2024/2025</a:t>
            </a:r>
            <a:endParaRPr lang="en-US" dirty="0">
              <a:latin typeface="Arial" panose="020B0604020202020204" pitchFamily="34" charset="0"/>
              <a:cs typeface="Arial" panose="020B0604020202020204" pitchFamily="34" charset="0"/>
            </a:endParaRPr>
          </a:p>
        </p:txBody>
      </p:sp>
      <p:pic>
        <p:nvPicPr>
          <p:cNvPr id="2" name="Picture 1" descr="A close up of a logo&#10;&#10;AI-generated content may be incorrect.">
            <a:extLst>
              <a:ext uri="{FF2B5EF4-FFF2-40B4-BE49-F238E27FC236}">
                <a16:creationId xmlns:a16="http://schemas.microsoft.com/office/drawing/2014/main" id="{14F39B54-CBA5-A4A5-1C32-14AB628D0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15081" y="246742"/>
            <a:ext cx="1719783" cy="991421"/>
          </a:xfrm>
          <a:prstGeom prst="rect">
            <a:avLst/>
          </a:prstGeom>
        </p:spPr>
      </p:pic>
      <p:pic>
        <p:nvPicPr>
          <p:cNvPr id="4" name="Picture 4">
            <a:extLst>
              <a:ext uri="{FF2B5EF4-FFF2-40B4-BE49-F238E27FC236}">
                <a16:creationId xmlns:a16="http://schemas.microsoft.com/office/drawing/2014/main" id="{6762B0DC-6648-64C0-2B76-48BB65B61A5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87" t="24547" r="41782" b="21188"/>
          <a:stretch/>
        </p:blipFill>
        <p:spPr bwMode="auto">
          <a:xfrm>
            <a:off x="357136" y="241967"/>
            <a:ext cx="1873988" cy="108067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BFD7765-0AE9-7638-709C-83B9AAA0F169}"/>
              </a:ext>
            </a:extLst>
          </p:cNvPr>
          <p:cNvSpPr txBox="1"/>
          <p:nvPr/>
        </p:nvSpPr>
        <p:spPr>
          <a:xfrm>
            <a:off x="7427048" y="4743890"/>
            <a:ext cx="4927274" cy="1846659"/>
          </a:xfrm>
          <a:prstGeom prst="rect">
            <a:avLst/>
          </a:prstGeom>
          <a:noFill/>
        </p:spPr>
        <p:txBody>
          <a:bodyPr wrap="square" rtlCol="0">
            <a:spAutoFit/>
          </a:bodyPr>
          <a:lstStyle/>
          <a:p>
            <a:r>
              <a:rPr lang="fr-FR" sz="2400" b="1" u="sng" dirty="0" err="1">
                <a:solidFill>
                  <a:schemeClr val="accent2">
                    <a:lumMod val="75000"/>
                  </a:schemeClr>
                </a:solidFill>
                <a:latin typeface="Arial" panose="020B0604020202020204" pitchFamily="34" charset="0"/>
                <a:cs typeface="Arial" panose="020B0604020202020204" pitchFamily="34" charset="0"/>
              </a:rPr>
              <a:t>Members</a:t>
            </a:r>
            <a:r>
              <a:rPr lang="fr-FR" sz="2400" b="1" u="sng" dirty="0">
                <a:solidFill>
                  <a:schemeClr val="accent2">
                    <a:lumMod val="75000"/>
                  </a:schemeClr>
                </a:solidFill>
                <a:latin typeface="Arial" panose="020B0604020202020204" pitchFamily="34" charset="0"/>
                <a:cs typeface="Arial" panose="020B0604020202020204" pitchFamily="34" charset="0"/>
              </a:rPr>
              <a:t> of the Jury</a:t>
            </a:r>
          </a:p>
          <a:p>
            <a:endParaRPr lang="fr-FR" dirty="0">
              <a:latin typeface="Arial" panose="020B0604020202020204" pitchFamily="34" charset="0"/>
              <a:cs typeface="Arial" panose="020B0604020202020204" pitchFamily="34" charset="0"/>
            </a:endParaRPr>
          </a:p>
          <a:p>
            <a:r>
              <a:rPr lang="fr-FR" dirty="0">
                <a:latin typeface="Arial" panose="020B0604020202020204" pitchFamily="34" charset="0"/>
                <a:cs typeface="Arial" panose="020B0604020202020204" pitchFamily="34" charset="0"/>
              </a:rPr>
              <a:t>Mrs. HALLOU AMAL (</a:t>
            </a:r>
            <a:r>
              <a:rPr lang="fr-FR" dirty="0" err="1">
                <a:latin typeface="Arial" panose="020B0604020202020204" pitchFamily="34" charset="0"/>
                <a:cs typeface="Arial" panose="020B0604020202020204" pitchFamily="34" charset="0"/>
              </a:rPr>
              <a:t>Member</a:t>
            </a:r>
            <a:r>
              <a:rPr lang="fr-FR" dirty="0">
                <a:latin typeface="Arial" panose="020B0604020202020204" pitchFamily="34" charset="0"/>
                <a:cs typeface="Arial" panose="020B0604020202020204" pitchFamily="34" charset="0"/>
              </a:rPr>
              <a:t>)</a:t>
            </a:r>
          </a:p>
          <a:p>
            <a:r>
              <a:rPr lang="fr-FR" dirty="0">
                <a:latin typeface="Arial" panose="020B0604020202020204" pitchFamily="34" charset="0"/>
                <a:cs typeface="Arial" panose="020B0604020202020204" pitchFamily="34" charset="0"/>
              </a:rPr>
              <a:t>Mrs. HAJAR CHERRAD (</a:t>
            </a:r>
            <a:r>
              <a:rPr lang="fr-FR" dirty="0" err="1">
                <a:latin typeface="Arial" panose="020B0604020202020204" pitchFamily="34" charset="0"/>
                <a:cs typeface="Arial" panose="020B0604020202020204" pitchFamily="34" charset="0"/>
              </a:rPr>
              <a:t>President</a:t>
            </a:r>
            <a:r>
              <a:rPr lang="fr-FR" dirty="0">
                <a:latin typeface="Arial" panose="020B0604020202020204" pitchFamily="34" charset="0"/>
                <a:cs typeface="Arial" panose="020B0604020202020204" pitchFamily="34" charset="0"/>
              </a:rPr>
              <a:t>)</a:t>
            </a:r>
            <a:br>
              <a:rPr lang="fr-FR" dirty="0">
                <a:latin typeface="Arial" panose="020B0604020202020204" pitchFamily="34" charset="0"/>
                <a:cs typeface="Arial" panose="020B0604020202020204" pitchFamily="34" charset="0"/>
              </a:rPr>
            </a:br>
            <a:r>
              <a:rPr lang="fr-FR" dirty="0">
                <a:latin typeface="Arial" panose="020B0604020202020204" pitchFamily="34" charset="0"/>
                <a:cs typeface="Arial" panose="020B0604020202020204" pitchFamily="34" charset="0"/>
              </a:rPr>
              <a:t>Mrs. SOLDI KHADIJA (</a:t>
            </a:r>
            <a:r>
              <a:rPr lang="fr-FR" dirty="0" err="1">
                <a:latin typeface="Arial" panose="020B0604020202020204" pitchFamily="34" charset="0"/>
                <a:cs typeface="Arial" panose="020B0604020202020204" pitchFamily="34" charset="0"/>
              </a:rPr>
              <a:t>Member</a:t>
            </a:r>
            <a:r>
              <a:rPr lang="fr-FR" dirty="0">
                <a:latin typeface="Arial" panose="020B0604020202020204" pitchFamily="34" charset="0"/>
                <a:cs typeface="Arial" panose="020B0604020202020204" pitchFamily="34" charset="0"/>
              </a:rPr>
              <a:t>)</a:t>
            </a:r>
            <a:br>
              <a:rPr lang="fr-FR" dirty="0">
                <a:latin typeface="Arial" panose="020B0604020202020204" pitchFamily="34" charset="0"/>
                <a:cs typeface="Arial" panose="020B0604020202020204" pitchFamily="34" charset="0"/>
              </a:rPr>
            </a:br>
            <a:endParaRPr lang="fr-FR" dirty="0">
              <a:latin typeface="Arial" panose="020B0604020202020204" pitchFamily="34" charset="0"/>
              <a:cs typeface="Arial" panose="020B0604020202020204" pitchFamily="34" charset="0"/>
            </a:endParaRPr>
          </a:p>
        </p:txBody>
      </p:sp>
      <p:sp>
        <p:nvSpPr>
          <p:cNvPr id="5" name="AutoShape 2" descr="King of Morocco - Wikipedia">
            <a:extLst>
              <a:ext uri="{FF2B5EF4-FFF2-40B4-BE49-F238E27FC236}">
                <a16:creationId xmlns:a16="http://schemas.microsoft.com/office/drawing/2014/main" id="{FEB6139E-CDA0-5460-99C2-B261ECD84480}"/>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9" descr="A coat of arms with lions and a crown&#10;&#10;AI-generated content may be incorrect.">
            <a:extLst>
              <a:ext uri="{FF2B5EF4-FFF2-40B4-BE49-F238E27FC236}">
                <a16:creationId xmlns:a16="http://schemas.microsoft.com/office/drawing/2014/main" id="{7E34404A-1341-A8D5-79CF-7F410CBFBA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0539" y="644246"/>
            <a:ext cx="706119" cy="687258"/>
          </a:xfrm>
          <a:prstGeom prst="rect">
            <a:avLst/>
          </a:prstGeom>
        </p:spPr>
      </p:pic>
      <p:sp>
        <p:nvSpPr>
          <p:cNvPr id="11" name="TextBox 10">
            <a:extLst>
              <a:ext uri="{FF2B5EF4-FFF2-40B4-BE49-F238E27FC236}">
                <a16:creationId xmlns:a16="http://schemas.microsoft.com/office/drawing/2014/main" id="{C89BC61E-C013-55EA-A044-F19A0D8A9D8B}"/>
              </a:ext>
            </a:extLst>
          </p:cNvPr>
          <p:cNvSpPr txBox="1"/>
          <p:nvPr/>
        </p:nvSpPr>
        <p:spPr>
          <a:xfrm>
            <a:off x="2420533" y="3804421"/>
            <a:ext cx="6866964" cy="369332"/>
          </a:xfrm>
          <a:prstGeom prst="rect">
            <a:avLst/>
          </a:prstGeom>
          <a:noFill/>
        </p:spPr>
        <p:txBody>
          <a:bodyPr wrap="square" rtlCol="0">
            <a:spAutoFit/>
          </a:bodyPr>
          <a:lstStyle/>
          <a:p>
            <a:pPr algn="ctr"/>
            <a:r>
              <a:rPr lang="fr-FR" dirty="0">
                <a:latin typeface="Arial" panose="020B0604020202020204" pitchFamily="34" charset="0"/>
                <a:cs typeface="Arial" panose="020B0604020202020204" pitchFamily="34" charset="0"/>
              </a:rPr>
              <a:t>AI-Driven </a:t>
            </a:r>
            <a:r>
              <a:rPr lang="fr-FR" dirty="0" err="1">
                <a:latin typeface="Arial" panose="020B0604020202020204" pitchFamily="34" charset="0"/>
                <a:cs typeface="Arial" panose="020B0604020202020204" pitchFamily="34" charset="0"/>
              </a:rPr>
              <a:t>Defense</a:t>
            </a:r>
            <a:r>
              <a:rPr lang="fr-FR" dirty="0">
                <a:latin typeface="Arial" panose="020B0604020202020204" pitchFamily="34" charset="0"/>
                <a:cs typeface="Arial" panose="020B0604020202020204" pitchFamily="34" charset="0"/>
              </a:rPr>
              <a:t> Against </a:t>
            </a:r>
            <a:r>
              <a:rPr lang="fr-FR" dirty="0" err="1">
                <a:latin typeface="Arial" panose="020B0604020202020204" pitchFamily="34" charset="0"/>
                <a:cs typeface="Arial" panose="020B0604020202020204" pitchFamily="34" charset="0"/>
              </a:rPr>
              <a:t>Jamming</a:t>
            </a:r>
            <a:r>
              <a:rPr lang="fr-FR" dirty="0">
                <a:latin typeface="Arial" panose="020B0604020202020204" pitchFamily="34" charset="0"/>
                <a:cs typeface="Arial" panose="020B0604020202020204" pitchFamily="34" charset="0"/>
              </a:rPr>
              <a:t> &amp; </a:t>
            </a:r>
            <a:r>
              <a:rPr lang="fr-FR" dirty="0" err="1">
                <a:latin typeface="Arial" panose="020B0604020202020204" pitchFamily="34" charset="0"/>
                <a:cs typeface="Arial" panose="020B0604020202020204" pitchFamily="34" charset="0"/>
              </a:rPr>
              <a:t>Eavedropping</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2293114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EC01272-A847-C03A-4222-8FA1E4C70EFE}"/>
              </a:ext>
            </a:extLst>
          </p:cNvPr>
          <p:cNvSpPr/>
          <p:nvPr/>
        </p:nvSpPr>
        <p:spPr>
          <a:xfrm>
            <a:off x="6096000" y="6487064"/>
            <a:ext cx="6096000" cy="370936"/>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Academic </a:t>
            </a:r>
            <a:r>
              <a:rPr lang="fr-FR" dirty="0" err="1">
                <a:latin typeface="Arial" panose="020B0604020202020204" pitchFamily="34" charset="0"/>
                <a:cs typeface="Arial" panose="020B0604020202020204" pitchFamily="34" charset="0"/>
              </a:rPr>
              <a:t>Year</a:t>
            </a:r>
            <a:r>
              <a:rPr lang="fr-FR" dirty="0">
                <a:latin typeface="Arial" panose="020B0604020202020204" pitchFamily="34" charset="0"/>
                <a:cs typeface="Arial" panose="020B0604020202020204" pitchFamily="34" charset="0"/>
              </a:rPr>
              <a:t>: 2024/2025</a:t>
            </a:r>
            <a:endParaRPr lang="en-US"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5B809D1-EFD0-CF46-6D09-D039DF5E860A}"/>
              </a:ext>
            </a:extLst>
          </p:cNvPr>
          <p:cNvSpPr txBox="1"/>
          <p:nvPr/>
        </p:nvSpPr>
        <p:spPr>
          <a:xfrm>
            <a:off x="1790065" y="2761490"/>
            <a:ext cx="8611870" cy="830997"/>
          </a:xfrm>
          <a:prstGeom prst="rect">
            <a:avLst/>
          </a:prstGeom>
          <a:noFill/>
        </p:spPr>
        <p:txBody>
          <a:bodyPr wrap="square" rtlCol="0">
            <a:spAutoFit/>
          </a:bodyPr>
          <a:lstStyle/>
          <a:p>
            <a:r>
              <a:rPr lang="fr-FR" sz="4800" b="1" dirty="0">
                <a:solidFill>
                  <a:schemeClr val="tx2">
                    <a:lumMod val="90000"/>
                    <a:lumOff val="10000"/>
                  </a:schemeClr>
                </a:solidFill>
              </a:rPr>
              <a:t>PROBLEM STATEMENT</a:t>
            </a:r>
            <a:endParaRPr lang="en-US" sz="4800" b="1" dirty="0">
              <a:solidFill>
                <a:schemeClr val="tx2">
                  <a:lumMod val="90000"/>
                  <a:lumOff val="10000"/>
                </a:schemeClr>
              </a:solidFill>
            </a:endParaRPr>
          </a:p>
        </p:txBody>
      </p:sp>
      <p:cxnSp>
        <p:nvCxnSpPr>
          <p:cNvPr id="2" name="Straight Connector 1">
            <a:extLst>
              <a:ext uri="{FF2B5EF4-FFF2-40B4-BE49-F238E27FC236}">
                <a16:creationId xmlns:a16="http://schemas.microsoft.com/office/drawing/2014/main" id="{506F8113-DAE0-145F-3AD4-0FB683095A06}"/>
              </a:ext>
            </a:extLst>
          </p:cNvPr>
          <p:cNvCxnSpPr>
            <a:cxnSpLocks/>
          </p:cNvCxnSpPr>
          <p:nvPr/>
        </p:nvCxnSpPr>
        <p:spPr>
          <a:xfrm>
            <a:off x="395376" y="2332726"/>
            <a:ext cx="5807016" cy="0"/>
          </a:xfrm>
          <a:prstGeom prst="line">
            <a:avLst/>
          </a:prstGeom>
          <a:ln w="76200">
            <a:solidFill>
              <a:schemeClr val="tx2">
                <a:lumMod val="90000"/>
                <a:lumOff val="10000"/>
              </a:schemeClr>
            </a:solidFill>
          </a:ln>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6D02830F-898A-9DB2-CF9B-07F7B46DF7B8}"/>
              </a:ext>
            </a:extLst>
          </p:cNvPr>
          <p:cNvCxnSpPr>
            <a:cxnSpLocks/>
          </p:cNvCxnSpPr>
          <p:nvPr/>
        </p:nvCxnSpPr>
        <p:spPr>
          <a:xfrm>
            <a:off x="4967376" y="3983785"/>
            <a:ext cx="5807016" cy="0"/>
          </a:xfrm>
          <a:prstGeom prst="line">
            <a:avLst/>
          </a:prstGeom>
          <a:ln w="76200">
            <a:solidFill>
              <a:schemeClr val="accent2">
                <a:lumMod val="75000"/>
              </a:schemeClr>
            </a:solidFill>
          </a:ln>
        </p:spPr>
        <p:style>
          <a:lnRef idx="3">
            <a:schemeClr val="accent2"/>
          </a:lnRef>
          <a:fillRef idx="0">
            <a:schemeClr val="accent2"/>
          </a:fillRef>
          <a:effectRef idx="2">
            <a:schemeClr val="accent2"/>
          </a:effectRef>
          <a:fontRef idx="minor">
            <a:schemeClr val="tx1"/>
          </a:fontRef>
        </p:style>
      </p:cxnSp>
      <p:sp>
        <p:nvSpPr>
          <p:cNvPr id="7" name="Oval 6">
            <a:extLst>
              <a:ext uri="{FF2B5EF4-FFF2-40B4-BE49-F238E27FC236}">
                <a16:creationId xmlns:a16="http://schemas.microsoft.com/office/drawing/2014/main" id="{187F869B-79A7-D660-F91C-736F1CC96A3C}"/>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457E68BF-2C24-15C7-AD15-DB4A45AAB616}"/>
              </a:ext>
            </a:extLst>
          </p:cNvPr>
          <p:cNvSpPr/>
          <p:nvPr/>
        </p:nvSpPr>
        <p:spPr>
          <a:xfrm>
            <a:off x="1462751"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97640444-C8F3-5860-DFCF-63CB06B5C21E}"/>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7DF83354-D3CE-90D4-B57A-A7499E41E4FB}"/>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7328E5A8-6FC7-0823-25BE-1EA086ED37E2}"/>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A0C493AC-6BDA-9EEB-A619-9D13A548731B}"/>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B7A5A0D3-D664-5EF7-D063-6F39B62FD8F2}"/>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0B2285F6-9F15-1DEF-93BC-E85B245BDFDF}"/>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CDD55FEB-25F7-CC0B-FFCD-8F5799B17448}"/>
              </a:ext>
            </a:extLst>
          </p:cNvPr>
          <p:cNvSpPr/>
          <p:nvPr/>
        </p:nvSpPr>
        <p:spPr>
          <a:xfrm>
            <a:off x="11659870" y="5910297"/>
            <a:ext cx="390618" cy="370935"/>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9</a:t>
            </a:r>
            <a:endParaRPr lang="en-US" sz="2000" b="1"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C2A5571D-BF70-260B-606A-6D88B7E0046A}"/>
              </a:ext>
            </a:extLst>
          </p:cNvPr>
          <p:cNvSpPr/>
          <p:nvPr/>
        </p:nvSpPr>
        <p:spPr>
          <a:xfrm>
            <a:off x="0" y="6487064"/>
            <a:ext cx="6096000" cy="370936"/>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rial" panose="020B0604020202020204" pitchFamily="34" charset="0"/>
                <a:cs typeface="Arial" panose="020B0604020202020204" pitchFamily="34" charset="0"/>
              </a:rPr>
              <a:t>Defended</a:t>
            </a:r>
            <a:r>
              <a:rPr lang="fr-FR" dirty="0">
                <a:latin typeface="Arial" panose="020B0604020202020204" pitchFamily="34" charset="0"/>
                <a:cs typeface="Arial" panose="020B0604020202020204" pitchFamily="34" charset="0"/>
              </a:rPr>
              <a:t>: July 28th, 2025</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98551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F906AC8-29A3-123A-2FFE-DCA27B456890}"/>
              </a:ext>
            </a:extLst>
          </p:cNvPr>
          <p:cNvSpPr txBox="1"/>
          <p:nvPr/>
        </p:nvSpPr>
        <p:spPr>
          <a:xfrm>
            <a:off x="411324" y="3285274"/>
            <a:ext cx="3717122" cy="1200329"/>
          </a:xfrm>
          <a:prstGeom prst="rect">
            <a:avLst/>
          </a:prstGeom>
          <a:noFill/>
        </p:spPr>
        <p:txBody>
          <a:bodyPr wrap="square" rtlCol="0">
            <a:spAutoFit/>
          </a:bodyPr>
          <a:lstStyle/>
          <a:p>
            <a:r>
              <a:rPr lang="en-US" b="1" dirty="0">
                <a:solidFill>
                  <a:schemeClr val="tx2">
                    <a:lumMod val="90000"/>
                    <a:lumOff val="10000"/>
                  </a:schemeClr>
                </a:solidFill>
                <a:latin typeface="Arial" panose="020B0604020202020204" pitchFamily="34" charset="0"/>
                <a:cs typeface="Arial" panose="020B0604020202020204" pitchFamily="34" charset="0"/>
              </a:rPr>
              <a:t>Why RIS-aided UAV-enabled ISAC is promising?</a:t>
            </a:r>
          </a:p>
          <a:p>
            <a:pPr marL="285750" indent="-285750">
              <a:buFont typeface="Arial" panose="020B0604020202020204" pitchFamily="34" charset="0"/>
              <a:buChar char="•"/>
            </a:pPr>
            <a:r>
              <a:rPr lang="en-US" b="1" dirty="0"/>
              <a:t>Dynamic Coverage &amp; Control</a:t>
            </a:r>
          </a:p>
          <a:p>
            <a:pPr marL="285750" indent="-285750">
              <a:buFont typeface="Arial" panose="020B0604020202020204" pitchFamily="34" charset="0"/>
              <a:buChar char="•"/>
            </a:pPr>
            <a:r>
              <a:rPr lang="en-US" b="1" dirty="0"/>
              <a:t>Ultimate Efficiency</a:t>
            </a:r>
            <a:endParaRPr lang="en-US"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2C1DE93-FE79-B4E9-EB37-4D898D6EA1A6}"/>
              </a:ext>
            </a:extLst>
          </p:cNvPr>
          <p:cNvSpPr txBox="1"/>
          <p:nvPr/>
        </p:nvSpPr>
        <p:spPr>
          <a:xfrm>
            <a:off x="8278861" y="3526377"/>
            <a:ext cx="4022718" cy="923330"/>
          </a:xfrm>
          <a:prstGeom prst="rect">
            <a:avLst/>
          </a:prstGeom>
          <a:noFill/>
        </p:spPr>
        <p:txBody>
          <a:bodyPr wrap="square" rtlCol="0">
            <a:spAutoFit/>
          </a:bodyPr>
          <a:lstStyle/>
          <a:p>
            <a:pPr fontAlgn="base"/>
            <a:r>
              <a:rPr lang="en-US" b="1" dirty="0">
                <a:solidFill>
                  <a:schemeClr val="tx2">
                    <a:lumMod val="90000"/>
                    <a:lumOff val="10000"/>
                  </a:schemeClr>
                </a:solidFill>
                <a:latin typeface="Arial" panose="020B0604020202020204" pitchFamily="34" charset="0"/>
                <a:cs typeface="Arial" panose="020B0604020202020204" pitchFamily="34" charset="0"/>
              </a:rPr>
              <a:t>What challenges arise?</a:t>
            </a:r>
          </a:p>
          <a:p>
            <a:pPr marL="285750" indent="-285750" fontAlgn="base">
              <a:buFont typeface="Arial" panose="020B0604020202020204" pitchFamily="34" charset="0"/>
              <a:buChar char="•"/>
            </a:pPr>
            <a:r>
              <a:rPr lang="en-US" dirty="0"/>
              <a:t>Extreme Vulnerability to Attack</a:t>
            </a:r>
          </a:p>
          <a:p>
            <a:pPr marL="285750" indent="-285750" fontAlgn="base">
              <a:buFont typeface="Arial" panose="020B0604020202020204" pitchFamily="34" charset="0"/>
              <a:buChar char="•"/>
            </a:pPr>
            <a:r>
              <a:rPr lang="en-US" sz="1800" i="0" dirty="0">
                <a:effectLst/>
                <a:latin typeface="Arial" panose="020B0604020202020204" pitchFamily="34" charset="0"/>
                <a:cs typeface="Arial" panose="020B0604020202020204" pitchFamily="34" charset="0"/>
              </a:rPr>
              <a:t>Highly complex Optimization Task</a:t>
            </a:r>
          </a:p>
        </p:txBody>
      </p:sp>
      <p:sp>
        <p:nvSpPr>
          <p:cNvPr id="4" name="TextBox 3">
            <a:extLst>
              <a:ext uri="{FF2B5EF4-FFF2-40B4-BE49-F238E27FC236}">
                <a16:creationId xmlns:a16="http://schemas.microsoft.com/office/drawing/2014/main" id="{FCC20A07-9F41-B806-08D2-39707B36C35F}"/>
              </a:ext>
            </a:extLst>
          </p:cNvPr>
          <p:cNvSpPr txBox="1"/>
          <p:nvPr/>
        </p:nvSpPr>
        <p:spPr>
          <a:xfrm>
            <a:off x="4834751" y="2648186"/>
            <a:ext cx="2815142" cy="369332"/>
          </a:xfrm>
          <a:prstGeom prst="rect">
            <a:avLst/>
          </a:prstGeom>
          <a:noFill/>
        </p:spPr>
        <p:txBody>
          <a:bodyPr wrap="square" rtlCol="0">
            <a:spAutoFit/>
          </a:bodyPr>
          <a:lstStyle/>
          <a:p>
            <a:pPr fontAlgn="base"/>
            <a:r>
              <a:rPr lang="en-US" b="1" dirty="0">
                <a:solidFill>
                  <a:schemeClr val="tx2">
                    <a:lumMod val="90000"/>
                    <a:lumOff val="10000"/>
                  </a:schemeClr>
                </a:solidFill>
                <a:latin typeface="Arial" panose="020B0604020202020204" pitchFamily="34" charset="0"/>
                <a:cs typeface="Arial" panose="020B0604020202020204" pitchFamily="34" charset="0"/>
              </a:rPr>
              <a:t>Core research question</a:t>
            </a:r>
            <a:endParaRPr lang="en-US" sz="1800" b="1" i="0" dirty="0">
              <a:solidFill>
                <a:schemeClr val="tx2">
                  <a:lumMod val="90000"/>
                  <a:lumOff val="10000"/>
                </a:schemeClr>
              </a:solidFill>
              <a:effectLst/>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31390D49-DA3B-FB67-6498-D3DF55731469}"/>
              </a:ext>
            </a:extLst>
          </p:cNvPr>
          <p:cNvSpPr txBox="1"/>
          <p:nvPr/>
        </p:nvSpPr>
        <p:spPr>
          <a:xfrm>
            <a:off x="4356160" y="4753357"/>
            <a:ext cx="4022718" cy="1200329"/>
          </a:xfrm>
          <a:prstGeom prst="rect">
            <a:avLst/>
          </a:prstGeom>
          <a:noFill/>
        </p:spPr>
        <p:txBody>
          <a:bodyPr wrap="square" rtlCol="0">
            <a:spAutoFit/>
          </a:bodyPr>
          <a:lstStyle/>
          <a:p>
            <a:pPr fontAlgn="base"/>
            <a:r>
              <a:rPr lang="en-US" i="1" dirty="0">
                <a:latin typeface="Arial" panose="020B0604020202020204" pitchFamily="34" charset="0"/>
                <a:cs typeface="Arial" panose="020B0604020202020204" pitchFamily="34" charset="0"/>
              </a:rPr>
              <a:t>“How can we design a </a:t>
            </a:r>
            <a:r>
              <a:rPr lang="en-US" b="1" i="1" dirty="0">
                <a:latin typeface="Arial" panose="020B0604020202020204" pitchFamily="34" charset="0"/>
                <a:cs typeface="Arial" panose="020B0604020202020204" pitchFamily="34" charset="0"/>
              </a:rPr>
              <a:t>secure</a:t>
            </a:r>
            <a:r>
              <a:rPr lang="en-US" i="1" dirty="0">
                <a:latin typeface="Arial" panose="020B0604020202020204" pitchFamily="34" charset="0"/>
                <a:cs typeface="Arial" panose="020B0604020202020204" pitchFamily="34" charset="0"/>
              </a:rPr>
              <a:t>, </a:t>
            </a:r>
            <a:r>
              <a:rPr lang="en-US" b="1" i="1" dirty="0">
                <a:latin typeface="Arial" panose="020B0604020202020204" pitchFamily="34" charset="0"/>
                <a:cs typeface="Arial" panose="020B0604020202020204" pitchFamily="34" charset="0"/>
              </a:rPr>
              <a:t>adaptive</a:t>
            </a:r>
            <a:r>
              <a:rPr lang="en-US" i="1" dirty="0">
                <a:latin typeface="Arial" panose="020B0604020202020204" pitchFamily="34" charset="0"/>
                <a:cs typeface="Arial" panose="020B0604020202020204" pitchFamily="34" charset="0"/>
              </a:rPr>
              <a:t>, and </a:t>
            </a:r>
            <a:r>
              <a:rPr lang="en-US" b="1" i="1" dirty="0">
                <a:latin typeface="Arial" panose="020B0604020202020204" pitchFamily="34" charset="0"/>
                <a:cs typeface="Arial" panose="020B0604020202020204" pitchFamily="34" charset="0"/>
              </a:rPr>
              <a:t>efficient</a:t>
            </a:r>
            <a:r>
              <a:rPr lang="en-US" i="1" dirty="0">
                <a:latin typeface="Arial" panose="020B0604020202020204" pitchFamily="34" charset="0"/>
                <a:cs typeface="Arial" panose="020B0604020202020204" pitchFamily="34" charset="0"/>
              </a:rPr>
              <a:t> RIS-assisted ISAC UAV system under jamming and eavesdropping threats?”</a:t>
            </a:r>
            <a:r>
              <a:rPr lang="en-US" dirty="0">
                <a:latin typeface="Arial" panose="020B0604020202020204" pitchFamily="34" charset="0"/>
                <a:cs typeface="Arial" panose="020B0604020202020204" pitchFamily="34" charset="0"/>
              </a:rPr>
              <a:t> </a:t>
            </a:r>
            <a:endParaRPr lang="en-US" sz="1800" b="1" i="0" dirty="0">
              <a:solidFill>
                <a:schemeClr val="tx2">
                  <a:lumMod val="90000"/>
                  <a:lumOff val="10000"/>
                </a:schemeClr>
              </a:solidFill>
              <a:effectLst/>
              <a:latin typeface="Arial" panose="020B0604020202020204" pitchFamily="34" charset="0"/>
              <a:cs typeface="Arial" panose="020B0604020202020204" pitchFamily="34" charset="0"/>
            </a:endParaRPr>
          </a:p>
        </p:txBody>
      </p:sp>
      <p:sp>
        <p:nvSpPr>
          <p:cNvPr id="13" name="Freeform 9">
            <a:extLst>
              <a:ext uri="{FF2B5EF4-FFF2-40B4-BE49-F238E27FC236}">
                <a16:creationId xmlns:a16="http://schemas.microsoft.com/office/drawing/2014/main" id="{7F3FF76C-A0E4-3A99-6F49-010274699D55}"/>
              </a:ext>
            </a:extLst>
          </p:cNvPr>
          <p:cNvSpPr/>
          <p:nvPr/>
        </p:nvSpPr>
        <p:spPr>
          <a:xfrm rot="10800000" flipV="1">
            <a:off x="5240905" y="3025389"/>
            <a:ext cx="1710189" cy="1546640"/>
          </a:xfrm>
          <a:custGeom>
            <a:avLst/>
            <a:gdLst/>
            <a:ahLst/>
            <a:cxnLst/>
            <a:rect l="l" t="t" r="r" b="b"/>
            <a:pathLst>
              <a:path w="647721" h="589475">
                <a:moveTo>
                  <a:pt x="427929" y="529082"/>
                </a:moveTo>
                <a:lnTo>
                  <a:pt x="626193" y="182118"/>
                </a:lnTo>
                <a:cubicBezTo>
                  <a:pt x="647722" y="144444"/>
                  <a:pt x="647567" y="98158"/>
                  <a:pt x="625788" y="60628"/>
                </a:cubicBezTo>
                <a:cubicBezTo>
                  <a:pt x="604008" y="23098"/>
                  <a:pt x="563898" y="0"/>
                  <a:pt x="520506" y="0"/>
                </a:cubicBezTo>
                <a:lnTo>
                  <a:pt x="127216" y="0"/>
                </a:lnTo>
                <a:cubicBezTo>
                  <a:pt x="83824" y="0"/>
                  <a:pt x="43714" y="23098"/>
                  <a:pt x="21934" y="60628"/>
                </a:cubicBezTo>
                <a:cubicBezTo>
                  <a:pt x="155" y="98158"/>
                  <a:pt x="0" y="144444"/>
                  <a:pt x="21529" y="182118"/>
                </a:cubicBezTo>
                <a:lnTo>
                  <a:pt x="219793" y="529082"/>
                </a:lnTo>
                <a:cubicBezTo>
                  <a:pt x="241134" y="566427"/>
                  <a:pt x="280848" y="589475"/>
                  <a:pt x="323861" y="589475"/>
                </a:cubicBezTo>
                <a:cubicBezTo>
                  <a:pt x="366874" y="589475"/>
                  <a:pt x="406588" y="566427"/>
                  <a:pt x="427929" y="529082"/>
                </a:cubicBezTo>
                <a:close/>
              </a:path>
            </a:pathLst>
          </a:custGeom>
          <a:solidFill>
            <a:schemeClr val="accent3">
              <a:lumMod val="75000"/>
            </a:schemeClr>
          </a:solidFill>
        </p:spPr>
        <p:txBody>
          <a:bodyPr/>
          <a:lstStyle/>
          <a:p>
            <a:pPr algn="r"/>
            <a:endParaRPr lang="en-US" dirty="0"/>
          </a:p>
        </p:txBody>
      </p:sp>
      <p:sp>
        <p:nvSpPr>
          <p:cNvPr id="14" name="Freeform 9">
            <a:extLst>
              <a:ext uri="{FF2B5EF4-FFF2-40B4-BE49-F238E27FC236}">
                <a16:creationId xmlns:a16="http://schemas.microsoft.com/office/drawing/2014/main" id="{BADE096C-9B51-A9B5-51B8-E0389F9B0364}"/>
              </a:ext>
            </a:extLst>
          </p:cNvPr>
          <p:cNvSpPr/>
          <p:nvPr/>
        </p:nvSpPr>
        <p:spPr>
          <a:xfrm rot="10800000" flipV="1">
            <a:off x="8762351" y="1561865"/>
            <a:ext cx="1710189" cy="1546640"/>
          </a:xfrm>
          <a:custGeom>
            <a:avLst/>
            <a:gdLst/>
            <a:ahLst/>
            <a:cxnLst/>
            <a:rect l="l" t="t" r="r" b="b"/>
            <a:pathLst>
              <a:path w="647721" h="589475">
                <a:moveTo>
                  <a:pt x="427929" y="529082"/>
                </a:moveTo>
                <a:lnTo>
                  <a:pt x="626193" y="182118"/>
                </a:lnTo>
                <a:cubicBezTo>
                  <a:pt x="647722" y="144444"/>
                  <a:pt x="647567" y="98158"/>
                  <a:pt x="625788" y="60628"/>
                </a:cubicBezTo>
                <a:cubicBezTo>
                  <a:pt x="604008" y="23098"/>
                  <a:pt x="563898" y="0"/>
                  <a:pt x="520506" y="0"/>
                </a:cubicBezTo>
                <a:lnTo>
                  <a:pt x="127216" y="0"/>
                </a:lnTo>
                <a:cubicBezTo>
                  <a:pt x="83824" y="0"/>
                  <a:pt x="43714" y="23098"/>
                  <a:pt x="21934" y="60628"/>
                </a:cubicBezTo>
                <a:cubicBezTo>
                  <a:pt x="155" y="98158"/>
                  <a:pt x="0" y="144444"/>
                  <a:pt x="21529" y="182118"/>
                </a:cubicBezTo>
                <a:lnTo>
                  <a:pt x="219793" y="529082"/>
                </a:lnTo>
                <a:cubicBezTo>
                  <a:pt x="241134" y="566427"/>
                  <a:pt x="280848" y="589475"/>
                  <a:pt x="323861" y="589475"/>
                </a:cubicBezTo>
                <a:cubicBezTo>
                  <a:pt x="366874" y="589475"/>
                  <a:pt x="406588" y="566427"/>
                  <a:pt x="427929" y="529082"/>
                </a:cubicBezTo>
                <a:close/>
              </a:path>
            </a:pathLst>
          </a:custGeom>
          <a:solidFill>
            <a:schemeClr val="accent2">
              <a:lumMod val="75000"/>
            </a:schemeClr>
          </a:solidFill>
        </p:spPr>
        <p:txBody>
          <a:bodyPr/>
          <a:lstStyle/>
          <a:p>
            <a:pPr algn="r"/>
            <a:endParaRPr lang="en-US" dirty="0"/>
          </a:p>
        </p:txBody>
      </p:sp>
      <p:sp>
        <p:nvSpPr>
          <p:cNvPr id="15" name="Freeform 9">
            <a:extLst>
              <a:ext uri="{FF2B5EF4-FFF2-40B4-BE49-F238E27FC236}">
                <a16:creationId xmlns:a16="http://schemas.microsoft.com/office/drawing/2014/main" id="{4014BA5E-D5FE-7048-5AB1-8A76065D917A}"/>
              </a:ext>
            </a:extLst>
          </p:cNvPr>
          <p:cNvSpPr/>
          <p:nvPr/>
        </p:nvSpPr>
        <p:spPr>
          <a:xfrm rot="10800000">
            <a:off x="1255942" y="1470878"/>
            <a:ext cx="1710189" cy="1546640"/>
          </a:xfrm>
          <a:custGeom>
            <a:avLst/>
            <a:gdLst/>
            <a:ahLst/>
            <a:cxnLst/>
            <a:rect l="l" t="t" r="r" b="b"/>
            <a:pathLst>
              <a:path w="647721" h="589475">
                <a:moveTo>
                  <a:pt x="427929" y="529082"/>
                </a:moveTo>
                <a:lnTo>
                  <a:pt x="626193" y="182118"/>
                </a:lnTo>
                <a:cubicBezTo>
                  <a:pt x="647722" y="144444"/>
                  <a:pt x="647567" y="98158"/>
                  <a:pt x="625788" y="60628"/>
                </a:cubicBezTo>
                <a:cubicBezTo>
                  <a:pt x="604008" y="23098"/>
                  <a:pt x="563898" y="0"/>
                  <a:pt x="520506" y="0"/>
                </a:cubicBezTo>
                <a:lnTo>
                  <a:pt x="127216" y="0"/>
                </a:lnTo>
                <a:cubicBezTo>
                  <a:pt x="83824" y="0"/>
                  <a:pt x="43714" y="23098"/>
                  <a:pt x="21934" y="60628"/>
                </a:cubicBezTo>
                <a:cubicBezTo>
                  <a:pt x="155" y="98158"/>
                  <a:pt x="0" y="144444"/>
                  <a:pt x="21529" y="182118"/>
                </a:cubicBezTo>
                <a:lnTo>
                  <a:pt x="219793" y="529082"/>
                </a:lnTo>
                <a:cubicBezTo>
                  <a:pt x="241134" y="566427"/>
                  <a:pt x="280848" y="589475"/>
                  <a:pt x="323861" y="589475"/>
                </a:cubicBezTo>
                <a:cubicBezTo>
                  <a:pt x="366874" y="589475"/>
                  <a:pt x="406588" y="566427"/>
                  <a:pt x="427929" y="529082"/>
                </a:cubicBezTo>
                <a:close/>
              </a:path>
            </a:pathLst>
          </a:custGeom>
          <a:solidFill>
            <a:schemeClr val="tx2">
              <a:lumMod val="90000"/>
              <a:lumOff val="10000"/>
            </a:schemeClr>
          </a:solidFill>
        </p:spPr>
        <p:txBody>
          <a:bodyPr/>
          <a:lstStyle/>
          <a:p>
            <a:pPr algn="r"/>
            <a:endParaRPr lang="en-US" dirty="0"/>
          </a:p>
        </p:txBody>
      </p:sp>
      <p:pic>
        <p:nvPicPr>
          <p:cNvPr id="27" name="Picture 26" descr="A white silhouette of a drone&#10;&#10;AI-generated content may be incorrect.">
            <a:extLst>
              <a:ext uri="{FF2B5EF4-FFF2-40B4-BE49-F238E27FC236}">
                <a16:creationId xmlns:a16="http://schemas.microsoft.com/office/drawing/2014/main" id="{8D38B6C8-F300-0780-B27A-3442D1CDA1C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2213" y="1626405"/>
            <a:ext cx="1137645" cy="1137645"/>
          </a:xfrm>
          <a:prstGeom prst="rect">
            <a:avLst/>
          </a:prstGeom>
        </p:spPr>
      </p:pic>
      <p:pic>
        <p:nvPicPr>
          <p:cNvPr id="29" name="Picture 28" descr="A screenshot of a game&#10;&#10;AI-generated content may be incorrect.">
            <a:extLst>
              <a:ext uri="{FF2B5EF4-FFF2-40B4-BE49-F238E27FC236}">
                <a16:creationId xmlns:a16="http://schemas.microsoft.com/office/drawing/2014/main" id="{FFC5C488-3771-D538-BD24-F42D60ADAF4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0131" y="2359658"/>
            <a:ext cx="404392" cy="404392"/>
          </a:xfrm>
          <a:prstGeom prst="rect">
            <a:avLst/>
          </a:prstGeom>
        </p:spPr>
      </p:pic>
      <p:pic>
        <p:nvPicPr>
          <p:cNvPr id="31" name="Picture 30" descr="A white hooded person with a mask and computer&#10;&#10;AI-generated content may be incorrect.">
            <a:extLst>
              <a:ext uri="{FF2B5EF4-FFF2-40B4-BE49-F238E27FC236}">
                <a16:creationId xmlns:a16="http://schemas.microsoft.com/office/drawing/2014/main" id="{86BD97C9-2820-F43F-84E8-02DE0B6819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762351" y="1258214"/>
            <a:ext cx="1710191" cy="1710191"/>
          </a:xfrm>
          <a:prstGeom prst="rect">
            <a:avLst/>
          </a:prstGeom>
        </p:spPr>
      </p:pic>
      <p:pic>
        <p:nvPicPr>
          <p:cNvPr id="35" name="Graphic 34" descr="Question mark with solid fill">
            <a:extLst>
              <a:ext uri="{FF2B5EF4-FFF2-40B4-BE49-F238E27FC236}">
                <a16:creationId xmlns:a16="http://schemas.microsoft.com/office/drawing/2014/main" id="{DE1CC528-C180-13BF-FEC4-42C15AF099D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638799" y="3206717"/>
            <a:ext cx="914400" cy="914400"/>
          </a:xfrm>
          <a:prstGeom prst="rect">
            <a:avLst/>
          </a:prstGeom>
        </p:spPr>
      </p:pic>
      <p:sp>
        <p:nvSpPr>
          <p:cNvPr id="6" name="TextBox 5">
            <a:extLst>
              <a:ext uri="{FF2B5EF4-FFF2-40B4-BE49-F238E27FC236}">
                <a16:creationId xmlns:a16="http://schemas.microsoft.com/office/drawing/2014/main" id="{374EA4FD-00BC-A07E-A130-E273FE4D12CA}"/>
              </a:ext>
            </a:extLst>
          </p:cNvPr>
          <p:cNvSpPr txBox="1"/>
          <p:nvPr/>
        </p:nvSpPr>
        <p:spPr>
          <a:xfrm>
            <a:off x="3864084" y="900324"/>
            <a:ext cx="5193906" cy="584775"/>
          </a:xfrm>
          <a:prstGeom prst="rect">
            <a:avLst/>
          </a:prstGeom>
          <a:noFill/>
        </p:spPr>
        <p:txBody>
          <a:bodyPr wrap="square" rtlCol="0">
            <a:spAutoFit/>
          </a:bodyPr>
          <a:lstStyle/>
          <a:p>
            <a:r>
              <a:rPr lang="fr-FR" sz="3200" b="1" dirty="0" err="1">
                <a:solidFill>
                  <a:schemeClr val="tx2">
                    <a:lumMod val="90000"/>
                    <a:lumOff val="10000"/>
                  </a:schemeClr>
                </a:solidFill>
                <a:latin typeface="Arial" panose="020B0604020202020204" pitchFamily="34" charset="0"/>
                <a:cs typeface="Arial" panose="020B0604020202020204" pitchFamily="34" charset="0"/>
              </a:rPr>
              <a:t>Problem</a:t>
            </a:r>
            <a:r>
              <a:rPr lang="fr-FR" sz="3200" b="1" dirty="0">
                <a:solidFill>
                  <a:schemeClr val="tx2">
                    <a:lumMod val="90000"/>
                    <a:lumOff val="10000"/>
                  </a:schemeClr>
                </a:solidFill>
                <a:latin typeface="Arial" panose="020B0604020202020204" pitchFamily="34" charset="0"/>
                <a:cs typeface="Arial" panose="020B0604020202020204" pitchFamily="34" charset="0"/>
              </a:rPr>
              <a:t> </a:t>
            </a:r>
            <a:r>
              <a:rPr lang="fr-FR" sz="3200" b="1" dirty="0" err="1">
                <a:solidFill>
                  <a:schemeClr val="tx2">
                    <a:lumMod val="90000"/>
                    <a:lumOff val="10000"/>
                  </a:schemeClr>
                </a:solidFill>
                <a:latin typeface="Arial" panose="020B0604020202020204" pitchFamily="34" charset="0"/>
                <a:cs typeface="Arial" panose="020B0604020202020204" pitchFamily="34" charset="0"/>
              </a:rPr>
              <a:t>Statement</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1E6A3DD-7D0B-8263-6F85-A029B1626AA1}"/>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CA223F59-9173-A149-492E-19C8E57D9FB1}"/>
              </a:ext>
            </a:extLst>
          </p:cNvPr>
          <p:cNvSpPr/>
          <p:nvPr/>
        </p:nvSpPr>
        <p:spPr>
          <a:xfrm>
            <a:off x="1462751"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2730C046-A2F5-DFD9-8856-066080470F98}"/>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9D7CD420-4A23-9CD9-23FC-C95050DF9ED7}"/>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3A028C55-048E-1A62-13CE-0A29292C4316}"/>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13522736-1D4D-740F-344E-D50417D2FDD6}"/>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7A3A2F82-D081-5F85-ABF3-A366D86E5422}"/>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26F0F11B-93F3-C12A-71AD-365D9DEA0AEA}"/>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2F41CA4D-506E-8C0D-0BDA-D3E47580A566}"/>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10</a:t>
            </a: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7488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1000"/>
                                        <p:tgtEl>
                                          <p:spTgt spid="15"/>
                                        </p:tgtEl>
                                      </p:cBhvr>
                                    </p:animEffect>
                                    <p:anim calcmode="lin" valueType="num">
                                      <p:cBhvr>
                                        <p:cTn id="13" dur="1000" fill="hold"/>
                                        <p:tgtEl>
                                          <p:spTgt spid="15"/>
                                        </p:tgtEl>
                                        <p:attrNameLst>
                                          <p:attrName>ppt_x</p:attrName>
                                        </p:attrNameLst>
                                      </p:cBhvr>
                                      <p:tavLst>
                                        <p:tav tm="0">
                                          <p:val>
                                            <p:strVal val="#ppt_x"/>
                                          </p:val>
                                        </p:tav>
                                        <p:tav tm="100000">
                                          <p:val>
                                            <p:strVal val="#ppt_x"/>
                                          </p:val>
                                        </p:tav>
                                      </p:tavLst>
                                    </p:anim>
                                    <p:anim calcmode="lin" valueType="num">
                                      <p:cBhvr>
                                        <p:cTn id="14" dur="1000" fill="hold"/>
                                        <p:tgtEl>
                                          <p:spTgt spid="1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anim calcmode="lin" valueType="num">
                                      <p:cBhvr>
                                        <p:cTn id="30" dur="1000" fill="hold"/>
                                        <p:tgtEl>
                                          <p:spTgt spid="3"/>
                                        </p:tgtEl>
                                        <p:attrNameLst>
                                          <p:attrName>ppt_x</p:attrName>
                                        </p:attrNameLst>
                                      </p:cBhvr>
                                      <p:tavLst>
                                        <p:tav tm="0">
                                          <p:val>
                                            <p:strVal val="#ppt_x"/>
                                          </p:val>
                                        </p:tav>
                                        <p:tav tm="100000">
                                          <p:val>
                                            <p:strVal val="#ppt_x"/>
                                          </p:val>
                                        </p:tav>
                                      </p:tavLst>
                                    </p:anim>
                                    <p:anim calcmode="lin" valueType="num">
                                      <p:cBhvr>
                                        <p:cTn id="31" dur="1000" fill="hold"/>
                                        <p:tgtEl>
                                          <p:spTgt spid="3"/>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1000"/>
                                        <p:tgtEl>
                                          <p:spTgt spid="14"/>
                                        </p:tgtEl>
                                      </p:cBhvr>
                                    </p:animEffect>
                                    <p:anim calcmode="lin" valueType="num">
                                      <p:cBhvr>
                                        <p:cTn id="35" dur="1000" fill="hold"/>
                                        <p:tgtEl>
                                          <p:spTgt spid="14"/>
                                        </p:tgtEl>
                                        <p:attrNameLst>
                                          <p:attrName>ppt_x</p:attrName>
                                        </p:attrNameLst>
                                      </p:cBhvr>
                                      <p:tavLst>
                                        <p:tav tm="0">
                                          <p:val>
                                            <p:strVal val="#ppt_x"/>
                                          </p:val>
                                        </p:tav>
                                        <p:tav tm="100000">
                                          <p:val>
                                            <p:strVal val="#ppt_x"/>
                                          </p:val>
                                        </p:tav>
                                      </p:tavLst>
                                    </p:anim>
                                    <p:anim calcmode="lin" valueType="num">
                                      <p:cBhvr>
                                        <p:cTn id="36" dur="1000" fill="hold"/>
                                        <p:tgtEl>
                                          <p:spTgt spid="14"/>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1000"/>
                                        <p:tgtEl>
                                          <p:spTgt spid="31"/>
                                        </p:tgtEl>
                                      </p:cBhvr>
                                    </p:animEffect>
                                    <p:anim calcmode="lin" valueType="num">
                                      <p:cBhvr>
                                        <p:cTn id="40" dur="1000" fill="hold"/>
                                        <p:tgtEl>
                                          <p:spTgt spid="31"/>
                                        </p:tgtEl>
                                        <p:attrNameLst>
                                          <p:attrName>ppt_x</p:attrName>
                                        </p:attrNameLst>
                                      </p:cBhvr>
                                      <p:tavLst>
                                        <p:tav tm="0">
                                          <p:val>
                                            <p:strVal val="#ppt_x"/>
                                          </p:val>
                                        </p:tav>
                                        <p:tav tm="100000">
                                          <p:val>
                                            <p:strVal val="#ppt_x"/>
                                          </p:val>
                                        </p:tav>
                                      </p:tavLst>
                                    </p:anim>
                                    <p:anim calcmode="lin" valueType="num">
                                      <p:cBhvr>
                                        <p:cTn id="41"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1000"/>
                                        <p:tgtEl>
                                          <p:spTgt spid="4"/>
                                        </p:tgtEl>
                                      </p:cBhvr>
                                    </p:animEffect>
                                    <p:anim calcmode="lin" valueType="num">
                                      <p:cBhvr>
                                        <p:cTn id="47" dur="1000" fill="hold"/>
                                        <p:tgtEl>
                                          <p:spTgt spid="4"/>
                                        </p:tgtEl>
                                        <p:attrNameLst>
                                          <p:attrName>ppt_x</p:attrName>
                                        </p:attrNameLst>
                                      </p:cBhvr>
                                      <p:tavLst>
                                        <p:tav tm="0">
                                          <p:val>
                                            <p:strVal val="#ppt_x"/>
                                          </p:val>
                                        </p:tav>
                                        <p:tav tm="100000">
                                          <p:val>
                                            <p:strVal val="#ppt_x"/>
                                          </p:val>
                                        </p:tav>
                                      </p:tavLst>
                                    </p:anim>
                                    <p:anim calcmode="lin" valueType="num">
                                      <p:cBhvr>
                                        <p:cTn id="48" dur="1000" fill="hold"/>
                                        <p:tgtEl>
                                          <p:spTgt spid="4"/>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fade">
                                      <p:cBhvr>
                                        <p:cTn id="56" dur="1000"/>
                                        <p:tgtEl>
                                          <p:spTgt spid="13"/>
                                        </p:tgtEl>
                                      </p:cBhvr>
                                    </p:animEffect>
                                    <p:anim calcmode="lin" valueType="num">
                                      <p:cBhvr>
                                        <p:cTn id="57" dur="1000" fill="hold"/>
                                        <p:tgtEl>
                                          <p:spTgt spid="13"/>
                                        </p:tgtEl>
                                        <p:attrNameLst>
                                          <p:attrName>ppt_x</p:attrName>
                                        </p:attrNameLst>
                                      </p:cBhvr>
                                      <p:tavLst>
                                        <p:tav tm="0">
                                          <p:val>
                                            <p:strVal val="#ppt_x"/>
                                          </p:val>
                                        </p:tav>
                                        <p:tav tm="100000">
                                          <p:val>
                                            <p:strVal val="#ppt_x"/>
                                          </p:val>
                                        </p:tav>
                                      </p:tavLst>
                                    </p:anim>
                                    <p:anim calcmode="lin" valueType="num">
                                      <p:cBhvr>
                                        <p:cTn id="58" dur="1000" fill="hold"/>
                                        <p:tgtEl>
                                          <p:spTgt spid="13"/>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5"/>
                                        </p:tgtEl>
                                        <p:attrNameLst>
                                          <p:attrName>style.visibility</p:attrName>
                                        </p:attrNameLst>
                                      </p:cBhvr>
                                      <p:to>
                                        <p:strVal val="visible"/>
                                      </p:to>
                                    </p:set>
                                    <p:animEffect transition="in" filter="fade">
                                      <p:cBhvr>
                                        <p:cTn id="61" dur="1000"/>
                                        <p:tgtEl>
                                          <p:spTgt spid="35"/>
                                        </p:tgtEl>
                                      </p:cBhvr>
                                    </p:animEffect>
                                    <p:anim calcmode="lin" valueType="num">
                                      <p:cBhvr>
                                        <p:cTn id="62" dur="1000" fill="hold"/>
                                        <p:tgtEl>
                                          <p:spTgt spid="35"/>
                                        </p:tgtEl>
                                        <p:attrNameLst>
                                          <p:attrName>ppt_x</p:attrName>
                                        </p:attrNameLst>
                                      </p:cBhvr>
                                      <p:tavLst>
                                        <p:tav tm="0">
                                          <p:val>
                                            <p:strVal val="#ppt_x"/>
                                          </p:val>
                                        </p:tav>
                                        <p:tav tm="100000">
                                          <p:val>
                                            <p:strVal val="#ppt_x"/>
                                          </p:val>
                                        </p:tav>
                                      </p:tavLst>
                                    </p:anim>
                                    <p:anim calcmode="lin" valueType="num">
                                      <p:cBhvr>
                                        <p:cTn id="63"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p:bldP spid="13" grpId="0" animBg="1"/>
      <p:bldP spid="14" grpId="0" animBg="1"/>
      <p:bldP spid="1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74EA4FD-00BC-A07E-A130-E273FE4D12CA}"/>
              </a:ext>
            </a:extLst>
          </p:cNvPr>
          <p:cNvSpPr txBox="1"/>
          <p:nvPr/>
        </p:nvSpPr>
        <p:spPr>
          <a:xfrm>
            <a:off x="1618867" y="973060"/>
            <a:ext cx="8625789" cy="584775"/>
          </a:xfrm>
          <a:prstGeom prst="rect">
            <a:avLst/>
          </a:prstGeom>
          <a:noFill/>
        </p:spPr>
        <p:txBody>
          <a:bodyPr wrap="square" rtlCol="0">
            <a:spAutoFit/>
          </a:bodyPr>
          <a:lstStyle/>
          <a:p>
            <a:r>
              <a:rPr lang="fr-FR" sz="3200" b="1" dirty="0">
                <a:solidFill>
                  <a:schemeClr val="tx2">
                    <a:lumMod val="90000"/>
                    <a:lumOff val="10000"/>
                  </a:schemeClr>
                </a:solidFill>
                <a:latin typeface="Arial" panose="020B0604020202020204" pitchFamily="34" charset="0"/>
                <a:cs typeface="Arial" panose="020B0604020202020204" pitchFamily="34" charset="0"/>
              </a:rPr>
              <a:t>Socio-</a:t>
            </a:r>
            <a:r>
              <a:rPr lang="fr-FR" sz="3200" b="1" dirty="0" err="1">
                <a:solidFill>
                  <a:schemeClr val="tx2">
                    <a:lumMod val="90000"/>
                    <a:lumOff val="10000"/>
                  </a:schemeClr>
                </a:solidFill>
                <a:latin typeface="Arial" panose="020B0604020202020204" pitchFamily="34" charset="0"/>
                <a:cs typeface="Arial" panose="020B0604020202020204" pitchFamily="34" charset="0"/>
              </a:rPr>
              <a:t>economical</a:t>
            </a:r>
            <a:r>
              <a:rPr lang="fr-FR" sz="3200" b="1" dirty="0">
                <a:solidFill>
                  <a:schemeClr val="tx2">
                    <a:lumMod val="90000"/>
                    <a:lumOff val="10000"/>
                  </a:schemeClr>
                </a:solidFill>
                <a:latin typeface="Arial" panose="020B0604020202020204" pitchFamily="34" charset="0"/>
                <a:cs typeface="Arial" panose="020B0604020202020204" pitchFamily="34" charset="0"/>
              </a:rPr>
              <a:t> Impact &amp; Applications</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1E6A3DD-7D0B-8263-6F85-A029B1626AA1}"/>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CA223F59-9173-A149-492E-19C8E57D9FB1}"/>
              </a:ext>
            </a:extLst>
          </p:cNvPr>
          <p:cNvSpPr/>
          <p:nvPr/>
        </p:nvSpPr>
        <p:spPr>
          <a:xfrm>
            <a:off x="1462751"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2730C046-A2F5-DFD9-8856-066080470F98}"/>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9D7CD420-4A23-9CD9-23FC-C95050DF9ED7}"/>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3A028C55-048E-1A62-13CE-0A29292C4316}"/>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13522736-1D4D-740F-344E-D50417D2FDD6}"/>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7A3A2F82-D081-5F85-ABF3-A366D86E5422}"/>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3082B2C1-D955-DA7D-0354-665ABCEF5AF2}"/>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pic>
        <p:nvPicPr>
          <p:cNvPr id="3" name="Picture 2" descr="A drone flying over a destroyed city&#10;&#10;AI-generated content may be incorrect.">
            <a:extLst>
              <a:ext uri="{FF2B5EF4-FFF2-40B4-BE49-F238E27FC236}">
                <a16:creationId xmlns:a16="http://schemas.microsoft.com/office/drawing/2014/main" id="{9E7152E2-93DE-CD3B-9E7D-E0AD665426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6915" y="2930236"/>
            <a:ext cx="3680926" cy="2618509"/>
          </a:xfrm>
          <a:prstGeom prst="rect">
            <a:avLst/>
          </a:prstGeom>
        </p:spPr>
      </p:pic>
      <p:sp>
        <p:nvSpPr>
          <p:cNvPr id="4" name="TextBox 3">
            <a:extLst>
              <a:ext uri="{FF2B5EF4-FFF2-40B4-BE49-F238E27FC236}">
                <a16:creationId xmlns:a16="http://schemas.microsoft.com/office/drawing/2014/main" id="{91950F76-B2CB-9C0C-F03F-3A52FB3286B9}"/>
              </a:ext>
            </a:extLst>
          </p:cNvPr>
          <p:cNvSpPr txBox="1"/>
          <p:nvPr/>
        </p:nvSpPr>
        <p:spPr>
          <a:xfrm>
            <a:off x="46529" y="2560904"/>
            <a:ext cx="4141698" cy="369332"/>
          </a:xfrm>
          <a:prstGeom prst="rect">
            <a:avLst/>
          </a:prstGeom>
          <a:noFill/>
        </p:spPr>
        <p:txBody>
          <a:bodyPr wrap="square" rtlCol="0">
            <a:spAutoFit/>
          </a:bodyPr>
          <a:lstStyle/>
          <a:p>
            <a:pPr fontAlgn="base"/>
            <a:r>
              <a:rPr lang="en-US" b="1" dirty="0"/>
              <a:t>Public Safety &amp; Disaster Management</a:t>
            </a:r>
          </a:p>
        </p:txBody>
      </p:sp>
      <p:pic>
        <p:nvPicPr>
          <p:cNvPr id="7" name="Picture 6" descr="A drone flying over a farm&#10;&#10;AI-generated content may be incorrect.">
            <a:extLst>
              <a:ext uri="{FF2B5EF4-FFF2-40B4-BE49-F238E27FC236}">
                <a16:creationId xmlns:a16="http://schemas.microsoft.com/office/drawing/2014/main" id="{ABBC27FA-5AAA-7FBD-1EB3-E187A31DA0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7859" y="2930236"/>
            <a:ext cx="3896591" cy="2618509"/>
          </a:xfrm>
          <a:prstGeom prst="rect">
            <a:avLst/>
          </a:prstGeom>
        </p:spPr>
      </p:pic>
      <p:pic>
        <p:nvPicPr>
          <p:cNvPr id="13" name="Picture 12" descr="A drone with propellers and a missile&#10;&#10;AI-generated content may be incorrect.">
            <a:extLst>
              <a:ext uri="{FF2B5EF4-FFF2-40B4-BE49-F238E27FC236}">
                <a16:creationId xmlns:a16="http://schemas.microsoft.com/office/drawing/2014/main" id="{99CBE4A0-74F4-7072-DD8C-D35DEDA0611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54468" y="2930237"/>
            <a:ext cx="3560617" cy="2618508"/>
          </a:xfrm>
          <a:prstGeom prst="rect">
            <a:avLst/>
          </a:prstGeom>
        </p:spPr>
      </p:pic>
      <p:sp>
        <p:nvSpPr>
          <p:cNvPr id="18" name="TextBox 17">
            <a:extLst>
              <a:ext uri="{FF2B5EF4-FFF2-40B4-BE49-F238E27FC236}">
                <a16:creationId xmlns:a16="http://schemas.microsoft.com/office/drawing/2014/main" id="{B88B4561-5575-6DBF-2471-2E890E65BA04}"/>
              </a:ext>
            </a:extLst>
          </p:cNvPr>
          <p:cNvSpPr txBox="1"/>
          <p:nvPr/>
        </p:nvSpPr>
        <p:spPr>
          <a:xfrm>
            <a:off x="4417320" y="2486783"/>
            <a:ext cx="3357359" cy="369332"/>
          </a:xfrm>
          <a:prstGeom prst="rect">
            <a:avLst/>
          </a:prstGeom>
          <a:noFill/>
        </p:spPr>
        <p:txBody>
          <a:bodyPr wrap="square" rtlCol="0">
            <a:spAutoFit/>
          </a:bodyPr>
          <a:lstStyle/>
          <a:p>
            <a:pPr fontAlgn="base"/>
            <a:r>
              <a:rPr lang="en-US" b="1" dirty="0"/>
              <a:t>Smart Agriculture &amp;  Rural Dev</a:t>
            </a:r>
          </a:p>
        </p:txBody>
      </p:sp>
      <p:sp>
        <p:nvSpPr>
          <p:cNvPr id="23" name="TextBox 22">
            <a:extLst>
              <a:ext uri="{FF2B5EF4-FFF2-40B4-BE49-F238E27FC236}">
                <a16:creationId xmlns:a16="http://schemas.microsoft.com/office/drawing/2014/main" id="{6570720C-27A4-1B4C-5D24-5ACF0F55D215}"/>
              </a:ext>
            </a:extLst>
          </p:cNvPr>
          <p:cNvSpPr txBox="1"/>
          <p:nvPr/>
        </p:nvSpPr>
        <p:spPr>
          <a:xfrm>
            <a:off x="8855158" y="2486556"/>
            <a:ext cx="3089915" cy="369332"/>
          </a:xfrm>
          <a:prstGeom prst="rect">
            <a:avLst/>
          </a:prstGeom>
          <a:noFill/>
        </p:spPr>
        <p:txBody>
          <a:bodyPr wrap="square" rtlCol="0">
            <a:spAutoFit/>
          </a:bodyPr>
          <a:lstStyle/>
          <a:p>
            <a:pPr fontAlgn="base"/>
            <a:r>
              <a:rPr lang="fr-FR" b="1" dirty="0"/>
              <a:t>Inspection &amp; Security</a:t>
            </a:r>
            <a:endParaRPr lang="en-US" b="1" dirty="0"/>
          </a:p>
        </p:txBody>
      </p:sp>
      <p:sp>
        <p:nvSpPr>
          <p:cNvPr id="2" name="Oval 1">
            <a:extLst>
              <a:ext uri="{FF2B5EF4-FFF2-40B4-BE49-F238E27FC236}">
                <a16:creationId xmlns:a16="http://schemas.microsoft.com/office/drawing/2014/main" id="{41DF968A-01B6-94BF-6519-C1052E77465E}"/>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11</a:t>
            </a: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6882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1000"/>
                                        <p:tgtEl>
                                          <p:spTgt spid="7"/>
                                        </p:tgtEl>
                                      </p:cBhvr>
                                    </p:animEffect>
                                    <p:anim calcmode="lin" valueType="num">
                                      <p:cBhvr>
                                        <p:cTn id="25" dur="1000" fill="hold"/>
                                        <p:tgtEl>
                                          <p:spTgt spid="7"/>
                                        </p:tgtEl>
                                        <p:attrNameLst>
                                          <p:attrName>ppt_x</p:attrName>
                                        </p:attrNameLst>
                                      </p:cBhvr>
                                      <p:tavLst>
                                        <p:tav tm="0">
                                          <p:val>
                                            <p:strVal val="#ppt_x"/>
                                          </p:val>
                                        </p:tav>
                                        <p:tav tm="100000">
                                          <p:val>
                                            <p:strVal val="#ppt_x"/>
                                          </p:val>
                                        </p:tav>
                                      </p:tavLst>
                                    </p:anim>
                                    <p:anim calcmode="lin" valueType="num">
                                      <p:cBhvr>
                                        <p:cTn id="2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1000"/>
                                        <p:tgtEl>
                                          <p:spTgt spid="23"/>
                                        </p:tgtEl>
                                      </p:cBhvr>
                                    </p:animEffect>
                                    <p:anim calcmode="lin" valueType="num">
                                      <p:cBhvr>
                                        <p:cTn id="37" dur="1000" fill="hold"/>
                                        <p:tgtEl>
                                          <p:spTgt spid="23"/>
                                        </p:tgtEl>
                                        <p:attrNameLst>
                                          <p:attrName>ppt_x</p:attrName>
                                        </p:attrNameLst>
                                      </p:cBhvr>
                                      <p:tavLst>
                                        <p:tav tm="0">
                                          <p:val>
                                            <p:strVal val="#ppt_x"/>
                                          </p:val>
                                        </p:tav>
                                        <p:tav tm="100000">
                                          <p:val>
                                            <p:strVal val="#ppt_x"/>
                                          </p:val>
                                        </p:tav>
                                      </p:tavLst>
                                    </p:anim>
                                    <p:anim calcmode="lin" valueType="num">
                                      <p:cBhvr>
                                        <p:cTn id="3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2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B809D1-EFD0-CF46-6D09-D039DF5E860A}"/>
              </a:ext>
            </a:extLst>
          </p:cNvPr>
          <p:cNvSpPr txBox="1"/>
          <p:nvPr/>
        </p:nvSpPr>
        <p:spPr>
          <a:xfrm>
            <a:off x="1026134" y="2644170"/>
            <a:ext cx="9367931" cy="830997"/>
          </a:xfrm>
          <a:prstGeom prst="rect">
            <a:avLst/>
          </a:prstGeom>
          <a:noFill/>
        </p:spPr>
        <p:txBody>
          <a:bodyPr wrap="square" rtlCol="0">
            <a:spAutoFit/>
          </a:bodyPr>
          <a:lstStyle/>
          <a:p>
            <a:r>
              <a:rPr lang="fr-FR" sz="4800" b="1" dirty="0">
                <a:solidFill>
                  <a:schemeClr val="tx2">
                    <a:lumMod val="90000"/>
                    <a:lumOff val="10000"/>
                  </a:schemeClr>
                </a:solidFill>
              </a:rPr>
              <a:t>OBJECTIVES &amp; CONTRIBUTIONS</a:t>
            </a:r>
            <a:endParaRPr lang="en-US" sz="4800" b="1" dirty="0">
              <a:solidFill>
                <a:schemeClr val="tx2">
                  <a:lumMod val="90000"/>
                  <a:lumOff val="10000"/>
                </a:schemeClr>
              </a:solidFill>
            </a:endParaRPr>
          </a:p>
        </p:txBody>
      </p:sp>
      <p:cxnSp>
        <p:nvCxnSpPr>
          <p:cNvPr id="2" name="Straight Connector 1">
            <a:extLst>
              <a:ext uri="{FF2B5EF4-FFF2-40B4-BE49-F238E27FC236}">
                <a16:creationId xmlns:a16="http://schemas.microsoft.com/office/drawing/2014/main" id="{506F8113-DAE0-145F-3AD4-0FB683095A06}"/>
              </a:ext>
            </a:extLst>
          </p:cNvPr>
          <p:cNvCxnSpPr>
            <a:cxnSpLocks/>
          </p:cNvCxnSpPr>
          <p:nvPr/>
        </p:nvCxnSpPr>
        <p:spPr>
          <a:xfrm>
            <a:off x="395376" y="2332726"/>
            <a:ext cx="5807016" cy="0"/>
          </a:xfrm>
          <a:prstGeom prst="line">
            <a:avLst/>
          </a:prstGeom>
          <a:ln w="76200">
            <a:solidFill>
              <a:schemeClr val="tx2">
                <a:lumMod val="90000"/>
                <a:lumOff val="10000"/>
              </a:schemeClr>
            </a:solidFill>
          </a:ln>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6D02830F-898A-9DB2-CF9B-07F7B46DF7B8}"/>
              </a:ext>
            </a:extLst>
          </p:cNvPr>
          <p:cNvCxnSpPr>
            <a:cxnSpLocks/>
          </p:cNvCxnSpPr>
          <p:nvPr/>
        </p:nvCxnSpPr>
        <p:spPr>
          <a:xfrm>
            <a:off x="4967376" y="3983785"/>
            <a:ext cx="5807016" cy="0"/>
          </a:xfrm>
          <a:prstGeom prst="line">
            <a:avLst/>
          </a:prstGeom>
          <a:ln w="76200">
            <a:solidFill>
              <a:schemeClr val="accent2">
                <a:lumMod val="75000"/>
              </a:schemeClr>
            </a:solidFill>
          </a:ln>
        </p:spPr>
        <p:style>
          <a:lnRef idx="3">
            <a:schemeClr val="accent2"/>
          </a:lnRef>
          <a:fillRef idx="0">
            <a:schemeClr val="accent2"/>
          </a:fillRef>
          <a:effectRef idx="2">
            <a:schemeClr val="accent2"/>
          </a:effectRef>
          <a:fontRef idx="minor">
            <a:schemeClr val="tx1"/>
          </a:fontRef>
        </p:style>
      </p:cxnSp>
      <p:sp>
        <p:nvSpPr>
          <p:cNvPr id="7" name="Oval 6">
            <a:extLst>
              <a:ext uri="{FF2B5EF4-FFF2-40B4-BE49-F238E27FC236}">
                <a16:creationId xmlns:a16="http://schemas.microsoft.com/office/drawing/2014/main" id="{FC977E6F-85F4-2A67-A3D8-6EDC380AC76E}"/>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BCE45622-A2DC-279C-737A-639D350F827D}"/>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9C2E9ADB-1DF3-17DC-F6AF-4ADDABAB09C9}"/>
              </a:ext>
            </a:extLst>
          </p:cNvPr>
          <p:cNvSpPr/>
          <p:nvPr/>
        </p:nvSpPr>
        <p:spPr>
          <a:xfrm>
            <a:off x="2416347"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240E6686-8F18-2214-8925-829D1A315200}"/>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40077071-3363-32ED-C360-2D8DDC0D78CF}"/>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32F6A692-23E9-2ED1-9A28-0DA9EB45A902}"/>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3F474745-2CC7-8783-7F73-F9764868133C}"/>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0211BAED-798C-874C-7E7A-72DB2E764CCF}"/>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D0193B2F-2971-8B63-4DFC-55357271C8C0}"/>
              </a:ext>
            </a:extLst>
          </p:cNvPr>
          <p:cNvSpPr/>
          <p:nvPr/>
        </p:nvSpPr>
        <p:spPr>
          <a:xfrm>
            <a:off x="6096000" y="6487064"/>
            <a:ext cx="6096000" cy="370936"/>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Academic </a:t>
            </a:r>
            <a:r>
              <a:rPr lang="fr-FR" dirty="0" err="1">
                <a:latin typeface="Arial" panose="020B0604020202020204" pitchFamily="34" charset="0"/>
                <a:cs typeface="Arial" panose="020B0604020202020204" pitchFamily="34" charset="0"/>
              </a:rPr>
              <a:t>Year</a:t>
            </a:r>
            <a:r>
              <a:rPr lang="fr-FR" dirty="0">
                <a:latin typeface="Arial" panose="020B0604020202020204" pitchFamily="34" charset="0"/>
                <a:cs typeface="Arial" panose="020B0604020202020204" pitchFamily="34" charset="0"/>
              </a:rPr>
              <a:t>: 2024/2025</a:t>
            </a:r>
            <a:endParaRPr lang="en-US" dirty="0">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0396FFDF-F892-6C91-3BAF-2F42350448FB}"/>
              </a:ext>
            </a:extLst>
          </p:cNvPr>
          <p:cNvSpPr/>
          <p:nvPr/>
        </p:nvSpPr>
        <p:spPr>
          <a:xfrm>
            <a:off x="11530867" y="573009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12</a:t>
            </a:r>
            <a:endParaRPr lang="en-US" sz="2000" b="1"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95715831-CE9F-592E-B358-806AAA5453B3}"/>
              </a:ext>
            </a:extLst>
          </p:cNvPr>
          <p:cNvSpPr/>
          <p:nvPr/>
        </p:nvSpPr>
        <p:spPr>
          <a:xfrm>
            <a:off x="0" y="6487064"/>
            <a:ext cx="6096000" cy="370936"/>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rial" panose="020B0604020202020204" pitchFamily="34" charset="0"/>
                <a:cs typeface="Arial" panose="020B0604020202020204" pitchFamily="34" charset="0"/>
              </a:rPr>
              <a:t>Defended</a:t>
            </a:r>
            <a:r>
              <a:rPr lang="fr-FR" dirty="0">
                <a:latin typeface="Arial" panose="020B0604020202020204" pitchFamily="34" charset="0"/>
                <a:cs typeface="Arial" panose="020B0604020202020204" pitchFamily="34" charset="0"/>
              </a:rPr>
              <a:t>: July 28th, 2025</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84179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2C1DE93-FE79-B4E9-EB37-4D898D6EA1A6}"/>
              </a:ext>
            </a:extLst>
          </p:cNvPr>
          <p:cNvSpPr txBox="1"/>
          <p:nvPr/>
        </p:nvSpPr>
        <p:spPr>
          <a:xfrm>
            <a:off x="5128091" y="2013953"/>
            <a:ext cx="5596134" cy="1077218"/>
          </a:xfrm>
          <a:prstGeom prst="rect">
            <a:avLst/>
          </a:prstGeom>
          <a:noFill/>
        </p:spPr>
        <p:txBody>
          <a:bodyPr wrap="square" rtlCol="0">
            <a:spAutoFit/>
          </a:bodyPr>
          <a:lstStyle/>
          <a:p>
            <a:pPr fontAlgn="base"/>
            <a:r>
              <a:rPr lang="en-US" b="1" dirty="0">
                <a:latin typeface="Arial" panose="020B0604020202020204" pitchFamily="34" charset="0"/>
                <a:cs typeface="Arial" panose="020B0604020202020204" pitchFamily="34" charset="0"/>
              </a:rPr>
              <a:t>Develop a Unified Optimization Framework</a:t>
            </a:r>
          </a:p>
          <a:p>
            <a:pPr marL="742950" lvl="1" indent="-285750" fontAlgn="base">
              <a:buFont typeface="Arial" panose="020B0604020202020204" pitchFamily="34" charset="0"/>
              <a:buChar char="•"/>
            </a:pPr>
            <a:r>
              <a:rPr lang="en-US" sz="1400" dirty="0">
                <a:latin typeface="Arial" panose="020B0604020202020204" pitchFamily="34" charset="0"/>
                <a:cs typeface="Arial" panose="020B0604020202020204" pitchFamily="34" charset="0"/>
              </a:rPr>
              <a:t>Trajectory Optimization / DFRC-BF</a:t>
            </a:r>
          </a:p>
          <a:p>
            <a:pPr marL="742950" lvl="1" indent="-285750" fontAlgn="base">
              <a:buFont typeface="Arial" panose="020B0604020202020204" pitchFamily="34" charset="0"/>
              <a:buChar char="•"/>
            </a:pPr>
            <a:r>
              <a:rPr lang="en-US" sz="1400" dirty="0">
                <a:latin typeface="Arial" panose="020B0604020202020204" pitchFamily="34" charset="0"/>
                <a:cs typeface="Arial" panose="020B0604020202020204" pitchFamily="34" charset="0"/>
              </a:rPr>
              <a:t>RIS’s Phase Shift /CUs’ Scheduling</a:t>
            </a:r>
          </a:p>
          <a:p>
            <a:pPr fontAlgn="base"/>
            <a:endParaRPr lang="en-US" dirty="0">
              <a:latin typeface="Arial" panose="020B0604020202020204" pitchFamily="34" charset="0"/>
              <a:cs typeface="Arial" panose="020B0604020202020204" pitchFamily="34" charset="0"/>
            </a:endParaRPr>
          </a:p>
        </p:txBody>
      </p:sp>
      <p:grpSp>
        <p:nvGrpSpPr>
          <p:cNvPr id="62" name="Group 14">
            <a:extLst>
              <a:ext uri="{FF2B5EF4-FFF2-40B4-BE49-F238E27FC236}">
                <a16:creationId xmlns:a16="http://schemas.microsoft.com/office/drawing/2014/main" id="{4F67B57B-EB24-5074-C853-A39DB842BC70}"/>
              </a:ext>
            </a:extLst>
          </p:cNvPr>
          <p:cNvGrpSpPr>
            <a:grpSpLocks noChangeAspect="1"/>
          </p:cNvGrpSpPr>
          <p:nvPr/>
        </p:nvGrpSpPr>
        <p:grpSpPr>
          <a:xfrm>
            <a:off x="0" y="1683051"/>
            <a:ext cx="3491898" cy="3491898"/>
            <a:chOff x="0" y="0"/>
            <a:chExt cx="14840029" cy="14840029"/>
          </a:xfrm>
          <a:blipFill dpi="0" rotWithShape="1">
            <a:blip r:embed="rId2">
              <a:extLst>
                <a:ext uri="{28A0092B-C50C-407E-A947-70E740481C1C}">
                  <a14:useLocalDpi xmlns:a14="http://schemas.microsoft.com/office/drawing/2010/main" val="0"/>
                </a:ext>
              </a:extLst>
            </a:blip>
            <a:srcRect/>
            <a:stretch>
              <a:fillRect/>
            </a:stretch>
          </a:blipFill>
        </p:grpSpPr>
        <p:sp>
          <p:nvSpPr>
            <p:cNvPr id="63" name="Freeform 15">
              <a:extLst>
                <a:ext uri="{FF2B5EF4-FFF2-40B4-BE49-F238E27FC236}">
                  <a16:creationId xmlns:a16="http://schemas.microsoft.com/office/drawing/2014/main" id="{DC0F9AEA-FA25-A162-8407-E59AFD50BF4C}"/>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pFill/>
          </p:spPr>
        </p:sp>
        <p:sp>
          <p:nvSpPr>
            <p:cNvPr id="1024" name="Freeform 16">
              <a:extLst>
                <a:ext uri="{FF2B5EF4-FFF2-40B4-BE49-F238E27FC236}">
                  <a16:creationId xmlns:a16="http://schemas.microsoft.com/office/drawing/2014/main" id="{181CA960-6900-D379-E054-4922CCBAB358}"/>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pFill/>
          </p:spPr>
        </p:sp>
        <p:sp>
          <p:nvSpPr>
            <p:cNvPr id="1025" name="Freeform 17">
              <a:extLst>
                <a:ext uri="{FF2B5EF4-FFF2-40B4-BE49-F238E27FC236}">
                  <a16:creationId xmlns:a16="http://schemas.microsoft.com/office/drawing/2014/main" id="{C1F528E2-1D3B-DCEB-5BBF-C4187393DDCC}"/>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grpFill/>
          </p:spPr>
        </p:sp>
      </p:grpSp>
      <p:sp>
        <p:nvSpPr>
          <p:cNvPr id="1027" name="Freeform 15">
            <a:extLst>
              <a:ext uri="{FF2B5EF4-FFF2-40B4-BE49-F238E27FC236}">
                <a16:creationId xmlns:a16="http://schemas.microsoft.com/office/drawing/2014/main" id="{6804D78C-1660-FB19-A7CB-249C41F41564}"/>
              </a:ext>
            </a:extLst>
          </p:cNvPr>
          <p:cNvSpPr/>
          <p:nvPr/>
        </p:nvSpPr>
        <p:spPr>
          <a:xfrm>
            <a:off x="0" y="1550658"/>
            <a:ext cx="1382962" cy="1382962"/>
          </a:xfrm>
          <a:custGeom>
            <a:avLst/>
            <a:gdLst/>
            <a:ahLst/>
            <a:cxnLst/>
            <a:rect l="l" t="t" r="r" b="b"/>
            <a:pathLst>
              <a:path w="1382962" h="1382962">
                <a:moveTo>
                  <a:pt x="0" y="0"/>
                </a:moveTo>
                <a:lnTo>
                  <a:pt x="1382962" y="0"/>
                </a:lnTo>
                <a:lnTo>
                  <a:pt x="1382962" y="1382962"/>
                </a:lnTo>
                <a:lnTo>
                  <a:pt x="0" y="1382962"/>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9" name="Oval 8">
            <a:extLst>
              <a:ext uri="{FF2B5EF4-FFF2-40B4-BE49-F238E27FC236}">
                <a16:creationId xmlns:a16="http://schemas.microsoft.com/office/drawing/2014/main" id="{1415434C-5367-91C5-4E5B-129B72A7BC85}"/>
              </a:ext>
            </a:extLst>
          </p:cNvPr>
          <p:cNvSpPr/>
          <p:nvPr/>
        </p:nvSpPr>
        <p:spPr>
          <a:xfrm>
            <a:off x="3901407" y="2013953"/>
            <a:ext cx="727362" cy="68389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descr="Single gear with solid fill">
            <a:extLst>
              <a:ext uri="{FF2B5EF4-FFF2-40B4-BE49-F238E27FC236}">
                <a16:creationId xmlns:a16="http://schemas.microsoft.com/office/drawing/2014/main" id="{21774638-7B33-25D3-233A-6DBA97DA5CB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12312" y="2027937"/>
            <a:ext cx="405441" cy="405441"/>
          </a:xfrm>
          <a:prstGeom prst="rect">
            <a:avLst/>
          </a:prstGeom>
        </p:spPr>
      </p:pic>
      <p:pic>
        <p:nvPicPr>
          <p:cNvPr id="15" name="Graphic 14" descr="Single gear with solid fill">
            <a:extLst>
              <a:ext uri="{FF2B5EF4-FFF2-40B4-BE49-F238E27FC236}">
                <a16:creationId xmlns:a16="http://schemas.microsoft.com/office/drawing/2014/main" id="{249D8FBD-30A5-8ED3-3934-22287EA29C6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23328" y="2208112"/>
            <a:ext cx="405441" cy="405441"/>
          </a:xfrm>
          <a:prstGeom prst="rect">
            <a:avLst/>
          </a:prstGeom>
        </p:spPr>
      </p:pic>
      <p:pic>
        <p:nvPicPr>
          <p:cNvPr id="16" name="Graphic 15" descr="Single gear with solid fill">
            <a:extLst>
              <a:ext uri="{FF2B5EF4-FFF2-40B4-BE49-F238E27FC236}">
                <a16:creationId xmlns:a16="http://schemas.microsoft.com/office/drawing/2014/main" id="{D03070AB-8BB2-3124-4BC8-851D4AC745C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957368" y="2292403"/>
            <a:ext cx="405441" cy="405441"/>
          </a:xfrm>
          <a:prstGeom prst="rect">
            <a:avLst/>
          </a:prstGeom>
        </p:spPr>
      </p:pic>
      <p:sp>
        <p:nvSpPr>
          <p:cNvPr id="19" name="Oval 18">
            <a:extLst>
              <a:ext uri="{FF2B5EF4-FFF2-40B4-BE49-F238E27FC236}">
                <a16:creationId xmlns:a16="http://schemas.microsoft.com/office/drawing/2014/main" id="{19CAB5DF-2B5A-B3CF-61DF-3BE0AD92A5A4}"/>
              </a:ext>
            </a:extLst>
          </p:cNvPr>
          <p:cNvSpPr/>
          <p:nvPr/>
        </p:nvSpPr>
        <p:spPr>
          <a:xfrm>
            <a:off x="3895620" y="3525952"/>
            <a:ext cx="727362" cy="68389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1" name="Graphic 20" descr="Scales of justice with solid fill">
            <a:extLst>
              <a:ext uri="{FF2B5EF4-FFF2-40B4-BE49-F238E27FC236}">
                <a16:creationId xmlns:a16="http://schemas.microsoft.com/office/drawing/2014/main" id="{1A1A9B9E-ABF1-C0F1-7AFE-029FF9318FA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58859" y="3574982"/>
            <a:ext cx="585833" cy="585833"/>
          </a:xfrm>
          <a:prstGeom prst="rect">
            <a:avLst/>
          </a:prstGeom>
        </p:spPr>
      </p:pic>
      <p:sp>
        <p:nvSpPr>
          <p:cNvPr id="22" name="Flowchart: Process 21">
            <a:extLst>
              <a:ext uri="{FF2B5EF4-FFF2-40B4-BE49-F238E27FC236}">
                <a16:creationId xmlns:a16="http://schemas.microsoft.com/office/drawing/2014/main" id="{89F36593-40D9-5D27-BDC3-C8F7DDF03FFC}"/>
              </a:ext>
            </a:extLst>
          </p:cNvPr>
          <p:cNvSpPr/>
          <p:nvPr/>
        </p:nvSpPr>
        <p:spPr>
          <a:xfrm>
            <a:off x="4862131" y="3586313"/>
            <a:ext cx="75175" cy="646330"/>
          </a:xfrm>
          <a:prstGeom prst="flowChartProcess">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Flowchart: Process 22">
            <a:extLst>
              <a:ext uri="{FF2B5EF4-FFF2-40B4-BE49-F238E27FC236}">
                <a16:creationId xmlns:a16="http://schemas.microsoft.com/office/drawing/2014/main" id="{C98517B8-6CE9-797A-C7D8-DD2571E99CE5}"/>
              </a:ext>
            </a:extLst>
          </p:cNvPr>
          <p:cNvSpPr/>
          <p:nvPr/>
        </p:nvSpPr>
        <p:spPr>
          <a:xfrm>
            <a:off x="4862131" y="2132523"/>
            <a:ext cx="75175" cy="646330"/>
          </a:xfrm>
          <a:prstGeom prst="flowChartProcess">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CF7D9AA4-C6B5-153B-B03C-8EDF3BA73B54}"/>
              </a:ext>
            </a:extLst>
          </p:cNvPr>
          <p:cNvSpPr txBox="1"/>
          <p:nvPr/>
        </p:nvSpPr>
        <p:spPr>
          <a:xfrm>
            <a:off x="5131257" y="3447813"/>
            <a:ext cx="5839768" cy="107721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Master the Security-Performance Trade-off</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Secrecy Rate Maximization / Sensing SNR Guarantee</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Proactive Jamming Defense / Eavesdropping Mitigation</a:t>
            </a:r>
          </a:p>
          <a:p>
            <a:pPr fontAlgn="base"/>
            <a:endParaRPr lang="en-US"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29B01F4A-B15C-733D-54DB-4FD79A0BD99C}"/>
              </a:ext>
            </a:extLst>
          </p:cNvPr>
          <p:cNvSpPr/>
          <p:nvPr/>
        </p:nvSpPr>
        <p:spPr>
          <a:xfrm>
            <a:off x="3851351" y="4851341"/>
            <a:ext cx="727362" cy="68389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lowchart: Process 26">
            <a:extLst>
              <a:ext uri="{FF2B5EF4-FFF2-40B4-BE49-F238E27FC236}">
                <a16:creationId xmlns:a16="http://schemas.microsoft.com/office/drawing/2014/main" id="{6E67FC6C-AC8B-AAF2-2D49-7C6067DE79F4}"/>
              </a:ext>
            </a:extLst>
          </p:cNvPr>
          <p:cNvSpPr/>
          <p:nvPr/>
        </p:nvSpPr>
        <p:spPr>
          <a:xfrm>
            <a:off x="4862131" y="4888249"/>
            <a:ext cx="75175" cy="646330"/>
          </a:xfrm>
          <a:prstGeom prst="flowChartProcess">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46C2BE7C-4752-B5FE-3BE7-22956B20D3A3}"/>
              </a:ext>
            </a:extLst>
          </p:cNvPr>
          <p:cNvSpPr txBox="1"/>
          <p:nvPr/>
        </p:nvSpPr>
        <p:spPr>
          <a:xfrm>
            <a:off x="5131257" y="5006508"/>
            <a:ext cx="5839768" cy="800219"/>
          </a:xfrm>
          <a:prstGeom prst="rect">
            <a:avLst/>
          </a:prstGeom>
          <a:noFill/>
        </p:spPr>
        <p:txBody>
          <a:bodyPr wrap="square" rtlCol="0">
            <a:spAutoFit/>
          </a:bodyPr>
          <a:lstStyle/>
          <a:p>
            <a:pPr fontAlgn="base"/>
            <a:r>
              <a:rPr lang="en-US" dirty="0">
                <a:latin typeface="Arial" panose="020B0604020202020204" pitchFamily="34" charset="0"/>
                <a:cs typeface="Arial" panose="020B0604020202020204" pitchFamily="34" charset="0"/>
              </a:rPr>
              <a:t> </a:t>
            </a:r>
            <a:r>
              <a:rPr lang="en-US" b="1" dirty="0">
                <a:latin typeface="Arial" panose="020B0604020202020204" pitchFamily="34" charset="0"/>
                <a:cs typeface="Arial" panose="020B0604020202020204" pitchFamily="34" charset="0"/>
              </a:rPr>
              <a:t>Design an Intelligent and Adaptive Control Strategy</a:t>
            </a:r>
            <a:endParaRPr lang="en-US" dirty="0">
              <a:latin typeface="Arial" panose="020B0604020202020204" pitchFamily="34" charset="0"/>
              <a:cs typeface="Arial" panose="020B0604020202020204" pitchFamily="34" charset="0"/>
            </a:endParaRPr>
          </a:p>
          <a:p>
            <a:pPr marL="742950" lvl="1" indent="-285750" fontAlgn="base">
              <a:buFont typeface="Arial" panose="020B0604020202020204" pitchFamily="34" charset="0"/>
              <a:buChar char="•"/>
            </a:pPr>
            <a:r>
              <a:rPr lang="en-US" sz="1400" dirty="0">
                <a:latin typeface="Arial" panose="020B0604020202020204" pitchFamily="34" charset="0"/>
                <a:cs typeface="Arial" panose="020B0604020202020204" pitchFamily="34" charset="0"/>
              </a:rPr>
              <a:t>Deep Reinforcement Learning / Real-Time Control</a:t>
            </a:r>
          </a:p>
          <a:p>
            <a:pPr marL="742950" lvl="1" indent="-285750" fontAlgn="base">
              <a:buFont typeface="Arial" panose="020B0604020202020204" pitchFamily="34" charset="0"/>
              <a:buChar char="•"/>
            </a:pPr>
            <a:r>
              <a:rPr lang="en-US" sz="1400" dirty="0">
                <a:latin typeface="Arial" panose="020B0604020202020204" pitchFamily="34" charset="0"/>
                <a:cs typeface="Arial" panose="020B0604020202020204" pitchFamily="34" charset="0"/>
              </a:rPr>
              <a:t>Model-Free Adaptation / Autonomous Policy Generation</a:t>
            </a:r>
          </a:p>
        </p:txBody>
      </p:sp>
      <p:pic>
        <p:nvPicPr>
          <p:cNvPr id="30" name="Graphic 29" descr="Brain in head with solid fill">
            <a:extLst>
              <a:ext uri="{FF2B5EF4-FFF2-40B4-BE49-F238E27FC236}">
                <a16:creationId xmlns:a16="http://schemas.microsoft.com/office/drawing/2014/main" id="{DB1DF147-39A7-0E4F-437F-1892687751E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97593" y="4934074"/>
            <a:ext cx="377103" cy="377103"/>
          </a:xfrm>
          <a:prstGeom prst="rect">
            <a:avLst/>
          </a:prstGeom>
        </p:spPr>
      </p:pic>
      <p:pic>
        <p:nvPicPr>
          <p:cNvPr id="34" name="Graphic 33" descr="Network with solid fill">
            <a:extLst>
              <a:ext uri="{FF2B5EF4-FFF2-40B4-BE49-F238E27FC236}">
                <a16:creationId xmlns:a16="http://schemas.microsoft.com/office/drawing/2014/main" id="{76A46310-E301-2693-A45E-575CE590CA1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215032" y="4985987"/>
            <a:ext cx="370970" cy="370970"/>
          </a:xfrm>
          <a:prstGeom prst="rect">
            <a:avLst/>
          </a:prstGeom>
        </p:spPr>
      </p:pic>
      <p:sp>
        <p:nvSpPr>
          <p:cNvPr id="7" name="TextBox 6">
            <a:extLst>
              <a:ext uri="{FF2B5EF4-FFF2-40B4-BE49-F238E27FC236}">
                <a16:creationId xmlns:a16="http://schemas.microsoft.com/office/drawing/2014/main" id="{A8925801-18E0-9310-7B42-A5A138E5C916}"/>
              </a:ext>
            </a:extLst>
          </p:cNvPr>
          <p:cNvSpPr txBox="1"/>
          <p:nvPr/>
        </p:nvSpPr>
        <p:spPr>
          <a:xfrm>
            <a:off x="5128091" y="843550"/>
            <a:ext cx="5193906" cy="584775"/>
          </a:xfrm>
          <a:prstGeom prst="rect">
            <a:avLst/>
          </a:prstGeom>
          <a:noFill/>
        </p:spPr>
        <p:txBody>
          <a:bodyPr wrap="square" rtlCol="0">
            <a:spAutoFit/>
          </a:bodyPr>
          <a:lstStyle/>
          <a:p>
            <a:r>
              <a:rPr lang="fr-FR" sz="3200" b="1" dirty="0">
                <a:solidFill>
                  <a:schemeClr val="tx2">
                    <a:lumMod val="90000"/>
                    <a:lumOff val="10000"/>
                  </a:schemeClr>
                </a:solidFill>
                <a:latin typeface="Arial" panose="020B0604020202020204" pitchFamily="34" charset="0"/>
                <a:cs typeface="Arial" panose="020B0604020202020204" pitchFamily="34" charset="0"/>
              </a:rPr>
              <a:t>Objectives</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581382B6-714E-8195-09FF-F11E78B7575C}"/>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58F64596-E4CE-B468-2FAB-D53669339780}"/>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6852E9D2-097A-AD21-667C-8823EA3BFB04}"/>
              </a:ext>
            </a:extLst>
          </p:cNvPr>
          <p:cNvSpPr/>
          <p:nvPr/>
        </p:nvSpPr>
        <p:spPr>
          <a:xfrm>
            <a:off x="2416347"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3EDD4910-B058-FA26-FBCC-DFE4DD93FCB3}"/>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13D87302-3855-AFD5-2A26-9AE6268371CD}"/>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E682F879-501D-074C-96E2-7B2DF21BD2A2}"/>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52F77179-4316-8E77-5E59-E86B18D1D0C3}"/>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8A8E77C7-09D5-C49C-0067-508AA31581CD}"/>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2" name="Oval 1">
            <a:extLst>
              <a:ext uri="{FF2B5EF4-FFF2-40B4-BE49-F238E27FC236}">
                <a16:creationId xmlns:a16="http://schemas.microsoft.com/office/drawing/2014/main" id="{BDD04D11-79FF-9248-EAAB-29B29E02F2EB}"/>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13</a:t>
            </a: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78334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par>
                                <p:cTn id="37" presetID="47" presetClass="entr" presetSubtype="0"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1000"/>
                                        <p:tgtEl>
                                          <p:spTgt spid="21"/>
                                        </p:tgtEl>
                                      </p:cBhvr>
                                    </p:animEffect>
                                    <p:anim calcmode="lin" valueType="num">
                                      <p:cBhvr>
                                        <p:cTn id="40" dur="1000" fill="hold"/>
                                        <p:tgtEl>
                                          <p:spTgt spid="21"/>
                                        </p:tgtEl>
                                        <p:attrNameLst>
                                          <p:attrName>ppt_x</p:attrName>
                                        </p:attrNameLst>
                                      </p:cBhvr>
                                      <p:tavLst>
                                        <p:tav tm="0">
                                          <p:val>
                                            <p:strVal val="#ppt_x"/>
                                          </p:val>
                                        </p:tav>
                                        <p:tav tm="100000">
                                          <p:val>
                                            <p:strVal val="#ppt_x"/>
                                          </p:val>
                                        </p:tav>
                                      </p:tavLst>
                                    </p:anim>
                                    <p:anim calcmode="lin" valueType="num">
                                      <p:cBhvr>
                                        <p:cTn id="41" dur="1000" fill="hold"/>
                                        <p:tgtEl>
                                          <p:spTgt spid="21"/>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1000"/>
                                        <p:tgtEl>
                                          <p:spTgt spid="24"/>
                                        </p:tgtEl>
                                      </p:cBhvr>
                                    </p:animEffect>
                                    <p:anim calcmode="lin" valueType="num">
                                      <p:cBhvr>
                                        <p:cTn id="45" dur="1000" fill="hold"/>
                                        <p:tgtEl>
                                          <p:spTgt spid="24"/>
                                        </p:tgtEl>
                                        <p:attrNameLst>
                                          <p:attrName>ppt_x</p:attrName>
                                        </p:attrNameLst>
                                      </p:cBhvr>
                                      <p:tavLst>
                                        <p:tav tm="0">
                                          <p:val>
                                            <p:strVal val="#ppt_x"/>
                                          </p:val>
                                        </p:tav>
                                        <p:tav tm="100000">
                                          <p:val>
                                            <p:strVal val="#ppt_x"/>
                                          </p:val>
                                        </p:tav>
                                      </p:tavLst>
                                    </p:anim>
                                    <p:anim calcmode="lin" valueType="num">
                                      <p:cBhvr>
                                        <p:cTn id="4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animEffect transition="in" filter="fade">
                                      <p:cBhvr>
                                        <p:cTn id="51" dur="1000"/>
                                        <p:tgtEl>
                                          <p:spTgt spid="25"/>
                                        </p:tgtEl>
                                      </p:cBhvr>
                                    </p:animEffect>
                                    <p:anim calcmode="lin" valueType="num">
                                      <p:cBhvr>
                                        <p:cTn id="52" dur="1000" fill="hold"/>
                                        <p:tgtEl>
                                          <p:spTgt spid="25"/>
                                        </p:tgtEl>
                                        <p:attrNameLst>
                                          <p:attrName>ppt_x</p:attrName>
                                        </p:attrNameLst>
                                      </p:cBhvr>
                                      <p:tavLst>
                                        <p:tav tm="0">
                                          <p:val>
                                            <p:strVal val="#ppt_x"/>
                                          </p:val>
                                        </p:tav>
                                        <p:tav tm="100000">
                                          <p:val>
                                            <p:strVal val="#ppt_x"/>
                                          </p:val>
                                        </p:tav>
                                      </p:tavLst>
                                    </p:anim>
                                    <p:anim calcmode="lin" valueType="num">
                                      <p:cBhvr>
                                        <p:cTn id="53" dur="1000" fill="hold"/>
                                        <p:tgtEl>
                                          <p:spTgt spid="25"/>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1000"/>
                                        <p:tgtEl>
                                          <p:spTgt spid="28"/>
                                        </p:tgtEl>
                                      </p:cBhvr>
                                    </p:animEffect>
                                    <p:anim calcmode="lin" valueType="num">
                                      <p:cBhvr>
                                        <p:cTn id="57" dur="1000" fill="hold"/>
                                        <p:tgtEl>
                                          <p:spTgt spid="28"/>
                                        </p:tgtEl>
                                        <p:attrNameLst>
                                          <p:attrName>ppt_x</p:attrName>
                                        </p:attrNameLst>
                                      </p:cBhvr>
                                      <p:tavLst>
                                        <p:tav tm="0">
                                          <p:val>
                                            <p:strVal val="#ppt_x"/>
                                          </p:val>
                                        </p:tav>
                                        <p:tav tm="100000">
                                          <p:val>
                                            <p:strVal val="#ppt_x"/>
                                          </p:val>
                                        </p:tav>
                                      </p:tavLst>
                                    </p:anim>
                                    <p:anim calcmode="lin" valueType="num">
                                      <p:cBhvr>
                                        <p:cTn id="58" dur="1000" fill="hold"/>
                                        <p:tgtEl>
                                          <p:spTgt spid="28"/>
                                        </p:tgtEl>
                                        <p:attrNameLst>
                                          <p:attrName>ppt_y</p:attrName>
                                        </p:attrNameLst>
                                      </p:cBhvr>
                                      <p:tavLst>
                                        <p:tav tm="0">
                                          <p:val>
                                            <p:strVal val="#ppt_y+.1"/>
                                          </p:val>
                                        </p:tav>
                                        <p:tav tm="100000">
                                          <p:val>
                                            <p:strVal val="#ppt_y"/>
                                          </p:val>
                                        </p:tav>
                                      </p:tavLst>
                                    </p:anim>
                                  </p:childTnLst>
                                </p:cTn>
                              </p:par>
                              <p:par>
                                <p:cTn id="59" presetID="42" presetClass="entr" presetSubtype="0" fill="hold" nodeType="withEffect">
                                  <p:stCondLst>
                                    <p:cond delay="0"/>
                                  </p:stCondLst>
                                  <p:childTnLst>
                                    <p:set>
                                      <p:cBhvr>
                                        <p:cTn id="60" dur="1" fill="hold">
                                          <p:stCondLst>
                                            <p:cond delay="0"/>
                                          </p:stCondLst>
                                        </p:cTn>
                                        <p:tgtEl>
                                          <p:spTgt spid="30"/>
                                        </p:tgtEl>
                                        <p:attrNameLst>
                                          <p:attrName>style.visibility</p:attrName>
                                        </p:attrNameLst>
                                      </p:cBhvr>
                                      <p:to>
                                        <p:strVal val="visible"/>
                                      </p:to>
                                    </p:set>
                                    <p:animEffect transition="in" filter="fade">
                                      <p:cBhvr>
                                        <p:cTn id="61" dur="1000"/>
                                        <p:tgtEl>
                                          <p:spTgt spid="30"/>
                                        </p:tgtEl>
                                      </p:cBhvr>
                                    </p:animEffect>
                                    <p:anim calcmode="lin" valueType="num">
                                      <p:cBhvr>
                                        <p:cTn id="62" dur="1000" fill="hold"/>
                                        <p:tgtEl>
                                          <p:spTgt spid="30"/>
                                        </p:tgtEl>
                                        <p:attrNameLst>
                                          <p:attrName>ppt_x</p:attrName>
                                        </p:attrNameLst>
                                      </p:cBhvr>
                                      <p:tavLst>
                                        <p:tav tm="0">
                                          <p:val>
                                            <p:strVal val="#ppt_x"/>
                                          </p:val>
                                        </p:tav>
                                        <p:tav tm="100000">
                                          <p:val>
                                            <p:strVal val="#ppt_x"/>
                                          </p:val>
                                        </p:tav>
                                      </p:tavLst>
                                    </p:anim>
                                    <p:anim calcmode="lin" valueType="num">
                                      <p:cBhvr>
                                        <p:cTn id="63" dur="1000" fill="hold"/>
                                        <p:tgtEl>
                                          <p:spTgt spid="30"/>
                                        </p:tgtEl>
                                        <p:attrNameLst>
                                          <p:attrName>ppt_y</p:attrName>
                                        </p:attrNameLst>
                                      </p:cBhvr>
                                      <p:tavLst>
                                        <p:tav tm="0">
                                          <p:val>
                                            <p:strVal val="#ppt_y+.1"/>
                                          </p:val>
                                        </p:tav>
                                        <p:tav tm="100000">
                                          <p:val>
                                            <p:strVal val="#ppt_y"/>
                                          </p:val>
                                        </p:tav>
                                      </p:tavLst>
                                    </p:anim>
                                  </p:childTnLst>
                                </p:cTn>
                              </p:par>
                              <p:par>
                                <p:cTn id="64" presetID="42" presetClass="entr" presetSubtype="0" fill="hold" nodeType="withEffect">
                                  <p:stCondLst>
                                    <p:cond delay="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1000"/>
                                        <p:tgtEl>
                                          <p:spTgt spid="34"/>
                                        </p:tgtEl>
                                      </p:cBhvr>
                                    </p:animEffect>
                                    <p:anim calcmode="lin" valueType="num">
                                      <p:cBhvr>
                                        <p:cTn id="67" dur="1000" fill="hold"/>
                                        <p:tgtEl>
                                          <p:spTgt spid="34"/>
                                        </p:tgtEl>
                                        <p:attrNameLst>
                                          <p:attrName>ppt_x</p:attrName>
                                        </p:attrNameLst>
                                      </p:cBhvr>
                                      <p:tavLst>
                                        <p:tav tm="0">
                                          <p:val>
                                            <p:strVal val="#ppt_x"/>
                                          </p:val>
                                        </p:tav>
                                        <p:tav tm="100000">
                                          <p:val>
                                            <p:strVal val="#ppt_x"/>
                                          </p:val>
                                        </p:tav>
                                      </p:tavLst>
                                    </p:anim>
                                    <p:anim calcmode="lin" valueType="num">
                                      <p:cBhvr>
                                        <p:cTn id="68"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animBg="1"/>
      <p:bldP spid="19" grpId="0" animBg="1"/>
      <p:bldP spid="24" grpId="0"/>
      <p:bldP spid="25" grpId="0" animBg="1"/>
      <p:bldP spid="2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Freeform: Shape 15">
            <a:extLst>
              <a:ext uri="{FF2B5EF4-FFF2-40B4-BE49-F238E27FC236}">
                <a16:creationId xmlns:a16="http://schemas.microsoft.com/office/drawing/2014/main" id="{5BA15A97-A7BE-F645-F2DE-89C9AEC429AA}"/>
              </a:ext>
            </a:extLst>
          </p:cNvPr>
          <p:cNvSpPr/>
          <p:nvPr/>
        </p:nvSpPr>
        <p:spPr>
          <a:xfrm>
            <a:off x="633221" y="1595594"/>
            <a:ext cx="1873988" cy="1833406"/>
          </a:xfrm>
          <a:custGeom>
            <a:avLst/>
            <a:gdLst>
              <a:gd name="connsiteX0" fmla="*/ 640475 w 1280950"/>
              <a:gd name="connsiteY0" fmla="*/ 93709 h 1338248"/>
              <a:gd name="connsiteX1" fmla="*/ 91383 w 1280950"/>
              <a:gd name="connsiteY1" fmla="*/ 669124 h 1338248"/>
              <a:gd name="connsiteX2" fmla="*/ 640475 w 1280950"/>
              <a:gd name="connsiteY2" fmla="*/ 1244539 h 1338248"/>
              <a:gd name="connsiteX3" fmla="*/ 1189567 w 1280950"/>
              <a:gd name="connsiteY3" fmla="*/ 669124 h 1338248"/>
              <a:gd name="connsiteX4" fmla="*/ 640475 w 1280950"/>
              <a:gd name="connsiteY4" fmla="*/ 93709 h 1338248"/>
              <a:gd name="connsiteX5" fmla="*/ 640475 w 1280950"/>
              <a:gd name="connsiteY5" fmla="*/ 0 h 1338248"/>
              <a:gd name="connsiteX6" fmla="*/ 1280950 w 1280950"/>
              <a:gd name="connsiteY6" fmla="*/ 669124 h 1338248"/>
              <a:gd name="connsiteX7" fmla="*/ 640475 w 1280950"/>
              <a:gd name="connsiteY7" fmla="*/ 1338248 h 1338248"/>
              <a:gd name="connsiteX8" fmla="*/ 0 w 1280950"/>
              <a:gd name="connsiteY8" fmla="*/ 669124 h 1338248"/>
              <a:gd name="connsiteX9" fmla="*/ 640475 w 1280950"/>
              <a:gd name="connsiteY9" fmla="*/ 0 h 133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0950" h="1338248">
                <a:moveTo>
                  <a:pt x="640475" y="93709"/>
                </a:moveTo>
                <a:cubicBezTo>
                  <a:pt x="337220" y="93709"/>
                  <a:pt x="91383" y="351331"/>
                  <a:pt x="91383" y="669124"/>
                </a:cubicBezTo>
                <a:cubicBezTo>
                  <a:pt x="91383" y="986917"/>
                  <a:pt x="337220" y="1244539"/>
                  <a:pt x="640475" y="1244539"/>
                </a:cubicBezTo>
                <a:cubicBezTo>
                  <a:pt x="943730" y="1244539"/>
                  <a:pt x="1189567" y="986917"/>
                  <a:pt x="1189567" y="669124"/>
                </a:cubicBezTo>
                <a:cubicBezTo>
                  <a:pt x="1189567" y="351331"/>
                  <a:pt x="943730" y="93709"/>
                  <a:pt x="640475" y="93709"/>
                </a:cubicBezTo>
                <a:close/>
                <a:moveTo>
                  <a:pt x="640475" y="0"/>
                </a:moveTo>
                <a:cubicBezTo>
                  <a:pt x="994200" y="0"/>
                  <a:pt x="1280950" y="299577"/>
                  <a:pt x="1280950" y="669124"/>
                </a:cubicBezTo>
                <a:cubicBezTo>
                  <a:pt x="1280950" y="1038671"/>
                  <a:pt x="994200" y="1338248"/>
                  <a:pt x="640475" y="1338248"/>
                </a:cubicBezTo>
                <a:cubicBezTo>
                  <a:pt x="286750" y="1338248"/>
                  <a:pt x="0" y="1038671"/>
                  <a:pt x="0" y="669124"/>
                </a:cubicBezTo>
                <a:cubicBezTo>
                  <a:pt x="0" y="299577"/>
                  <a:pt x="286750" y="0"/>
                  <a:pt x="640475"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7" name="Graphic 26" descr="Cheers with solid fill">
            <a:extLst>
              <a:ext uri="{FF2B5EF4-FFF2-40B4-BE49-F238E27FC236}">
                <a16:creationId xmlns:a16="http://schemas.microsoft.com/office/drawing/2014/main" id="{3A2518F7-6414-E4FE-81BC-D8899938AB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4448" y="2087113"/>
            <a:ext cx="914400" cy="914400"/>
          </a:xfrm>
          <a:prstGeom prst="rect">
            <a:avLst/>
          </a:prstGeom>
        </p:spPr>
      </p:pic>
      <p:pic>
        <p:nvPicPr>
          <p:cNvPr id="29" name="Graphic 28" descr="Brain with solid fill">
            <a:extLst>
              <a:ext uri="{FF2B5EF4-FFF2-40B4-BE49-F238E27FC236}">
                <a16:creationId xmlns:a16="http://schemas.microsoft.com/office/drawing/2014/main" id="{A92EDD86-C91E-D424-2C2A-B70D6E9D54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076805" y="2126937"/>
            <a:ext cx="914400" cy="914400"/>
          </a:xfrm>
          <a:prstGeom prst="rect">
            <a:avLst/>
          </a:prstGeom>
        </p:spPr>
      </p:pic>
      <p:sp>
        <p:nvSpPr>
          <p:cNvPr id="30" name="Flowchart: Terminator 29">
            <a:extLst>
              <a:ext uri="{FF2B5EF4-FFF2-40B4-BE49-F238E27FC236}">
                <a16:creationId xmlns:a16="http://schemas.microsoft.com/office/drawing/2014/main" id="{E6ADFE48-1695-7381-9276-B00AB185A2CC}"/>
              </a:ext>
            </a:extLst>
          </p:cNvPr>
          <p:cNvSpPr/>
          <p:nvPr/>
        </p:nvSpPr>
        <p:spPr>
          <a:xfrm>
            <a:off x="184470" y="4367914"/>
            <a:ext cx="2895600" cy="245666"/>
          </a:xfrm>
          <a:prstGeom prst="flowChartTerminator">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200" b="1" dirty="0">
                <a:latin typeface="Arial" panose="020B0604020202020204" pitchFamily="34" charset="0"/>
                <a:cs typeface="Arial" panose="020B0604020202020204" pitchFamily="34" charset="0"/>
              </a:rPr>
              <a:t>Novel System Architecture</a:t>
            </a:r>
            <a:endParaRPr lang="en-US" sz="1200" b="1" dirty="0">
              <a:latin typeface="Arial" panose="020B0604020202020204" pitchFamily="34" charset="0"/>
              <a:cs typeface="Arial" panose="020B0604020202020204" pitchFamily="34" charset="0"/>
            </a:endParaRPr>
          </a:p>
        </p:txBody>
      </p:sp>
      <p:sp>
        <p:nvSpPr>
          <p:cNvPr id="31" name="Flowchart: Terminator 30">
            <a:extLst>
              <a:ext uri="{FF2B5EF4-FFF2-40B4-BE49-F238E27FC236}">
                <a16:creationId xmlns:a16="http://schemas.microsoft.com/office/drawing/2014/main" id="{BAD5DE72-2354-2F1F-84D9-DB73EB66931E}"/>
              </a:ext>
            </a:extLst>
          </p:cNvPr>
          <p:cNvSpPr/>
          <p:nvPr/>
        </p:nvSpPr>
        <p:spPr>
          <a:xfrm>
            <a:off x="2863331" y="4170303"/>
            <a:ext cx="3368360" cy="245665"/>
          </a:xfrm>
          <a:prstGeom prst="flowChartTerminator">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panose="020B0604020202020204" pitchFamily="34" charset="0"/>
                <a:cs typeface="Arial" panose="020B0604020202020204" pitchFamily="34" charset="0"/>
              </a:rPr>
              <a:t>AI-Driven Optimization Framework</a:t>
            </a:r>
          </a:p>
        </p:txBody>
      </p:sp>
      <p:sp>
        <p:nvSpPr>
          <p:cNvPr id="32" name="Flowchart: Terminator 31">
            <a:extLst>
              <a:ext uri="{FF2B5EF4-FFF2-40B4-BE49-F238E27FC236}">
                <a16:creationId xmlns:a16="http://schemas.microsoft.com/office/drawing/2014/main" id="{C36F9422-5218-5D6B-D38C-783A5F4DAF86}"/>
              </a:ext>
            </a:extLst>
          </p:cNvPr>
          <p:cNvSpPr/>
          <p:nvPr/>
        </p:nvSpPr>
        <p:spPr>
          <a:xfrm>
            <a:off x="6049614" y="4412345"/>
            <a:ext cx="3149027" cy="215609"/>
          </a:xfrm>
          <a:prstGeom prst="flowChartTerminator">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panose="020B0604020202020204" pitchFamily="34" charset="0"/>
                <a:cs typeface="Arial" panose="020B0604020202020204" pitchFamily="34" charset="0"/>
              </a:rPr>
              <a:t>Validation in Realistic Scenarios</a:t>
            </a:r>
          </a:p>
        </p:txBody>
      </p:sp>
      <p:sp>
        <p:nvSpPr>
          <p:cNvPr id="33" name="Flowchart: Terminator 32">
            <a:extLst>
              <a:ext uri="{FF2B5EF4-FFF2-40B4-BE49-F238E27FC236}">
                <a16:creationId xmlns:a16="http://schemas.microsoft.com/office/drawing/2014/main" id="{E0CA113B-A68A-869E-3BD5-1D47A0697BD5}"/>
              </a:ext>
            </a:extLst>
          </p:cNvPr>
          <p:cNvSpPr/>
          <p:nvPr/>
        </p:nvSpPr>
        <p:spPr>
          <a:xfrm>
            <a:off x="8410575" y="4115277"/>
            <a:ext cx="3781425" cy="215610"/>
          </a:xfrm>
          <a:prstGeom prst="flowChartTerminator">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b="1" dirty="0">
                <a:latin typeface="Arial" panose="020B0604020202020204" pitchFamily="34" charset="0"/>
                <a:cs typeface="Arial" panose="020B0604020202020204" pitchFamily="34" charset="0"/>
              </a:rPr>
              <a:t>Advanced Simulation &amp; Adaptation Strategy</a:t>
            </a:r>
          </a:p>
        </p:txBody>
      </p:sp>
      <p:sp>
        <p:nvSpPr>
          <p:cNvPr id="35" name="Freeform: Shape 34">
            <a:extLst>
              <a:ext uri="{FF2B5EF4-FFF2-40B4-BE49-F238E27FC236}">
                <a16:creationId xmlns:a16="http://schemas.microsoft.com/office/drawing/2014/main" id="{15789A04-1EE7-1788-3F83-928243FD2A4F}"/>
              </a:ext>
            </a:extLst>
          </p:cNvPr>
          <p:cNvSpPr/>
          <p:nvPr/>
        </p:nvSpPr>
        <p:spPr>
          <a:xfrm>
            <a:off x="3726645" y="1595594"/>
            <a:ext cx="1755136" cy="1833406"/>
          </a:xfrm>
          <a:custGeom>
            <a:avLst/>
            <a:gdLst>
              <a:gd name="connsiteX0" fmla="*/ 640475 w 1280950"/>
              <a:gd name="connsiteY0" fmla="*/ 93709 h 1338248"/>
              <a:gd name="connsiteX1" fmla="*/ 91383 w 1280950"/>
              <a:gd name="connsiteY1" fmla="*/ 669124 h 1338248"/>
              <a:gd name="connsiteX2" fmla="*/ 640475 w 1280950"/>
              <a:gd name="connsiteY2" fmla="*/ 1244539 h 1338248"/>
              <a:gd name="connsiteX3" fmla="*/ 1189567 w 1280950"/>
              <a:gd name="connsiteY3" fmla="*/ 669124 h 1338248"/>
              <a:gd name="connsiteX4" fmla="*/ 640475 w 1280950"/>
              <a:gd name="connsiteY4" fmla="*/ 93709 h 1338248"/>
              <a:gd name="connsiteX5" fmla="*/ 640475 w 1280950"/>
              <a:gd name="connsiteY5" fmla="*/ 0 h 1338248"/>
              <a:gd name="connsiteX6" fmla="*/ 1280950 w 1280950"/>
              <a:gd name="connsiteY6" fmla="*/ 669124 h 1338248"/>
              <a:gd name="connsiteX7" fmla="*/ 640475 w 1280950"/>
              <a:gd name="connsiteY7" fmla="*/ 1338248 h 1338248"/>
              <a:gd name="connsiteX8" fmla="*/ 0 w 1280950"/>
              <a:gd name="connsiteY8" fmla="*/ 669124 h 1338248"/>
              <a:gd name="connsiteX9" fmla="*/ 640475 w 1280950"/>
              <a:gd name="connsiteY9" fmla="*/ 0 h 133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0950" h="1338248">
                <a:moveTo>
                  <a:pt x="640475" y="93709"/>
                </a:moveTo>
                <a:cubicBezTo>
                  <a:pt x="337220" y="93709"/>
                  <a:pt x="91383" y="351331"/>
                  <a:pt x="91383" y="669124"/>
                </a:cubicBezTo>
                <a:cubicBezTo>
                  <a:pt x="91383" y="986917"/>
                  <a:pt x="337220" y="1244539"/>
                  <a:pt x="640475" y="1244539"/>
                </a:cubicBezTo>
                <a:cubicBezTo>
                  <a:pt x="943730" y="1244539"/>
                  <a:pt x="1189567" y="986917"/>
                  <a:pt x="1189567" y="669124"/>
                </a:cubicBezTo>
                <a:cubicBezTo>
                  <a:pt x="1189567" y="351331"/>
                  <a:pt x="943730" y="93709"/>
                  <a:pt x="640475" y="93709"/>
                </a:cubicBezTo>
                <a:close/>
                <a:moveTo>
                  <a:pt x="640475" y="0"/>
                </a:moveTo>
                <a:cubicBezTo>
                  <a:pt x="994200" y="0"/>
                  <a:pt x="1280950" y="299577"/>
                  <a:pt x="1280950" y="669124"/>
                </a:cubicBezTo>
                <a:cubicBezTo>
                  <a:pt x="1280950" y="1038671"/>
                  <a:pt x="994200" y="1338248"/>
                  <a:pt x="640475" y="1338248"/>
                </a:cubicBezTo>
                <a:cubicBezTo>
                  <a:pt x="286750" y="1338248"/>
                  <a:pt x="0" y="1038671"/>
                  <a:pt x="0" y="669124"/>
                </a:cubicBezTo>
                <a:cubicBezTo>
                  <a:pt x="0" y="299577"/>
                  <a:pt x="286750" y="0"/>
                  <a:pt x="640475"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6" name="Freeform: Shape 35">
            <a:extLst>
              <a:ext uri="{FF2B5EF4-FFF2-40B4-BE49-F238E27FC236}">
                <a16:creationId xmlns:a16="http://schemas.microsoft.com/office/drawing/2014/main" id="{4D026B38-C25A-08A6-062D-C15217652AE5}"/>
              </a:ext>
            </a:extLst>
          </p:cNvPr>
          <p:cNvSpPr/>
          <p:nvPr/>
        </p:nvSpPr>
        <p:spPr>
          <a:xfrm>
            <a:off x="6449941" y="1594781"/>
            <a:ext cx="1873989" cy="1833405"/>
          </a:xfrm>
          <a:custGeom>
            <a:avLst/>
            <a:gdLst>
              <a:gd name="connsiteX0" fmla="*/ 640475 w 1280950"/>
              <a:gd name="connsiteY0" fmla="*/ 93709 h 1338248"/>
              <a:gd name="connsiteX1" fmla="*/ 91383 w 1280950"/>
              <a:gd name="connsiteY1" fmla="*/ 669124 h 1338248"/>
              <a:gd name="connsiteX2" fmla="*/ 640475 w 1280950"/>
              <a:gd name="connsiteY2" fmla="*/ 1244539 h 1338248"/>
              <a:gd name="connsiteX3" fmla="*/ 1189567 w 1280950"/>
              <a:gd name="connsiteY3" fmla="*/ 669124 h 1338248"/>
              <a:gd name="connsiteX4" fmla="*/ 640475 w 1280950"/>
              <a:gd name="connsiteY4" fmla="*/ 93709 h 1338248"/>
              <a:gd name="connsiteX5" fmla="*/ 640475 w 1280950"/>
              <a:gd name="connsiteY5" fmla="*/ 0 h 1338248"/>
              <a:gd name="connsiteX6" fmla="*/ 1280950 w 1280950"/>
              <a:gd name="connsiteY6" fmla="*/ 669124 h 1338248"/>
              <a:gd name="connsiteX7" fmla="*/ 640475 w 1280950"/>
              <a:gd name="connsiteY7" fmla="*/ 1338248 h 1338248"/>
              <a:gd name="connsiteX8" fmla="*/ 0 w 1280950"/>
              <a:gd name="connsiteY8" fmla="*/ 669124 h 1338248"/>
              <a:gd name="connsiteX9" fmla="*/ 640475 w 1280950"/>
              <a:gd name="connsiteY9" fmla="*/ 0 h 133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0950" h="1338248">
                <a:moveTo>
                  <a:pt x="640475" y="93709"/>
                </a:moveTo>
                <a:cubicBezTo>
                  <a:pt x="337220" y="93709"/>
                  <a:pt x="91383" y="351331"/>
                  <a:pt x="91383" y="669124"/>
                </a:cubicBezTo>
                <a:cubicBezTo>
                  <a:pt x="91383" y="986917"/>
                  <a:pt x="337220" y="1244539"/>
                  <a:pt x="640475" y="1244539"/>
                </a:cubicBezTo>
                <a:cubicBezTo>
                  <a:pt x="943730" y="1244539"/>
                  <a:pt x="1189567" y="986917"/>
                  <a:pt x="1189567" y="669124"/>
                </a:cubicBezTo>
                <a:cubicBezTo>
                  <a:pt x="1189567" y="351331"/>
                  <a:pt x="943730" y="93709"/>
                  <a:pt x="640475" y="93709"/>
                </a:cubicBezTo>
                <a:close/>
                <a:moveTo>
                  <a:pt x="640475" y="0"/>
                </a:moveTo>
                <a:cubicBezTo>
                  <a:pt x="994200" y="0"/>
                  <a:pt x="1280950" y="299577"/>
                  <a:pt x="1280950" y="669124"/>
                </a:cubicBezTo>
                <a:cubicBezTo>
                  <a:pt x="1280950" y="1038671"/>
                  <a:pt x="994200" y="1338248"/>
                  <a:pt x="640475" y="1338248"/>
                </a:cubicBezTo>
                <a:cubicBezTo>
                  <a:pt x="286750" y="1338248"/>
                  <a:pt x="0" y="1038671"/>
                  <a:pt x="0" y="669124"/>
                </a:cubicBezTo>
                <a:cubicBezTo>
                  <a:pt x="0" y="299577"/>
                  <a:pt x="286750" y="0"/>
                  <a:pt x="640475"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7" name="Freeform: Shape 36">
            <a:extLst>
              <a:ext uri="{FF2B5EF4-FFF2-40B4-BE49-F238E27FC236}">
                <a16:creationId xmlns:a16="http://schemas.microsoft.com/office/drawing/2014/main" id="{794FEC4E-759E-06C0-3C9A-47FD620D6838}"/>
              </a:ext>
            </a:extLst>
          </p:cNvPr>
          <p:cNvSpPr/>
          <p:nvPr/>
        </p:nvSpPr>
        <p:spPr>
          <a:xfrm>
            <a:off x="9292091" y="1594782"/>
            <a:ext cx="1755136" cy="1833404"/>
          </a:xfrm>
          <a:custGeom>
            <a:avLst/>
            <a:gdLst>
              <a:gd name="connsiteX0" fmla="*/ 640475 w 1280950"/>
              <a:gd name="connsiteY0" fmla="*/ 93709 h 1338248"/>
              <a:gd name="connsiteX1" fmla="*/ 91383 w 1280950"/>
              <a:gd name="connsiteY1" fmla="*/ 669124 h 1338248"/>
              <a:gd name="connsiteX2" fmla="*/ 640475 w 1280950"/>
              <a:gd name="connsiteY2" fmla="*/ 1244539 h 1338248"/>
              <a:gd name="connsiteX3" fmla="*/ 1189567 w 1280950"/>
              <a:gd name="connsiteY3" fmla="*/ 669124 h 1338248"/>
              <a:gd name="connsiteX4" fmla="*/ 640475 w 1280950"/>
              <a:gd name="connsiteY4" fmla="*/ 93709 h 1338248"/>
              <a:gd name="connsiteX5" fmla="*/ 640475 w 1280950"/>
              <a:gd name="connsiteY5" fmla="*/ 0 h 1338248"/>
              <a:gd name="connsiteX6" fmla="*/ 1280950 w 1280950"/>
              <a:gd name="connsiteY6" fmla="*/ 669124 h 1338248"/>
              <a:gd name="connsiteX7" fmla="*/ 640475 w 1280950"/>
              <a:gd name="connsiteY7" fmla="*/ 1338248 h 1338248"/>
              <a:gd name="connsiteX8" fmla="*/ 0 w 1280950"/>
              <a:gd name="connsiteY8" fmla="*/ 669124 h 1338248"/>
              <a:gd name="connsiteX9" fmla="*/ 640475 w 1280950"/>
              <a:gd name="connsiteY9" fmla="*/ 0 h 1338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80950" h="1338248">
                <a:moveTo>
                  <a:pt x="640475" y="93709"/>
                </a:moveTo>
                <a:cubicBezTo>
                  <a:pt x="337220" y="93709"/>
                  <a:pt x="91383" y="351331"/>
                  <a:pt x="91383" y="669124"/>
                </a:cubicBezTo>
                <a:cubicBezTo>
                  <a:pt x="91383" y="986917"/>
                  <a:pt x="337220" y="1244539"/>
                  <a:pt x="640475" y="1244539"/>
                </a:cubicBezTo>
                <a:cubicBezTo>
                  <a:pt x="943730" y="1244539"/>
                  <a:pt x="1189567" y="986917"/>
                  <a:pt x="1189567" y="669124"/>
                </a:cubicBezTo>
                <a:cubicBezTo>
                  <a:pt x="1189567" y="351331"/>
                  <a:pt x="943730" y="93709"/>
                  <a:pt x="640475" y="93709"/>
                </a:cubicBezTo>
                <a:close/>
                <a:moveTo>
                  <a:pt x="640475" y="0"/>
                </a:moveTo>
                <a:cubicBezTo>
                  <a:pt x="994200" y="0"/>
                  <a:pt x="1280950" y="299577"/>
                  <a:pt x="1280950" y="669124"/>
                </a:cubicBezTo>
                <a:cubicBezTo>
                  <a:pt x="1280950" y="1038671"/>
                  <a:pt x="994200" y="1338248"/>
                  <a:pt x="640475" y="1338248"/>
                </a:cubicBezTo>
                <a:cubicBezTo>
                  <a:pt x="286750" y="1338248"/>
                  <a:pt x="0" y="1038671"/>
                  <a:pt x="0" y="669124"/>
                </a:cubicBezTo>
                <a:cubicBezTo>
                  <a:pt x="0" y="299577"/>
                  <a:pt x="286750" y="0"/>
                  <a:pt x="640475"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0" name="Graphic 39" descr="Wave with solid fill">
            <a:extLst>
              <a:ext uri="{FF2B5EF4-FFF2-40B4-BE49-F238E27FC236}">
                <a16:creationId xmlns:a16="http://schemas.microsoft.com/office/drawing/2014/main" id="{69A765EB-1A6F-9B41-D6EC-3BAAB23C614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965441" y="1880955"/>
            <a:ext cx="914400" cy="914400"/>
          </a:xfrm>
          <a:prstGeom prst="rect">
            <a:avLst/>
          </a:prstGeom>
        </p:spPr>
      </p:pic>
      <p:pic>
        <p:nvPicPr>
          <p:cNvPr id="44" name="Graphic 43" descr="Cloud Computing with solid fill">
            <a:extLst>
              <a:ext uri="{FF2B5EF4-FFF2-40B4-BE49-F238E27FC236}">
                <a16:creationId xmlns:a16="http://schemas.microsoft.com/office/drawing/2014/main" id="{62E0B687-D914-06A3-C96D-DEC0397E7B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926066" y="2074534"/>
            <a:ext cx="914400" cy="914400"/>
          </a:xfrm>
          <a:prstGeom prst="rect">
            <a:avLst/>
          </a:prstGeom>
        </p:spPr>
      </p:pic>
      <p:sp>
        <p:nvSpPr>
          <p:cNvPr id="57" name="Rectangle 3">
            <a:extLst>
              <a:ext uri="{FF2B5EF4-FFF2-40B4-BE49-F238E27FC236}">
                <a16:creationId xmlns:a16="http://schemas.microsoft.com/office/drawing/2014/main" id="{BAFFD27D-D29D-93BE-8FF0-C9F70473D8C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58" name="Rectangle 4">
            <a:extLst>
              <a:ext uri="{FF2B5EF4-FFF2-40B4-BE49-F238E27FC236}">
                <a16:creationId xmlns:a16="http://schemas.microsoft.com/office/drawing/2014/main" id="{DD0EB0B6-2EC6-FACA-A223-D5C5B042E5C0}"/>
              </a:ext>
            </a:extLst>
          </p:cNvPr>
          <p:cNvSpPr>
            <a:spLocks noChangeArrowheads="1"/>
          </p:cNvSpPr>
          <p:nvPr/>
        </p:nvSpPr>
        <p:spPr bwMode="auto">
          <a:xfrm>
            <a:off x="152400" y="1524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2" name="TextBox 11">
            <a:extLst>
              <a:ext uri="{FF2B5EF4-FFF2-40B4-BE49-F238E27FC236}">
                <a16:creationId xmlns:a16="http://schemas.microsoft.com/office/drawing/2014/main" id="{C6116F47-6D9A-A5EF-1856-550F5A6ACB3A}"/>
              </a:ext>
            </a:extLst>
          </p:cNvPr>
          <p:cNvSpPr txBox="1"/>
          <p:nvPr/>
        </p:nvSpPr>
        <p:spPr>
          <a:xfrm>
            <a:off x="4534005" y="914730"/>
            <a:ext cx="2925930" cy="584775"/>
          </a:xfrm>
          <a:prstGeom prst="rect">
            <a:avLst/>
          </a:prstGeom>
          <a:noFill/>
        </p:spPr>
        <p:txBody>
          <a:bodyPr wrap="square" rtlCol="0">
            <a:spAutoFit/>
          </a:bodyPr>
          <a:lstStyle/>
          <a:p>
            <a:r>
              <a:rPr lang="fr-FR" sz="3200" b="1" dirty="0">
                <a:solidFill>
                  <a:schemeClr val="tx2">
                    <a:lumMod val="90000"/>
                    <a:lumOff val="10000"/>
                  </a:schemeClr>
                </a:solidFill>
                <a:latin typeface="Arial" panose="020B0604020202020204" pitchFamily="34" charset="0"/>
                <a:cs typeface="Arial" panose="020B0604020202020204" pitchFamily="34" charset="0"/>
              </a:rPr>
              <a:t>Contributions</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E8BFEA13-774C-63F9-E15A-CB97DBB81665}"/>
              </a:ext>
            </a:extLst>
          </p:cNvPr>
          <p:cNvSpPr txBox="1"/>
          <p:nvPr/>
        </p:nvSpPr>
        <p:spPr>
          <a:xfrm>
            <a:off x="195522" y="4776782"/>
            <a:ext cx="2778798" cy="1034738"/>
          </a:xfrm>
          <a:prstGeom prst="rect">
            <a:avLst/>
          </a:prstGeom>
          <a:solidFill>
            <a:schemeClr val="bg1">
              <a:lumMod val="85000"/>
            </a:schemeClr>
          </a:solidFill>
        </p:spPr>
        <p:txBody>
          <a:bodyPr lIns="50800" tIns="50800" rIns="50800" bIns="50800" rtlCol="0" anchor="ctr"/>
          <a:lstStyle/>
          <a:p>
            <a:pPr lvl="1"/>
            <a:endParaRPr lang="en-US" sz="1400"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10C231E-ED4A-12FA-B919-331E2C0C1E4D}"/>
              </a:ext>
            </a:extLst>
          </p:cNvPr>
          <p:cNvSpPr txBox="1"/>
          <p:nvPr/>
        </p:nvSpPr>
        <p:spPr>
          <a:xfrm>
            <a:off x="3370166" y="4575247"/>
            <a:ext cx="2487558" cy="918617"/>
          </a:xfrm>
          <a:prstGeom prst="rect">
            <a:avLst/>
          </a:prstGeom>
          <a:solidFill>
            <a:schemeClr val="bg1">
              <a:lumMod val="85000"/>
            </a:schemeClr>
          </a:solidFill>
        </p:spPr>
        <p:txBody>
          <a:bodyPr lIns="50800" tIns="50800" rIns="50800" bIns="50800" rtlCol="0" anchor="ctr"/>
          <a:lstStyle/>
          <a:p>
            <a:pPr lvl="1"/>
            <a:endParaRPr lang="en-US" sz="1400" dirty="0">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B19B1FF0-3811-69C7-7EDA-AF4AA443696B}"/>
              </a:ext>
            </a:extLst>
          </p:cNvPr>
          <p:cNvSpPr txBox="1"/>
          <p:nvPr/>
        </p:nvSpPr>
        <p:spPr>
          <a:xfrm>
            <a:off x="239622" y="4857413"/>
            <a:ext cx="2957429"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Unified ISAC, Jamming &amp; RIS Design</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Proactive Physical-Layer Defense</a:t>
            </a:r>
          </a:p>
        </p:txBody>
      </p:sp>
      <p:sp>
        <p:nvSpPr>
          <p:cNvPr id="10" name="TextBox 9">
            <a:extLst>
              <a:ext uri="{FF2B5EF4-FFF2-40B4-BE49-F238E27FC236}">
                <a16:creationId xmlns:a16="http://schemas.microsoft.com/office/drawing/2014/main" id="{3784B4AD-A921-155E-8723-787A6FF93570}"/>
              </a:ext>
            </a:extLst>
          </p:cNvPr>
          <p:cNvSpPr txBox="1"/>
          <p:nvPr/>
        </p:nvSpPr>
        <p:spPr>
          <a:xfrm>
            <a:off x="3364989" y="4579131"/>
            <a:ext cx="2776026"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t>DRL for Non-Convex Optimization</a:t>
            </a:r>
          </a:p>
          <a:p>
            <a:pPr marL="285750" indent="-285750">
              <a:buFont typeface="Arial" panose="020B0604020202020204" pitchFamily="34" charset="0"/>
              <a:buChar char="•"/>
            </a:pPr>
            <a:r>
              <a:rPr lang="en-US" sz="1400" dirty="0"/>
              <a:t>Autonomous Real-Time Control</a:t>
            </a:r>
          </a:p>
        </p:txBody>
      </p:sp>
      <p:sp>
        <p:nvSpPr>
          <p:cNvPr id="15" name="TextBox 14">
            <a:extLst>
              <a:ext uri="{FF2B5EF4-FFF2-40B4-BE49-F238E27FC236}">
                <a16:creationId xmlns:a16="http://schemas.microsoft.com/office/drawing/2014/main" id="{82F1511E-A616-A5D9-A746-E7796D596F64}"/>
              </a:ext>
            </a:extLst>
          </p:cNvPr>
          <p:cNvSpPr txBox="1"/>
          <p:nvPr/>
        </p:nvSpPr>
        <p:spPr>
          <a:xfrm>
            <a:off x="6390069" y="4777062"/>
            <a:ext cx="2741111" cy="889623"/>
          </a:xfrm>
          <a:prstGeom prst="rect">
            <a:avLst/>
          </a:prstGeom>
          <a:solidFill>
            <a:schemeClr val="bg1">
              <a:lumMod val="85000"/>
            </a:schemeClr>
          </a:solidFill>
        </p:spPr>
        <p:txBody>
          <a:bodyPr lIns="50800" tIns="50800" rIns="50800" bIns="50800" rtlCol="0" anchor="ctr"/>
          <a:lstStyle/>
          <a:p>
            <a:pPr lvl="1"/>
            <a:endParaRPr lang="en-US" sz="1400" dirty="0">
              <a:latin typeface="Arial" panose="020B0604020202020204" pitchFamily="34" charset="0"/>
              <a:cs typeface="Arial" panose="020B0604020202020204" pitchFamily="34" charset="0"/>
            </a:endParaRPr>
          </a:p>
        </p:txBody>
      </p:sp>
      <p:sp>
        <p:nvSpPr>
          <p:cNvPr id="17" name="TextBox 16">
            <a:extLst>
              <a:ext uri="{FF2B5EF4-FFF2-40B4-BE49-F238E27FC236}">
                <a16:creationId xmlns:a16="http://schemas.microsoft.com/office/drawing/2014/main" id="{0961EFF0-3F79-2EDC-FE8E-C14330851860}"/>
              </a:ext>
            </a:extLst>
          </p:cNvPr>
          <p:cNvSpPr txBox="1"/>
          <p:nvPr/>
        </p:nvSpPr>
        <p:spPr>
          <a:xfrm>
            <a:off x="6374562" y="4755200"/>
            <a:ext cx="2741111" cy="738664"/>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Rigorous Adversarial Testing</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Proven Robustness Under Blockage</a:t>
            </a:r>
          </a:p>
        </p:txBody>
      </p:sp>
      <p:sp>
        <p:nvSpPr>
          <p:cNvPr id="19" name="TextBox 18">
            <a:extLst>
              <a:ext uri="{FF2B5EF4-FFF2-40B4-BE49-F238E27FC236}">
                <a16:creationId xmlns:a16="http://schemas.microsoft.com/office/drawing/2014/main" id="{5C132C61-65CE-03E8-B5A6-906FB95D4393}"/>
              </a:ext>
            </a:extLst>
          </p:cNvPr>
          <p:cNvSpPr txBox="1"/>
          <p:nvPr/>
        </p:nvSpPr>
        <p:spPr>
          <a:xfrm>
            <a:off x="9266419" y="4542049"/>
            <a:ext cx="2741111" cy="951815"/>
          </a:xfrm>
          <a:prstGeom prst="rect">
            <a:avLst/>
          </a:prstGeom>
          <a:solidFill>
            <a:schemeClr val="bg1">
              <a:lumMod val="85000"/>
            </a:schemeClr>
          </a:solidFill>
        </p:spPr>
        <p:txBody>
          <a:bodyPr lIns="50800" tIns="50800" rIns="50800" bIns="50800" rtlCol="0" anchor="ctr"/>
          <a:lstStyle/>
          <a:p>
            <a:pPr lvl="1"/>
            <a:endParaRPr lang="en-US" sz="14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9E5E6EE2-701E-11A9-A322-822E3F8748D4}"/>
              </a:ext>
            </a:extLst>
          </p:cNvPr>
          <p:cNvSpPr txBox="1"/>
          <p:nvPr/>
        </p:nvSpPr>
        <p:spPr>
          <a:xfrm>
            <a:off x="9364727" y="4565415"/>
            <a:ext cx="2827273" cy="954107"/>
          </a:xfrm>
          <a:prstGeom prst="rect">
            <a:avLst/>
          </a:prstGeom>
          <a:noFill/>
        </p:spPr>
        <p:txBody>
          <a:bodyPr wrap="square" rtlCol="0">
            <a:spAutoFit/>
          </a:bodyPr>
          <a:lstStyle/>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High-Fidelity OpenAI Gym Environment.</a:t>
            </a:r>
          </a:p>
          <a:p>
            <a:pPr marL="285750"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Practical Offline-to-Online Strategy</a:t>
            </a:r>
          </a:p>
        </p:txBody>
      </p:sp>
      <p:sp>
        <p:nvSpPr>
          <p:cNvPr id="8" name="Oval 7">
            <a:extLst>
              <a:ext uri="{FF2B5EF4-FFF2-40B4-BE49-F238E27FC236}">
                <a16:creationId xmlns:a16="http://schemas.microsoft.com/office/drawing/2014/main" id="{8E0709DC-4C0B-904C-A72E-C5FE3E0DCA79}"/>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D371A047-BADC-645A-79BC-B382EEB846D4}"/>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455F5024-C066-33E2-024B-4C4BF2E78C1F}"/>
              </a:ext>
            </a:extLst>
          </p:cNvPr>
          <p:cNvSpPr/>
          <p:nvPr/>
        </p:nvSpPr>
        <p:spPr>
          <a:xfrm>
            <a:off x="2416347"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FF6C656B-393B-FECE-2002-049EB0F1786A}"/>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64243E26-A222-F15B-BD50-4160DB2349CE}"/>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DA2B5AE4-6E19-05E1-885D-76F20F7F6340}"/>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4D511684-7591-1A06-7119-8ED65272687E}"/>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851CA3A2-23F1-A74B-B778-E178EE04B379}"/>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79AD8CA5-990B-B5D8-9050-1A2FA6C3503C}"/>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14</a:t>
            </a: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82660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fade">
                                      <p:cBhvr>
                                        <p:cTn id="12" dur="1000"/>
                                        <p:tgtEl>
                                          <p:spTgt spid="27"/>
                                        </p:tgtEl>
                                      </p:cBhvr>
                                    </p:animEffect>
                                    <p:anim calcmode="lin" valueType="num">
                                      <p:cBhvr>
                                        <p:cTn id="13" dur="1000" fill="hold"/>
                                        <p:tgtEl>
                                          <p:spTgt spid="27"/>
                                        </p:tgtEl>
                                        <p:attrNameLst>
                                          <p:attrName>ppt_x</p:attrName>
                                        </p:attrNameLst>
                                      </p:cBhvr>
                                      <p:tavLst>
                                        <p:tav tm="0">
                                          <p:val>
                                            <p:strVal val="#ppt_x"/>
                                          </p:val>
                                        </p:tav>
                                        <p:tav tm="100000">
                                          <p:val>
                                            <p:strVal val="#ppt_x"/>
                                          </p:val>
                                        </p:tav>
                                      </p:tavLst>
                                    </p:anim>
                                    <p:anim calcmode="lin" valueType="num">
                                      <p:cBhvr>
                                        <p:cTn id="14" dur="1000" fill="hold"/>
                                        <p:tgtEl>
                                          <p:spTgt spid="2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fade">
                                      <p:cBhvr>
                                        <p:cTn id="17" dur="1000"/>
                                        <p:tgtEl>
                                          <p:spTgt spid="30"/>
                                        </p:tgtEl>
                                      </p:cBhvr>
                                    </p:animEffect>
                                    <p:anim calcmode="lin" valueType="num">
                                      <p:cBhvr>
                                        <p:cTn id="18" dur="1000" fill="hold"/>
                                        <p:tgtEl>
                                          <p:spTgt spid="30"/>
                                        </p:tgtEl>
                                        <p:attrNameLst>
                                          <p:attrName>ppt_x</p:attrName>
                                        </p:attrNameLst>
                                      </p:cBhvr>
                                      <p:tavLst>
                                        <p:tav tm="0">
                                          <p:val>
                                            <p:strVal val="#ppt_x"/>
                                          </p:val>
                                        </p:tav>
                                        <p:tav tm="100000">
                                          <p:val>
                                            <p:strVal val="#ppt_x"/>
                                          </p:val>
                                        </p:tav>
                                      </p:tavLst>
                                    </p:anim>
                                    <p:anim calcmode="lin" valueType="num">
                                      <p:cBhvr>
                                        <p:cTn id="19" dur="1000" fill="hold"/>
                                        <p:tgtEl>
                                          <p:spTgt spid="3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fade">
                                      <p:cBhvr>
                                        <p:cTn id="22" dur="1000"/>
                                        <p:tgtEl>
                                          <p:spTgt spid="2"/>
                                        </p:tgtEl>
                                      </p:cBhvr>
                                    </p:animEffect>
                                    <p:anim calcmode="lin" valueType="num">
                                      <p:cBhvr>
                                        <p:cTn id="23" dur="1000" fill="hold"/>
                                        <p:tgtEl>
                                          <p:spTgt spid="2"/>
                                        </p:tgtEl>
                                        <p:attrNameLst>
                                          <p:attrName>ppt_x</p:attrName>
                                        </p:attrNameLst>
                                      </p:cBhvr>
                                      <p:tavLst>
                                        <p:tav tm="0">
                                          <p:val>
                                            <p:strVal val="#ppt_x"/>
                                          </p:val>
                                        </p:tav>
                                        <p:tav tm="100000">
                                          <p:val>
                                            <p:strVal val="#ppt_x"/>
                                          </p:val>
                                        </p:tav>
                                      </p:tavLst>
                                    </p:anim>
                                    <p:anim calcmode="lin" valueType="num">
                                      <p:cBhvr>
                                        <p:cTn id="24" dur="1000" fill="hold"/>
                                        <p:tgtEl>
                                          <p:spTgt spid="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1000"/>
                                        <p:tgtEl>
                                          <p:spTgt spid="4"/>
                                        </p:tgtEl>
                                      </p:cBhvr>
                                    </p:animEffect>
                                    <p:anim calcmode="lin" valueType="num">
                                      <p:cBhvr>
                                        <p:cTn id="28" dur="1000" fill="hold"/>
                                        <p:tgtEl>
                                          <p:spTgt spid="4"/>
                                        </p:tgtEl>
                                        <p:attrNameLst>
                                          <p:attrName>ppt_x</p:attrName>
                                        </p:attrNameLst>
                                      </p:cBhvr>
                                      <p:tavLst>
                                        <p:tav tm="0">
                                          <p:val>
                                            <p:strVal val="#ppt_x"/>
                                          </p:val>
                                        </p:tav>
                                        <p:tav tm="100000">
                                          <p:val>
                                            <p:strVal val="#ppt_x"/>
                                          </p:val>
                                        </p:tav>
                                      </p:tavLst>
                                    </p:anim>
                                    <p:anim calcmode="lin" valueType="num">
                                      <p:cBhvr>
                                        <p:cTn id="2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1000"/>
                                        <p:tgtEl>
                                          <p:spTgt spid="29"/>
                                        </p:tgtEl>
                                      </p:cBhvr>
                                    </p:animEffect>
                                    <p:anim calcmode="lin" valueType="num">
                                      <p:cBhvr>
                                        <p:cTn id="35" dur="1000" fill="hold"/>
                                        <p:tgtEl>
                                          <p:spTgt spid="29"/>
                                        </p:tgtEl>
                                        <p:attrNameLst>
                                          <p:attrName>ppt_x</p:attrName>
                                        </p:attrNameLst>
                                      </p:cBhvr>
                                      <p:tavLst>
                                        <p:tav tm="0">
                                          <p:val>
                                            <p:strVal val="#ppt_x"/>
                                          </p:val>
                                        </p:tav>
                                        <p:tav tm="100000">
                                          <p:val>
                                            <p:strVal val="#ppt_x"/>
                                          </p:val>
                                        </p:tav>
                                      </p:tavLst>
                                    </p:anim>
                                    <p:anim calcmode="lin" valueType="num">
                                      <p:cBhvr>
                                        <p:cTn id="36" dur="1000" fill="hold"/>
                                        <p:tgtEl>
                                          <p:spTgt spid="29"/>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fade">
                                      <p:cBhvr>
                                        <p:cTn id="39" dur="1000"/>
                                        <p:tgtEl>
                                          <p:spTgt spid="31"/>
                                        </p:tgtEl>
                                      </p:cBhvr>
                                    </p:animEffect>
                                    <p:anim calcmode="lin" valueType="num">
                                      <p:cBhvr>
                                        <p:cTn id="40" dur="1000" fill="hold"/>
                                        <p:tgtEl>
                                          <p:spTgt spid="31"/>
                                        </p:tgtEl>
                                        <p:attrNameLst>
                                          <p:attrName>ppt_x</p:attrName>
                                        </p:attrNameLst>
                                      </p:cBhvr>
                                      <p:tavLst>
                                        <p:tav tm="0">
                                          <p:val>
                                            <p:strVal val="#ppt_x"/>
                                          </p:val>
                                        </p:tav>
                                        <p:tav tm="100000">
                                          <p:val>
                                            <p:strVal val="#ppt_x"/>
                                          </p:val>
                                        </p:tav>
                                      </p:tavLst>
                                    </p:anim>
                                    <p:anim calcmode="lin" valueType="num">
                                      <p:cBhvr>
                                        <p:cTn id="41" dur="1000" fill="hold"/>
                                        <p:tgtEl>
                                          <p:spTgt spid="31"/>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fade">
                                      <p:cBhvr>
                                        <p:cTn id="44" dur="1000"/>
                                        <p:tgtEl>
                                          <p:spTgt spid="35"/>
                                        </p:tgtEl>
                                      </p:cBhvr>
                                    </p:animEffect>
                                    <p:anim calcmode="lin" valueType="num">
                                      <p:cBhvr>
                                        <p:cTn id="45" dur="1000" fill="hold"/>
                                        <p:tgtEl>
                                          <p:spTgt spid="35"/>
                                        </p:tgtEl>
                                        <p:attrNameLst>
                                          <p:attrName>ppt_x</p:attrName>
                                        </p:attrNameLst>
                                      </p:cBhvr>
                                      <p:tavLst>
                                        <p:tav tm="0">
                                          <p:val>
                                            <p:strVal val="#ppt_x"/>
                                          </p:val>
                                        </p:tav>
                                        <p:tav tm="100000">
                                          <p:val>
                                            <p:strVal val="#ppt_x"/>
                                          </p:val>
                                        </p:tav>
                                      </p:tavLst>
                                    </p:anim>
                                    <p:anim calcmode="lin" valueType="num">
                                      <p:cBhvr>
                                        <p:cTn id="46" dur="1000" fill="hold"/>
                                        <p:tgtEl>
                                          <p:spTgt spid="35"/>
                                        </p:tgtEl>
                                        <p:attrNameLst>
                                          <p:attrName>ppt_y</p:attrName>
                                        </p:attrNameLst>
                                      </p:cBhvr>
                                      <p:tavLst>
                                        <p:tav tm="0">
                                          <p:val>
                                            <p:strVal val="#ppt_y-.1"/>
                                          </p:val>
                                        </p:tav>
                                        <p:tav tm="100000">
                                          <p:val>
                                            <p:strVal val="#ppt_y"/>
                                          </p:val>
                                        </p:tav>
                                      </p:tavLst>
                                    </p:anim>
                                  </p:childTnLst>
                                </p:cTn>
                              </p:par>
                              <p:par>
                                <p:cTn id="47" presetID="47" presetClass="entr" presetSubtype="0" fill="hold" grpId="0" nodeType="withEffect">
                                  <p:stCondLst>
                                    <p:cond delay="0"/>
                                  </p:stCondLst>
                                  <p:childTnLst>
                                    <p:set>
                                      <p:cBhvr>
                                        <p:cTn id="48" dur="1" fill="hold">
                                          <p:stCondLst>
                                            <p:cond delay="0"/>
                                          </p:stCondLst>
                                        </p:cTn>
                                        <p:tgtEl>
                                          <p:spTgt spid="3"/>
                                        </p:tgtEl>
                                        <p:attrNameLst>
                                          <p:attrName>style.visibility</p:attrName>
                                        </p:attrNameLst>
                                      </p:cBhvr>
                                      <p:to>
                                        <p:strVal val="visible"/>
                                      </p:to>
                                    </p:set>
                                    <p:animEffect transition="in" filter="fade">
                                      <p:cBhvr>
                                        <p:cTn id="49" dur="1000"/>
                                        <p:tgtEl>
                                          <p:spTgt spid="3"/>
                                        </p:tgtEl>
                                      </p:cBhvr>
                                    </p:animEffect>
                                    <p:anim calcmode="lin" valueType="num">
                                      <p:cBhvr>
                                        <p:cTn id="50" dur="1000" fill="hold"/>
                                        <p:tgtEl>
                                          <p:spTgt spid="3"/>
                                        </p:tgtEl>
                                        <p:attrNameLst>
                                          <p:attrName>ppt_x</p:attrName>
                                        </p:attrNameLst>
                                      </p:cBhvr>
                                      <p:tavLst>
                                        <p:tav tm="0">
                                          <p:val>
                                            <p:strVal val="#ppt_x"/>
                                          </p:val>
                                        </p:tav>
                                        <p:tav tm="100000">
                                          <p:val>
                                            <p:strVal val="#ppt_x"/>
                                          </p:val>
                                        </p:tav>
                                      </p:tavLst>
                                    </p:anim>
                                    <p:anim calcmode="lin" valueType="num">
                                      <p:cBhvr>
                                        <p:cTn id="51" dur="1000" fill="hold"/>
                                        <p:tgtEl>
                                          <p:spTgt spid="3"/>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1000"/>
                                        <p:tgtEl>
                                          <p:spTgt spid="10"/>
                                        </p:tgtEl>
                                      </p:cBhvr>
                                    </p:animEffect>
                                    <p:anim calcmode="lin" valueType="num">
                                      <p:cBhvr>
                                        <p:cTn id="55" dur="1000" fill="hold"/>
                                        <p:tgtEl>
                                          <p:spTgt spid="10"/>
                                        </p:tgtEl>
                                        <p:attrNameLst>
                                          <p:attrName>ppt_x</p:attrName>
                                        </p:attrNameLst>
                                      </p:cBhvr>
                                      <p:tavLst>
                                        <p:tav tm="0">
                                          <p:val>
                                            <p:strVal val="#ppt_x"/>
                                          </p:val>
                                        </p:tav>
                                        <p:tav tm="100000">
                                          <p:val>
                                            <p:strVal val="#ppt_x"/>
                                          </p:val>
                                        </p:tav>
                                      </p:tavLst>
                                    </p:anim>
                                    <p:anim calcmode="lin" valueType="num">
                                      <p:cBhvr>
                                        <p:cTn id="5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1000"/>
                                        <p:tgtEl>
                                          <p:spTgt spid="32"/>
                                        </p:tgtEl>
                                      </p:cBhvr>
                                    </p:animEffect>
                                    <p:anim calcmode="lin" valueType="num">
                                      <p:cBhvr>
                                        <p:cTn id="62" dur="1000" fill="hold"/>
                                        <p:tgtEl>
                                          <p:spTgt spid="32"/>
                                        </p:tgtEl>
                                        <p:attrNameLst>
                                          <p:attrName>ppt_x</p:attrName>
                                        </p:attrNameLst>
                                      </p:cBhvr>
                                      <p:tavLst>
                                        <p:tav tm="0">
                                          <p:val>
                                            <p:strVal val="#ppt_x"/>
                                          </p:val>
                                        </p:tav>
                                        <p:tav tm="100000">
                                          <p:val>
                                            <p:strVal val="#ppt_x"/>
                                          </p:val>
                                        </p:tav>
                                      </p:tavLst>
                                    </p:anim>
                                    <p:anim calcmode="lin" valueType="num">
                                      <p:cBhvr>
                                        <p:cTn id="63" dur="1000" fill="hold"/>
                                        <p:tgtEl>
                                          <p:spTgt spid="32"/>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fade">
                                      <p:cBhvr>
                                        <p:cTn id="66" dur="1000"/>
                                        <p:tgtEl>
                                          <p:spTgt spid="36"/>
                                        </p:tgtEl>
                                      </p:cBhvr>
                                    </p:animEffect>
                                    <p:anim calcmode="lin" valueType="num">
                                      <p:cBhvr>
                                        <p:cTn id="67" dur="1000" fill="hold"/>
                                        <p:tgtEl>
                                          <p:spTgt spid="36"/>
                                        </p:tgtEl>
                                        <p:attrNameLst>
                                          <p:attrName>ppt_x</p:attrName>
                                        </p:attrNameLst>
                                      </p:cBhvr>
                                      <p:tavLst>
                                        <p:tav tm="0">
                                          <p:val>
                                            <p:strVal val="#ppt_x"/>
                                          </p:val>
                                        </p:tav>
                                        <p:tav tm="100000">
                                          <p:val>
                                            <p:strVal val="#ppt_x"/>
                                          </p:val>
                                        </p:tav>
                                      </p:tavLst>
                                    </p:anim>
                                    <p:anim calcmode="lin" valueType="num">
                                      <p:cBhvr>
                                        <p:cTn id="68" dur="1000" fill="hold"/>
                                        <p:tgtEl>
                                          <p:spTgt spid="36"/>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1000"/>
                                        <p:tgtEl>
                                          <p:spTgt spid="40"/>
                                        </p:tgtEl>
                                      </p:cBhvr>
                                    </p:animEffect>
                                    <p:anim calcmode="lin" valueType="num">
                                      <p:cBhvr>
                                        <p:cTn id="72" dur="1000" fill="hold"/>
                                        <p:tgtEl>
                                          <p:spTgt spid="40"/>
                                        </p:tgtEl>
                                        <p:attrNameLst>
                                          <p:attrName>ppt_x</p:attrName>
                                        </p:attrNameLst>
                                      </p:cBhvr>
                                      <p:tavLst>
                                        <p:tav tm="0">
                                          <p:val>
                                            <p:strVal val="#ppt_x"/>
                                          </p:val>
                                        </p:tav>
                                        <p:tav tm="100000">
                                          <p:val>
                                            <p:strVal val="#ppt_x"/>
                                          </p:val>
                                        </p:tav>
                                      </p:tavLst>
                                    </p:anim>
                                    <p:anim calcmode="lin" valueType="num">
                                      <p:cBhvr>
                                        <p:cTn id="73" dur="1000" fill="hold"/>
                                        <p:tgtEl>
                                          <p:spTgt spid="40"/>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5"/>
                                        </p:tgtEl>
                                        <p:attrNameLst>
                                          <p:attrName>style.visibility</p:attrName>
                                        </p:attrNameLst>
                                      </p:cBhvr>
                                      <p:to>
                                        <p:strVal val="visible"/>
                                      </p:to>
                                    </p:set>
                                    <p:animEffect transition="in" filter="fade">
                                      <p:cBhvr>
                                        <p:cTn id="76" dur="1000"/>
                                        <p:tgtEl>
                                          <p:spTgt spid="15"/>
                                        </p:tgtEl>
                                      </p:cBhvr>
                                    </p:animEffect>
                                    <p:anim calcmode="lin" valueType="num">
                                      <p:cBhvr>
                                        <p:cTn id="77" dur="1000" fill="hold"/>
                                        <p:tgtEl>
                                          <p:spTgt spid="15"/>
                                        </p:tgtEl>
                                        <p:attrNameLst>
                                          <p:attrName>ppt_x</p:attrName>
                                        </p:attrNameLst>
                                      </p:cBhvr>
                                      <p:tavLst>
                                        <p:tav tm="0">
                                          <p:val>
                                            <p:strVal val="#ppt_x"/>
                                          </p:val>
                                        </p:tav>
                                        <p:tav tm="100000">
                                          <p:val>
                                            <p:strVal val="#ppt_x"/>
                                          </p:val>
                                        </p:tav>
                                      </p:tavLst>
                                    </p:anim>
                                    <p:anim calcmode="lin" valueType="num">
                                      <p:cBhvr>
                                        <p:cTn id="78" dur="1000" fill="hold"/>
                                        <p:tgtEl>
                                          <p:spTgt spid="15"/>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7"/>
                                        </p:tgtEl>
                                        <p:attrNameLst>
                                          <p:attrName>style.visibility</p:attrName>
                                        </p:attrNameLst>
                                      </p:cBhvr>
                                      <p:to>
                                        <p:strVal val="visible"/>
                                      </p:to>
                                    </p:set>
                                    <p:animEffect transition="in" filter="fade">
                                      <p:cBhvr>
                                        <p:cTn id="81" dur="1000"/>
                                        <p:tgtEl>
                                          <p:spTgt spid="17"/>
                                        </p:tgtEl>
                                      </p:cBhvr>
                                    </p:animEffect>
                                    <p:anim calcmode="lin" valueType="num">
                                      <p:cBhvr>
                                        <p:cTn id="82" dur="1000" fill="hold"/>
                                        <p:tgtEl>
                                          <p:spTgt spid="17"/>
                                        </p:tgtEl>
                                        <p:attrNameLst>
                                          <p:attrName>ppt_x</p:attrName>
                                        </p:attrNameLst>
                                      </p:cBhvr>
                                      <p:tavLst>
                                        <p:tav tm="0">
                                          <p:val>
                                            <p:strVal val="#ppt_x"/>
                                          </p:val>
                                        </p:tav>
                                        <p:tav tm="100000">
                                          <p:val>
                                            <p:strVal val="#ppt_x"/>
                                          </p:val>
                                        </p:tav>
                                      </p:tavLst>
                                    </p:anim>
                                    <p:anim calcmode="lin" valueType="num">
                                      <p:cBhvr>
                                        <p:cTn id="8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84" fill="hold">
                      <p:stCondLst>
                        <p:cond delay="indefinite"/>
                      </p:stCondLst>
                      <p:childTnLst>
                        <p:par>
                          <p:cTn id="85" fill="hold">
                            <p:stCondLst>
                              <p:cond delay="0"/>
                            </p:stCondLst>
                            <p:childTnLst>
                              <p:par>
                                <p:cTn id="86" presetID="47" presetClass="entr" presetSubtype="0" fill="hold" grpId="0" nodeType="clickEffect">
                                  <p:stCondLst>
                                    <p:cond delay="0"/>
                                  </p:stCondLst>
                                  <p:childTnLst>
                                    <p:set>
                                      <p:cBhvr>
                                        <p:cTn id="87" dur="1" fill="hold">
                                          <p:stCondLst>
                                            <p:cond delay="0"/>
                                          </p:stCondLst>
                                        </p:cTn>
                                        <p:tgtEl>
                                          <p:spTgt spid="33"/>
                                        </p:tgtEl>
                                        <p:attrNameLst>
                                          <p:attrName>style.visibility</p:attrName>
                                        </p:attrNameLst>
                                      </p:cBhvr>
                                      <p:to>
                                        <p:strVal val="visible"/>
                                      </p:to>
                                    </p:set>
                                    <p:animEffect transition="in" filter="fade">
                                      <p:cBhvr>
                                        <p:cTn id="88" dur="1000"/>
                                        <p:tgtEl>
                                          <p:spTgt spid="33"/>
                                        </p:tgtEl>
                                      </p:cBhvr>
                                    </p:animEffect>
                                    <p:anim calcmode="lin" valueType="num">
                                      <p:cBhvr>
                                        <p:cTn id="89" dur="1000" fill="hold"/>
                                        <p:tgtEl>
                                          <p:spTgt spid="33"/>
                                        </p:tgtEl>
                                        <p:attrNameLst>
                                          <p:attrName>ppt_x</p:attrName>
                                        </p:attrNameLst>
                                      </p:cBhvr>
                                      <p:tavLst>
                                        <p:tav tm="0">
                                          <p:val>
                                            <p:strVal val="#ppt_x"/>
                                          </p:val>
                                        </p:tav>
                                        <p:tav tm="100000">
                                          <p:val>
                                            <p:strVal val="#ppt_x"/>
                                          </p:val>
                                        </p:tav>
                                      </p:tavLst>
                                    </p:anim>
                                    <p:anim calcmode="lin" valueType="num">
                                      <p:cBhvr>
                                        <p:cTn id="90" dur="1000" fill="hold"/>
                                        <p:tgtEl>
                                          <p:spTgt spid="33"/>
                                        </p:tgtEl>
                                        <p:attrNameLst>
                                          <p:attrName>ppt_y</p:attrName>
                                        </p:attrNameLst>
                                      </p:cBhvr>
                                      <p:tavLst>
                                        <p:tav tm="0">
                                          <p:val>
                                            <p:strVal val="#ppt_y-.1"/>
                                          </p:val>
                                        </p:tav>
                                        <p:tav tm="100000">
                                          <p:val>
                                            <p:strVal val="#ppt_y"/>
                                          </p:val>
                                        </p:tav>
                                      </p:tavLst>
                                    </p:anim>
                                  </p:childTnLst>
                                </p:cTn>
                              </p:par>
                              <p:par>
                                <p:cTn id="91" presetID="47" presetClass="entr" presetSubtype="0" fill="hold" grpId="0" nodeType="with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fade">
                                      <p:cBhvr>
                                        <p:cTn id="93" dur="1000"/>
                                        <p:tgtEl>
                                          <p:spTgt spid="37"/>
                                        </p:tgtEl>
                                      </p:cBhvr>
                                    </p:animEffect>
                                    <p:anim calcmode="lin" valueType="num">
                                      <p:cBhvr>
                                        <p:cTn id="94" dur="1000" fill="hold"/>
                                        <p:tgtEl>
                                          <p:spTgt spid="37"/>
                                        </p:tgtEl>
                                        <p:attrNameLst>
                                          <p:attrName>ppt_x</p:attrName>
                                        </p:attrNameLst>
                                      </p:cBhvr>
                                      <p:tavLst>
                                        <p:tav tm="0">
                                          <p:val>
                                            <p:strVal val="#ppt_x"/>
                                          </p:val>
                                        </p:tav>
                                        <p:tav tm="100000">
                                          <p:val>
                                            <p:strVal val="#ppt_x"/>
                                          </p:val>
                                        </p:tav>
                                      </p:tavLst>
                                    </p:anim>
                                    <p:anim calcmode="lin" valueType="num">
                                      <p:cBhvr>
                                        <p:cTn id="95" dur="1000" fill="hold"/>
                                        <p:tgtEl>
                                          <p:spTgt spid="37"/>
                                        </p:tgtEl>
                                        <p:attrNameLst>
                                          <p:attrName>ppt_y</p:attrName>
                                        </p:attrNameLst>
                                      </p:cBhvr>
                                      <p:tavLst>
                                        <p:tav tm="0">
                                          <p:val>
                                            <p:strVal val="#ppt_y-.1"/>
                                          </p:val>
                                        </p:tav>
                                        <p:tav tm="100000">
                                          <p:val>
                                            <p:strVal val="#ppt_y"/>
                                          </p:val>
                                        </p:tav>
                                      </p:tavLst>
                                    </p:anim>
                                  </p:childTnLst>
                                </p:cTn>
                              </p:par>
                              <p:par>
                                <p:cTn id="96" presetID="47" presetClass="entr" presetSubtype="0" fill="hold" nodeType="withEffect">
                                  <p:stCondLst>
                                    <p:cond delay="0"/>
                                  </p:stCondLst>
                                  <p:childTnLst>
                                    <p:set>
                                      <p:cBhvr>
                                        <p:cTn id="97" dur="1" fill="hold">
                                          <p:stCondLst>
                                            <p:cond delay="0"/>
                                          </p:stCondLst>
                                        </p:cTn>
                                        <p:tgtEl>
                                          <p:spTgt spid="44"/>
                                        </p:tgtEl>
                                        <p:attrNameLst>
                                          <p:attrName>style.visibility</p:attrName>
                                        </p:attrNameLst>
                                      </p:cBhvr>
                                      <p:to>
                                        <p:strVal val="visible"/>
                                      </p:to>
                                    </p:set>
                                    <p:animEffect transition="in" filter="fade">
                                      <p:cBhvr>
                                        <p:cTn id="98" dur="1000"/>
                                        <p:tgtEl>
                                          <p:spTgt spid="44"/>
                                        </p:tgtEl>
                                      </p:cBhvr>
                                    </p:animEffect>
                                    <p:anim calcmode="lin" valueType="num">
                                      <p:cBhvr>
                                        <p:cTn id="99" dur="1000" fill="hold"/>
                                        <p:tgtEl>
                                          <p:spTgt spid="44"/>
                                        </p:tgtEl>
                                        <p:attrNameLst>
                                          <p:attrName>ppt_x</p:attrName>
                                        </p:attrNameLst>
                                      </p:cBhvr>
                                      <p:tavLst>
                                        <p:tav tm="0">
                                          <p:val>
                                            <p:strVal val="#ppt_x"/>
                                          </p:val>
                                        </p:tav>
                                        <p:tav tm="100000">
                                          <p:val>
                                            <p:strVal val="#ppt_x"/>
                                          </p:val>
                                        </p:tav>
                                      </p:tavLst>
                                    </p:anim>
                                    <p:anim calcmode="lin" valueType="num">
                                      <p:cBhvr>
                                        <p:cTn id="100" dur="1000" fill="hold"/>
                                        <p:tgtEl>
                                          <p:spTgt spid="44"/>
                                        </p:tgtEl>
                                        <p:attrNameLst>
                                          <p:attrName>ppt_y</p:attrName>
                                        </p:attrNameLst>
                                      </p:cBhvr>
                                      <p:tavLst>
                                        <p:tav tm="0">
                                          <p:val>
                                            <p:strVal val="#ppt_y-.1"/>
                                          </p:val>
                                        </p:tav>
                                        <p:tav tm="100000">
                                          <p:val>
                                            <p:strVal val="#ppt_y"/>
                                          </p:val>
                                        </p:tav>
                                      </p:tavLst>
                                    </p:anim>
                                  </p:childTnLst>
                                </p:cTn>
                              </p:par>
                              <p:par>
                                <p:cTn id="101" presetID="47" presetClass="entr" presetSubtype="0" fill="hold" grpId="0" nodeType="withEffect">
                                  <p:stCondLst>
                                    <p:cond delay="0"/>
                                  </p:stCondLst>
                                  <p:childTnLst>
                                    <p:set>
                                      <p:cBhvr>
                                        <p:cTn id="102" dur="1" fill="hold">
                                          <p:stCondLst>
                                            <p:cond delay="0"/>
                                          </p:stCondLst>
                                        </p:cTn>
                                        <p:tgtEl>
                                          <p:spTgt spid="19"/>
                                        </p:tgtEl>
                                        <p:attrNameLst>
                                          <p:attrName>style.visibility</p:attrName>
                                        </p:attrNameLst>
                                      </p:cBhvr>
                                      <p:to>
                                        <p:strVal val="visible"/>
                                      </p:to>
                                    </p:set>
                                    <p:animEffect transition="in" filter="fade">
                                      <p:cBhvr>
                                        <p:cTn id="103" dur="1000"/>
                                        <p:tgtEl>
                                          <p:spTgt spid="19"/>
                                        </p:tgtEl>
                                      </p:cBhvr>
                                    </p:animEffect>
                                    <p:anim calcmode="lin" valueType="num">
                                      <p:cBhvr>
                                        <p:cTn id="104" dur="1000" fill="hold"/>
                                        <p:tgtEl>
                                          <p:spTgt spid="19"/>
                                        </p:tgtEl>
                                        <p:attrNameLst>
                                          <p:attrName>ppt_x</p:attrName>
                                        </p:attrNameLst>
                                      </p:cBhvr>
                                      <p:tavLst>
                                        <p:tav tm="0">
                                          <p:val>
                                            <p:strVal val="#ppt_x"/>
                                          </p:val>
                                        </p:tav>
                                        <p:tav tm="100000">
                                          <p:val>
                                            <p:strVal val="#ppt_x"/>
                                          </p:val>
                                        </p:tav>
                                      </p:tavLst>
                                    </p:anim>
                                    <p:anim calcmode="lin" valueType="num">
                                      <p:cBhvr>
                                        <p:cTn id="105" dur="1000" fill="hold"/>
                                        <p:tgtEl>
                                          <p:spTgt spid="19"/>
                                        </p:tgtEl>
                                        <p:attrNameLst>
                                          <p:attrName>ppt_y</p:attrName>
                                        </p:attrNameLst>
                                      </p:cBhvr>
                                      <p:tavLst>
                                        <p:tav tm="0">
                                          <p:val>
                                            <p:strVal val="#ppt_y-.1"/>
                                          </p:val>
                                        </p:tav>
                                        <p:tav tm="100000">
                                          <p:val>
                                            <p:strVal val="#ppt_y"/>
                                          </p:val>
                                        </p:tav>
                                      </p:tavLst>
                                    </p:anim>
                                  </p:childTnLst>
                                </p:cTn>
                              </p:par>
                              <p:par>
                                <p:cTn id="106" presetID="47" presetClass="entr" presetSubtype="0" fill="hold" grpId="0" nodeType="withEffect">
                                  <p:stCondLst>
                                    <p:cond delay="0"/>
                                  </p:stCondLst>
                                  <p:childTnLst>
                                    <p:set>
                                      <p:cBhvr>
                                        <p:cTn id="107" dur="1" fill="hold">
                                          <p:stCondLst>
                                            <p:cond delay="0"/>
                                          </p:stCondLst>
                                        </p:cTn>
                                        <p:tgtEl>
                                          <p:spTgt spid="20"/>
                                        </p:tgtEl>
                                        <p:attrNameLst>
                                          <p:attrName>style.visibility</p:attrName>
                                        </p:attrNameLst>
                                      </p:cBhvr>
                                      <p:to>
                                        <p:strVal val="visible"/>
                                      </p:to>
                                    </p:set>
                                    <p:animEffect transition="in" filter="fade">
                                      <p:cBhvr>
                                        <p:cTn id="108" dur="1000"/>
                                        <p:tgtEl>
                                          <p:spTgt spid="20"/>
                                        </p:tgtEl>
                                      </p:cBhvr>
                                    </p:animEffect>
                                    <p:anim calcmode="lin" valueType="num">
                                      <p:cBhvr>
                                        <p:cTn id="109" dur="1000" fill="hold"/>
                                        <p:tgtEl>
                                          <p:spTgt spid="20"/>
                                        </p:tgtEl>
                                        <p:attrNameLst>
                                          <p:attrName>ppt_x</p:attrName>
                                        </p:attrNameLst>
                                      </p:cBhvr>
                                      <p:tavLst>
                                        <p:tav tm="0">
                                          <p:val>
                                            <p:strVal val="#ppt_x"/>
                                          </p:val>
                                        </p:tav>
                                        <p:tav tm="100000">
                                          <p:val>
                                            <p:strVal val="#ppt_x"/>
                                          </p:val>
                                        </p:tav>
                                      </p:tavLst>
                                    </p:anim>
                                    <p:anim calcmode="lin" valueType="num">
                                      <p:cBhvr>
                                        <p:cTn id="11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0" grpId="0" animBg="1"/>
      <p:bldP spid="31" grpId="0" animBg="1"/>
      <p:bldP spid="32" grpId="0" animBg="1"/>
      <p:bldP spid="33" grpId="0" animBg="1"/>
      <p:bldP spid="35" grpId="0" animBg="1"/>
      <p:bldP spid="36" grpId="0" animBg="1"/>
      <p:bldP spid="37" grpId="0" animBg="1"/>
      <p:bldP spid="2" grpId="0" animBg="1"/>
      <p:bldP spid="3" grpId="0" animBg="1"/>
      <p:bldP spid="4" grpId="0"/>
      <p:bldP spid="10" grpId="0"/>
      <p:bldP spid="15" grpId="0" animBg="1"/>
      <p:bldP spid="17" grpId="0"/>
      <p:bldP spid="19" grpId="0" animBg="1"/>
      <p:bldP spid="2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B809D1-EFD0-CF46-6D09-D039DF5E860A}"/>
              </a:ext>
            </a:extLst>
          </p:cNvPr>
          <p:cNvSpPr txBox="1"/>
          <p:nvPr/>
        </p:nvSpPr>
        <p:spPr>
          <a:xfrm>
            <a:off x="3048000" y="2761490"/>
            <a:ext cx="8611870" cy="830997"/>
          </a:xfrm>
          <a:prstGeom prst="rect">
            <a:avLst/>
          </a:prstGeom>
          <a:noFill/>
        </p:spPr>
        <p:txBody>
          <a:bodyPr wrap="square" rtlCol="0">
            <a:spAutoFit/>
          </a:bodyPr>
          <a:lstStyle/>
          <a:p>
            <a:r>
              <a:rPr lang="fr-FR" sz="4800" b="1" dirty="0">
                <a:solidFill>
                  <a:schemeClr val="tx2">
                    <a:lumMod val="90000"/>
                    <a:lumOff val="10000"/>
                  </a:schemeClr>
                </a:solidFill>
              </a:rPr>
              <a:t>SYSTEM MODEL</a:t>
            </a:r>
            <a:endParaRPr lang="en-US" sz="4800" b="1" dirty="0">
              <a:solidFill>
                <a:schemeClr val="tx2">
                  <a:lumMod val="90000"/>
                  <a:lumOff val="10000"/>
                </a:schemeClr>
              </a:solidFill>
            </a:endParaRPr>
          </a:p>
        </p:txBody>
      </p:sp>
      <p:cxnSp>
        <p:nvCxnSpPr>
          <p:cNvPr id="2" name="Straight Connector 1">
            <a:extLst>
              <a:ext uri="{FF2B5EF4-FFF2-40B4-BE49-F238E27FC236}">
                <a16:creationId xmlns:a16="http://schemas.microsoft.com/office/drawing/2014/main" id="{506F8113-DAE0-145F-3AD4-0FB683095A06}"/>
              </a:ext>
            </a:extLst>
          </p:cNvPr>
          <p:cNvCxnSpPr>
            <a:cxnSpLocks/>
          </p:cNvCxnSpPr>
          <p:nvPr/>
        </p:nvCxnSpPr>
        <p:spPr>
          <a:xfrm>
            <a:off x="395376" y="2332726"/>
            <a:ext cx="5807016" cy="0"/>
          </a:xfrm>
          <a:prstGeom prst="line">
            <a:avLst/>
          </a:prstGeom>
          <a:ln w="76200">
            <a:solidFill>
              <a:schemeClr val="tx2">
                <a:lumMod val="90000"/>
                <a:lumOff val="10000"/>
              </a:schemeClr>
            </a:solidFill>
          </a:ln>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6D02830F-898A-9DB2-CF9B-07F7B46DF7B8}"/>
              </a:ext>
            </a:extLst>
          </p:cNvPr>
          <p:cNvCxnSpPr>
            <a:cxnSpLocks/>
          </p:cNvCxnSpPr>
          <p:nvPr/>
        </p:nvCxnSpPr>
        <p:spPr>
          <a:xfrm>
            <a:off x="4967376" y="3983785"/>
            <a:ext cx="5807016" cy="0"/>
          </a:xfrm>
          <a:prstGeom prst="line">
            <a:avLst/>
          </a:prstGeom>
          <a:ln w="76200">
            <a:solidFill>
              <a:schemeClr val="accent2">
                <a:lumMod val="75000"/>
              </a:schemeClr>
            </a:solidFill>
          </a:ln>
        </p:spPr>
        <p:style>
          <a:lnRef idx="3">
            <a:schemeClr val="accent2"/>
          </a:lnRef>
          <a:fillRef idx="0">
            <a:schemeClr val="accent2"/>
          </a:fillRef>
          <a:effectRef idx="2">
            <a:schemeClr val="accent2"/>
          </a:effectRef>
          <a:fontRef idx="minor">
            <a:schemeClr val="tx1"/>
          </a:fontRef>
        </p:style>
      </p:cxnSp>
      <p:sp>
        <p:nvSpPr>
          <p:cNvPr id="7" name="Oval 6">
            <a:extLst>
              <a:ext uri="{FF2B5EF4-FFF2-40B4-BE49-F238E27FC236}">
                <a16:creationId xmlns:a16="http://schemas.microsoft.com/office/drawing/2014/main" id="{B5EBB864-9C6B-BB1B-C9BD-C3291DA0BFAF}"/>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6261822D-06CC-F7B6-A049-338AE183E543}"/>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E8D6AADB-09E2-6E69-3FC8-1244C46E4D21}"/>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726743C2-776F-061A-0CDC-32B83A0C392C}"/>
              </a:ext>
            </a:extLst>
          </p:cNvPr>
          <p:cNvSpPr/>
          <p:nvPr/>
        </p:nvSpPr>
        <p:spPr>
          <a:xfrm>
            <a:off x="3369943"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4FC75B20-C21E-359A-092B-D4008258D9A0}"/>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3043A6F5-16B4-5B08-CDBC-0B470EBDD33B}"/>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8F400EC1-B742-3130-9E3B-805D20392DC1}"/>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FE9442CF-F708-6185-61FC-EBF6ED4B994C}"/>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ED47597D-67D1-6E9C-571B-D2100A38FDD6}"/>
              </a:ext>
            </a:extLst>
          </p:cNvPr>
          <p:cNvSpPr/>
          <p:nvPr/>
        </p:nvSpPr>
        <p:spPr>
          <a:xfrm>
            <a:off x="6096000" y="6487064"/>
            <a:ext cx="6096000" cy="370936"/>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Academic </a:t>
            </a:r>
            <a:r>
              <a:rPr lang="fr-FR" dirty="0" err="1">
                <a:latin typeface="Arial" panose="020B0604020202020204" pitchFamily="34" charset="0"/>
                <a:cs typeface="Arial" panose="020B0604020202020204" pitchFamily="34" charset="0"/>
              </a:rPr>
              <a:t>Year</a:t>
            </a:r>
            <a:r>
              <a:rPr lang="fr-FR" dirty="0">
                <a:latin typeface="Arial" panose="020B0604020202020204" pitchFamily="34" charset="0"/>
                <a:cs typeface="Arial" panose="020B0604020202020204" pitchFamily="34" charset="0"/>
              </a:rPr>
              <a:t>: 2024/2025</a:t>
            </a:r>
            <a:endParaRPr lang="en-US" dirty="0">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AFDFC3D5-6E97-74D3-3B48-868033B6C9C5}"/>
              </a:ext>
            </a:extLst>
          </p:cNvPr>
          <p:cNvSpPr/>
          <p:nvPr/>
        </p:nvSpPr>
        <p:spPr>
          <a:xfrm>
            <a:off x="11450320" y="569961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15</a:t>
            </a:r>
            <a:endParaRPr lang="en-US" sz="2000" b="1"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279CB247-CCA5-F5D2-AC31-12D5C5910CFF}"/>
              </a:ext>
            </a:extLst>
          </p:cNvPr>
          <p:cNvSpPr/>
          <p:nvPr/>
        </p:nvSpPr>
        <p:spPr>
          <a:xfrm>
            <a:off x="0" y="6487064"/>
            <a:ext cx="6096000" cy="370936"/>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rial" panose="020B0604020202020204" pitchFamily="34" charset="0"/>
                <a:cs typeface="Arial" panose="020B0604020202020204" pitchFamily="34" charset="0"/>
              </a:rPr>
              <a:t>Defended</a:t>
            </a:r>
            <a:r>
              <a:rPr lang="fr-FR" dirty="0">
                <a:latin typeface="Arial" panose="020B0604020202020204" pitchFamily="34" charset="0"/>
                <a:cs typeface="Arial" panose="020B0604020202020204" pitchFamily="34" charset="0"/>
              </a:rPr>
              <a:t>: July 28th, 2025</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785716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10;&#10;AI-generated content may be incorrect.">
            <a:extLst>
              <a:ext uri="{FF2B5EF4-FFF2-40B4-BE49-F238E27FC236}">
                <a16:creationId xmlns:a16="http://schemas.microsoft.com/office/drawing/2014/main" id="{0ED31B92-2308-88D5-D8EB-B1B70B0797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4472" y="1512280"/>
            <a:ext cx="5302293" cy="3299697"/>
          </a:xfrm>
          <a:prstGeom prst="rect">
            <a:avLst/>
          </a:prstGeom>
        </p:spPr>
      </p:pic>
      <p:sp>
        <p:nvSpPr>
          <p:cNvPr id="5" name="TextBox 4">
            <a:extLst>
              <a:ext uri="{FF2B5EF4-FFF2-40B4-BE49-F238E27FC236}">
                <a16:creationId xmlns:a16="http://schemas.microsoft.com/office/drawing/2014/main" id="{62AC0EFE-4F6F-2257-9FE8-13E9175238FF}"/>
              </a:ext>
            </a:extLst>
          </p:cNvPr>
          <p:cNvSpPr txBox="1"/>
          <p:nvPr/>
        </p:nvSpPr>
        <p:spPr>
          <a:xfrm>
            <a:off x="6282881" y="5198402"/>
            <a:ext cx="5096319" cy="369332"/>
          </a:xfrm>
          <a:prstGeom prst="rect">
            <a:avLst/>
          </a:prstGeom>
          <a:noFill/>
        </p:spPr>
        <p:txBody>
          <a:bodyPr wrap="square" rtlCol="0">
            <a:spAutoFit/>
          </a:bodyPr>
          <a:lstStyle/>
          <a:p>
            <a:pPr fontAlgn="base"/>
            <a:r>
              <a:rPr lang="en-US" b="1" dirty="0"/>
              <a:t>RIS-aided UAV-enabled ISAC Framework </a:t>
            </a:r>
          </a:p>
        </p:txBody>
      </p:sp>
      <p:sp>
        <p:nvSpPr>
          <p:cNvPr id="13" name="TextBox 12">
            <a:extLst>
              <a:ext uri="{FF2B5EF4-FFF2-40B4-BE49-F238E27FC236}">
                <a16:creationId xmlns:a16="http://schemas.microsoft.com/office/drawing/2014/main" id="{88409B88-1369-A5AB-96C2-213388B7BBD8}"/>
              </a:ext>
            </a:extLst>
          </p:cNvPr>
          <p:cNvSpPr txBox="1"/>
          <p:nvPr/>
        </p:nvSpPr>
        <p:spPr>
          <a:xfrm>
            <a:off x="4486122" y="865653"/>
            <a:ext cx="5193906" cy="584775"/>
          </a:xfrm>
          <a:prstGeom prst="rect">
            <a:avLst/>
          </a:prstGeom>
          <a:noFill/>
        </p:spPr>
        <p:txBody>
          <a:bodyPr wrap="square" rtlCol="0">
            <a:spAutoFit/>
          </a:bodyPr>
          <a:lstStyle/>
          <a:p>
            <a:r>
              <a:rPr lang="fr-FR" sz="3200" b="1" dirty="0">
                <a:solidFill>
                  <a:schemeClr val="tx2">
                    <a:lumMod val="90000"/>
                    <a:lumOff val="10000"/>
                  </a:schemeClr>
                </a:solidFill>
                <a:latin typeface="Arial" panose="020B0604020202020204" pitchFamily="34" charset="0"/>
                <a:cs typeface="Arial" panose="020B0604020202020204" pitchFamily="34" charset="0"/>
              </a:rPr>
              <a:t>System Model</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1375E546-33DD-5CC9-980D-6C95B22FF176}"/>
              </a:ext>
            </a:extLst>
          </p:cNvPr>
          <p:cNvSpPr/>
          <p:nvPr/>
        </p:nvSpPr>
        <p:spPr>
          <a:xfrm>
            <a:off x="61455" y="2460805"/>
            <a:ext cx="2849287" cy="2734947"/>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15">
            <a:extLst>
              <a:ext uri="{FF2B5EF4-FFF2-40B4-BE49-F238E27FC236}">
                <a16:creationId xmlns:a16="http://schemas.microsoft.com/office/drawing/2014/main" id="{D07AAC28-FA77-4F37-EA70-F9CB5C94E4B7}"/>
              </a:ext>
            </a:extLst>
          </p:cNvPr>
          <p:cNvSpPr/>
          <p:nvPr/>
        </p:nvSpPr>
        <p:spPr>
          <a:xfrm>
            <a:off x="43142" y="2268957"/>
            <a:ext cx="1382962" cy="1382962"/>
          </a:xfrm>
          <a:custGeom>
            <a:avLst/>
            <a:gdLst/>
            <a:ahLst/>
            <a:cxnLst/>
            <a:rect l="l" t="t" r="r" b="b"/>
            <a:pathLst>
              <a:path w="1382962" h="1382962">
                <a:moveTo>
                  <a:pt x="0" y="0"/>
                </a:moveTo>
                <a:lnTo>
                  <a:pt x="1382962" y="0"/>
                </a:lnTo>
                <a:lnTo>
                  <a:pt x="1382962" y="1382962"/>
                </a:lnTo>
                <a:lnTo>
                  <a:pt x="0" y="1382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Oval 8">
            <a:extLst>
              <a:ext uri="{FF2B5EF4-FFF2-40B4-BE49-F238E27FC236}">
                <a16:creationId xmlns:a16="http://schemas.microsoft.com/office/drawing/2014/main" id="{332083CD-899E-7DCB-8AE2-29D83498EAD4}"/>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A25A4FAB-7724-7BE4-DF44-A3D7FE5CF98A}"/>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6576216B-FC47-CACD-F9E7-47797592ADFD}"/>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7537AADA-2B59-AD05-225D-36BFB9052549}"/>
              </a:ext>
            </a:extLst>
          </p:cNvPr>
          <p:cNvSpPr/>
          <p:nvPr/>
        </p:nvSpPr>
        <p:spPr>
          <a:xfrm>
            <a:off x="3369943"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0C226CB1-F552-2621-F627-D68CFDADF83D}"/>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44A24E63-5F7B-D7BD-9C3C-F4336FF7A987}"/>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D852A59C-7CBB-F8BE-81C6-9AA27927BB0F}"/>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16539A42-2D2B-6E49-B439-494C497A64DD}"/>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43C0931D-75F6-7DAE-60E3-0DACA3F9AA6C}"/>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16</a:t>
            </a: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7744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in)">
                                      <p:cBhvr>
                                        <p:cTn id="7" dur="2000"/>
                                        <p:tgtEl>
                                          <p:spTgt spid="5"/>
                                        </p:tgtEl>
                                      </p:cBhvr>
                                    </p:animEffect>
                                  </p:childTnLst>
                                </p:cTn>
                              </p:par>
                              <p:par>
                                <p:cTn id="8" presetID="6" presetClass="entr" presetSubtype="16"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FF39054C-1D6E-7404-20AF-33C46F37962B}"/>
              </a:ext>
            </a:extLst>
          </p:cNvPr>
          <p:cNvSpPr txBox="1"/>
          <p:nvPr/>
        </p:nvSpPr>
        <p:spPr>
          <a:xfrm>
            <a:off x="676125" y="1334811"/>
            <a:ext cx="2967152" cy="369332"/>
          </a:xfrm>
          <a:prstGeom prst="rect">
            <a:avLst/>
          </a:prstGeom>
          <a:solidFill>
            <a:schemeClr val="tx2">
              <a:lumMod val="90000"/>
              <a:lumOff val="10000"/>
            </a:schemeClr>
          </a:solidFill>
          <a:ln w="28575">
            <a:noFill/>
          </a:ln>
        </p:spPr>
        <p:txBody>
          <a:bodyPr wrap="square" rtlCol="0">
            <a:spAutoFit/>
          </a:bodyPr>
          <a:lstStyle/>
          <a:p>
            <a:pPr fontAlgn="base"/>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Optimization Variables</a:t>
            </a:r>
          </a:p>
        </p:txBody>
      </p:sp>
      <p:sp>
        <p:nvSpPr>
          <p:cNvPr id="7" name="TextBox 6">
            <a:extLst>
              <a:ext uri="{FF2B5EF4-FFF2-40B4-BE49-F238E27FC236}">
                <a16:creationId xmlns:a16="http://schemas.microsoft.com/office/drawing/2014/main" id="{7DC14669-C1CD-EFFB-7077-B4A37B6E38E0}"/>
              </a:ext>
            </a:extLst>
          </p:cNvPr>
          <p:cNvSpPr txBox="1"/>
          <p:nvPr/>
        </p:nvSpPr>
        <p:spPr>
          <a:xfrm>
            <a:off x="6754680" y="1931102"/>
            <a:ext cx="3866355" cy="646331"/>
          </a:xfrm>
          <a:prstGeom prst="rect">
            <a:avLst/>
          </a:prstGeom>
          <a:noFill/>
        </p:spPr>
        <p:txBody>
          <a:bodyPr wrap="square" rtlCol="0">
            <a:spAutoFit/>
          </a:bodyPr>
          <a:lstStyle/>
          <a:p>
            <a:pPr fontAlgn="base"/>
            <a:r>
              <a:rPr lang="en-US" i="1" dirty="0">
                <a:latin typeface="Arial" panose="020B0604020202020204" pitchFamily="34" charset="0"/>
                <a:cs typeface="Arial" panose="020B0604020202020204" pitchFamily="34" charset="0"/>
              </a:rPr>
              <a:t>maximize weighted sum of secrecy rate and sensing SNR </a:t>
            </a:r>
          </a:p>
        </p:txBody>
      </p:sp>
      <p:sp>
        <p:nvSpPr>
          <p:cNvPr id="10" name="TextBox 9">
            <a:extLst>
              <a:ext uri="{FF2B5EF4-FFF2-40B4-BE49-F238E27FC236}">
                <a16:creationId xmlns:a16="http://schemas.microsoft.com/office/drawing/2014/main" id="{8697CD34-76C3-F3AD-A0B3-4B92703105ED}"/>
              </a:ext>
            </a:extLst>
          </p:cNvPr>
          <p:cNvSpPr txBox="1"/>
          <p:nvPr/>
        </p:nvSpPr>
        <p:spPr>
          <a:xfrm>
            <a:off x="151793" y="5143440"/>
            <a:ext cx="4565285" cy="954107"/>
          </a:xfrm>
          <a:prstGeom prst="rect">
            <a:avLst/>
          </a:prstGeom>
          <a:noFill/>
        </p:spPr>
        <p:txBody>
          <a:bodyPr wrap="square" rtlCol="0">
            <a:spAutoFit/>
          </a:bodyPr>
          <a:lstStyle/>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UAV Kinematics (max speed, boundaries)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Transmit &amp; Jamming Power Limits</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Minimum QoS for Users (communication rate)</a:t>
            </a:r>
          </a:p>
          <a:p>
            <a:pPr marL="742950" lvl="1" indent="-285750">
              <a:buFont typeface="Arial" panose="020B0604020202020204" pitchFamily="34" charset="0"/>
              <a:buChar char="•"/>
            </a:pPr>
            <a:r>
              <a:rPr lang="en-US" sz="1400" dirty="0">
                <a:latin typeface="Arial" panose="020B0604020202020204" pitchFamily="34" charset="0"/>
                <a:cs typeface="Arial" panose="020B0604020202020204" pitchFamily="34" charset="0"/>
              </a:rPr>
              <a:t>Minimum Sensing SNR for Target</a:t>
            </a:r>
          </a:p>
        </p:txBody>
      </p:sp>
      <p:sp>
        <p:nvSpPr>
          <p:cNvPr id="12" name="TextBox 11">
            <a:extLst>
              <a:ext uri="{FF2B5EF4-FFF2-40B4-BE49-F238E27FC236}">
                <a16:creationId xmlns:a16="http://schemas.microsoft.com/office/drawing/2014/main" id="{63811A6B-02A9-A568-62B5-F65F096BEE52}"/>
              </a:ext>
            </a:extLst>
          </p:cNvPr>
          <p:cNvSpPr txBox="1"/>
          <p:nvPr/>
        </p:nvSpPr>
        <p:spPr>
          <a:xfrm>
            <a:off x="6970833" y="5010174"/>
            <a:ext cx="3743175" cy="954107"/>
          </a:xfrm>
          <a:prstGeom prst="rect">
            <a:avLst/>
          </a:prstGeom>
          <a:noFill/>
        </p:spPr>
        <p:txBody>
          <a:bodyPr wrap="square" rtlCol="0">
            <a:spAutoFit/>
          </a:bodyPr>
          <a:lstStyle/>
          <a:p>
            <a:pPr fontAlgn="base"/>
            <a:r>
              <a:rPr lang="en-US" sz="1400" b="1" dirty="0">
                <a:latin typeface="Arial" panose="020B0604020202020204" pitchFamily="34" charset="0"/>
                <a:cs typeface="Arial" panose="020B0604020202020204" pitchFamily="34" charset="0"/>
              </a:rPr>
              <a:t>This problem is highly non-convex.</a:t>
            </a:r>
            <a:r>
              <a:rPr lang="en-US" sz="1400" dirty="0">
                <a:latin typeface="Arial" panose="020B0604020202020204" pitchFamily="34" charset="0"/>
                <a:cs typeface="Arial" panose="020B0604020202020204" pitchFamily="34" charset="0"/>
              </a:rPr>
              <a:t> The variables are intricately coupled, making it impractical to solve with traditional optimization methods.</a:t>
            </a:r>
          </a:p>
        </p:txBody>
      </p:sp>
      <p:sp>
        <p:nvSpPr>
          <p:cNvPr id="13" name="Rectangle 1">
            <a:extLst>
              <a:ext uri="{FF2B5EF4-FFF2-40B4-BE49-F238E27FC236}">
                <a16:creationId xmlns:a16="http://schemas.microsoft.com/office/drawing/2014/main" id="{B4222A9E-5FEB-7567-5835-ED0F2B815EF7}"/>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26" name="Picture 25">
            <a:extLst>
              <a:ext uri="{FF2B5EF4-FFF2-40B4-BE49-F238E27FC236}">
                <a16:creationId xmlns:a16="http://schemas.microsoft.com/office/drawing/2014/main" id="{0A06BBC0-E790-2AFC-6510-D0FCE6186952}"/>
              </a:ext>
            </a:extLst>
          </p:cNvPr>
          <p:cNvPicPr>
            <a:picLocks noChangeAspect="1"/>
          </p:cNvPicPr>
          <p:nvPr/>
        </p:nvPicPr>
        <p:blipFill>
          <a:blip r:embed="rId2"/>
          <a:stretch>
            <a:fillRect/>
          </a:stretch>
        </p:blipFill>
        <p:spPr>
          <a:xfrm>
            <a:off x="571497" y="3092409"/>
            <a:ext cx="1878167" cy="846498"/>
          </a:xfrm>
          <a:prstGeom prst="rect">
            <a:avLst/>
          </a:prstGeom>
        </p:spPr>
      </p:pic>
      <p:pic>
        <p:nvPicPr>
          <p:cNvPr id="28" name="Picture 27">
            <a:extLst>
              <a:ext uri="{FF2B5EF4-FFF2-40B4-BE49-F238E27FC236}">
                <a16:creationId xmlns:a16="http://schemas.microsoft.com/office/drawing/2014/main" id="{DEC0E1C1-36B6-B0FE-6955-9305BAE25652}"/>
              </a:ext>
            </a:extLst>
          </p:cNvPr>
          <p:cNvPicPr>
            <a:picLocks noChangeAspect="1"/>
          </p:cNvPicPr>
          <p:nvPr/>
        </p:nvPicPr>
        <p:blipFill>
          <a:blip r:embed="rId3"/>
          <a:stretch>
            <a:fillRect/>
          </a:stretch>
        </p:blipFill>
        <p:spPr>
          <a:xfrm>
            <a:off x="2768285" y="3089335"/>
            <a:ext cx="1685086" cy="660624"/>
          </a:xfrm>
          <a:prstGeom prst="rect">
            <a:avLst/>
          </a:prstGeom>
        </p:spPr>
      </p:pic>
      <p:sp>
        <p:nvSpPr>
          <p:cNvPr id="29" name="TextBox 28">
            <a:extLst>
              <a:ext uri="{FF2B5EF4-FFF2-40B4-BE49-F238E27FC236}">
                <a16:creationId xmlns:a16="http://schemas.microsoft.com/office/drawing/2014/main" id="{CCDCDF13-8788-6E0A-CB53-EAB925CB12B4}"/>
              </a:ext>
            </a:extLst>
          </p:cNvPr>
          <p:cNvSpPr txBox="1"/>
          <p:nvPr/>
        </p:nvSpPr>
        <p:spPr>
          <a:xfrm>
            <a:off x="4364788" y="2022545"/>
            <a:ext cx="902825" cy="36933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(1)</a:t>
            </a:r>
            <a:endParaRPr lang="en-US" b="1" dirty="0">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2599D012-775A-E686-D65F-81F8485B988A}"/>
              </a:ext>
            </a:extLst>
          </p:cNvPr>
          <p:cNvSpPr txBox="1"/>
          <p:nvPr/>
        </p:nvSpPr>
        <p:spPr>
          <a:xfrm>
            <a:off x="4534496" y="2703005"/>
            <a:ext cx="902825" cy="36933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(2)</a:t>
            </a:r>
            <a:endParaRPr lang="en-US" b="1"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B6576A7B-6980-9703-0B30-F6B6B4F182D6}"/>
              </a:ext>
            </a:extLst>
          </p:cNvPr>
          <p:cNvSpPr txBox="1"/>
          <p:nvPr/>
        </p:nvSpPr>
        <p:spPr>
          <a:xfrm>
            <a:off x="2368222" y="3314284"/>
            <a:ext cx="902825" cy="36933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(3)</a:t>
            </a:r>
            <a:endParaRPr lang="en-US" b="1" dirty="0">
              <a:latin typeface="Arial" panose="020B0604020202020204" pitchFamily="34" charset="0"/>
              <a:cs typeface="Arial" panose="020B0604020202020204" pitchFamily="34" charset="0"/>
            </a:endParaRPr>
          </a:p>
        </p:txBody>
      </p:sp>
      <p:sp>
        <p:nvSpPr>
          <p:cNvPr id="33" name="TextBox 32">
            <a:extLst>
              <a:ext uri="{FF2B5EF4-FFF2-40B4-BE49-F238E27FC236}">
                <a16:creationId xmlns:a16="http://schemas.microsoft.com/office/drawing/2014/main" id="{600ED51B-6110-C834-DC20-F56DD151A004}"/>
              </a:ext>
            </a:extLst>
          </p:cNvPr>
          <p:cNvSpPr txBox="1"/>
          <p:nvPr/>
        </p:nvSpPr>
        <p:spPr>
          <a:xfrm>
            <a:off x="4290486" y="3280092"/>
            <a:ext cx="902825" cy="36933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(4)</a:t>
            </a:r>
            <a:endParaRPr lang="en-US" b="1" dirty="0">
              <a:latin typeface="Arial" panose="020B0604020202020204" pitchFamily="34" charset="0"/>
              <a:cs typeface="Arial" panose="020B0604020202020204" pitchFamily="34" charset="0"/>
            </a:endParaRPr>
          </a:p>
        </p:txBody>
      </p:sp>
      <p:pic>
        <p:nvPicPr>
          <p:cNvPr id="35" name="Picture 34">
            <a:extLst>
              <a:ext uri="{FF2B5EF4-FFF2-40B4-BE49-F238E27FC236}">
                <a16:creationId xmlns:a16="http://schemas.microsoft.com/office/drawing/2014/main" id="{6A06F286-F2C7-A4B2-769C-EC37F66D46D9}"/>
              </a:ext>
            </a:extLst>
          </p:cNvPr>
          <p:cNvPicPr>
            <a:picLocks noChangeAspect="1"/>
          </p:cNvPicPr>
          <p:nvPr/>
        </p:nvPicPr>
        <p:blipFill>
          <a:blip r:embed="rId4"/>
          <a:stretch>
            <a:fillRect/>
          </a:stretch>
        </p:blipFill>
        <p:spPr>
          <a:xfrm>
            <a:off x="628026" y="2018333"/>
            <a:ext cx="3777554" cy="377755"/>
          </a:xfrm>
          <a:prstGeom prst="rect">
            <a:avLst/>
          </a:prstGeom>
        </p:spPr>
      </p:pic>
      <p:sp>
        <p:nvSpPr>
          <p:cNvPr id="4" name="TextBox 3">
            <a:extLst>
              <a:ext uri="{FF2B5EF4-FFF2-40B4-BE49-F238E27FC236}">
                <a16:creationId xmlns:a16="http://schemas.microsoft.com/office/drawing/2014/main" id="{9EA63A81-2249-B984-BA07-9ECD041D1B14}"/>
              </a:ext>
            </a:extLst>
          </p:cNvPr>
          <p:cNvSpPr txBox="1"/>
          <p:nvPr/>
        </p:nvSpPr>
        <p:spPr>
          <a:xfrm>
            <a:off x="6799360" y="1368735"/>
            <a:ext cx="3360797" cy="369332"/>
          </a:xfrm>
          <a:prstGeom prst="rect">
            <a:avLst/>
          </a:prstGeom>
          <a:solidFill>
            <a:schemeClr val="accent2">
              <a:lumMod val="75000"/>
            </a:schemeClr>
          </a:solidFill>
          <a:ln w="28575">
            <a:noFill/>
          </a:ln>
        </p:spPr>
        <p:txBody>
          <a:bodyPr wrap="square" rtlCol="0">
            <a:spAutoFit/>
          </a:bodyPr>
          <a:lstStyle/>
          <a:p>
            <a:pPr fontAlgn="base"/>
            <a:r>
              <a:rPr lang="en-US" b="1" i="1" dirty="0">
                <a:solidFill>
                  <a:schemeClr val="bg1"/>
                </a:solidFill>
                <a:latin typeface="Arial" panose="020B0604020202020204" pitchFamily="34" charset="0"/>
                <a:cs typeface="Arial" panose="020B0604020202020204" pitchFamily="34" charset="0"/>
              </a:rPr>
              <a:t>           Objective</a:t>
            </a:r>
          </a:p>
        </p:txBody>
      </p:sp>
      <p:sp>
        <p:nvSpPr>
          <p:cNvPr id="5" name="TextBox 4">
            <a:extLst>
              <a:ext uri="{FF2B5EF4-FFF2-40B4-BE49-F238E27FC236}">
                <a16:creationId xmlns:a16="http://schemas.microsoft.com/office/drawing/2014/main" id="{5A16BE22-403C-9602-968F-4CFA804E2384}"/>
              </a:ext>
            </a:extLst>
          </p:cNvPr>
          <p:cNvSpPr txBox="1"/>
          <p:nvPr/>
        </p:nvSpPr>
        <p:spPr>
          <a:xfrm>
            <a:off x="6821747" y="4589724"/>
            <a:ext cx="3360797" cy="369332"/>
          </a:xfrm>
          <a:prstGeom prst="rect">
            <a:avLst/>
          </a:prstGeom>
          <a:solidFill>
            <a:schemeClr val="accent2">
              <a:lumMod val="75000"/>
            </a:schemeClr>
          </a:solidFill>
          <a:ln w="28575">
            <a:noFill/>
          </a:ln>
        </p:spPr>
        <p:txBody>
          <a:bodyPr wrap="square" rtlCol="0">
            <a:spAutoFit/>
          </a:bodyPr>
          <a:lstStyle/>
          <a:p>
            <a:pPr fontAlgn="base"/>
            <a:r>
              <a:rPr lang="en-US" b="1" i="1" dirty="0">
                <a:solidFill>
                  <a:schemeClr val="bg1"/>
                </a:solidFill>
                <a:latin typeface="Arial" panose="020B0604020202020204" pitchFamily="34" charset="0"/>
                <a:cs typeface="Arial" panose="020B0604020202020204" pitchFamily="34" charset="0"/>
              </a:rPr>
              <a:t>The Fundamental Challenge</a:t>
            </a:r>
          </a:p>
        </p:txBody>
      </p:sp>
      <p:sp>
        <p:nvSpPr>
          <p:cNvPr id="15" name="TextBox 14">
            <a:extLst>
              <a:ext uri="{FF2B5EF4-FFF2-40B4-BE49-F238E27FC236}">
                <a16:creationId xmlns:a16="http://schemas.microsoft.com/office/drawing/2014/main" id="{9AA6C76C-71DC-DBEA-1762-2DEB4038274E}"/>
              </a:ext>
            </a:extLst>
          </p:cNvPr>
          <p:cNvSpPr txBox="1"/>
          <p:nvPr/>
        </p:nvSpPr>
        <p:spPr>
          <a:xfrm>
            <a:off x="772261" y="4624360"/>
            <a:ext cx="2967152" cy="369332"/>
          </a:xfrm>
          <a:prstGeom prst="rect">
            <a:avLst/>
          </a:prstGeom>
          <a:solidFill>
            <a:schemeClr val="tx2">
              <a:lumMod val="90000"/>
              <a:lumOff val="10000"/>
            </a:schemeClr>
          </a:solidFill>
          <a:ln w="28575">
            <a:noFill/>
          </a:ln>
        </p:spPr>
        <p:txBody>
          <a:bodyPr wrap="square" rtlCol="0">
            <a:spAutoFit/>
          </a:bodyPr>
          <a:lstStyle/>
          <a:p>
            <a:pPr fontAlgn="base"/>
            <a:r>
              <a:rPr lang="en-US" b="1" i="1" dirty="0">
                <a:latin typeface="Arial" panose="020B0604020202020204" pitchFamily="34" charset="0"/>
                <a:cs typeface="Arial" panose="020B0604020202020204" pitchFamily="34" charset="0"/>
              </a:rPr>
              <a:t>        </a:t>
            </a:r>
            <a:r>
              <a:rPr lang="en-US" b="1" i="1" dirty="0">
                <a:solidFill>
                  <a:schemeClr val="bg1"/>
                </a:solidFill>
                <a:latin typeface="Arial" panose="020B0604020202020204" pitchFamily="34" charset="0"/>
                <a:cs typeface="Arial" panose="020B0604020202020204" pitchFamily="34" charset="0"/>
              </a:rPr>
              <a:t>Constraints</a:t>
            </a:r>
          </a:p>
        </p:txBody>
      </p:sp>
      <p:pic>
        <p:nvPicPr>
          <p:cNvPr id="20" name="Picture 19">
            <a:extLst>
              <a:ext uri="{FF2B5EF4-FFF2-40B4-BE49-F238E27FC236}">
                <a16:creationId xmlns:a16="http://schemas.microsoft.com/office/drawing/2014/main" id="{10CE0CEB-B722-379D-F43D-BB9112630744}"/>
              </a:ext>
            </a:extLst>
          </p:cNvPr>
          <p:cNvPicPr>
            <a:picLocks noChangeAspect="1"/>
          </p:cNvPicPr>
          <p:nvPr/>
        </p:nvPicPr>
        <p:blipFill>
          <a:blip r:embed="rId5"/>
          <a:stretch>
            <a:fillRect/>
          </a:stretch>
        </p:blipFill>
        <p:spPr>
          <a:xfrm>
            <a:off x="6633141" y="2994188"/>
            <a:ext cx="3738010" cy="689847"/>
          </a:xfrm>
          <a:prstGeom prst="rect">
            <a:avLst/>
          </a:prstGeom>
        </p:spPr>
      </p:pic>
      <p:sp>
        <p:nvSpPr>
          <p:cNvPr id="23" name="TextBox 22">
            <a:extLst>
              <a:ext uri="{FF2B5EF4-FFF2-40B4-BE49-F238E27FC236}">
                <a16:creationId xmlns:a16="http://schemas.microsoft.com/office/drawing/2014/main" id="{9578D0E1-055D-4F9B-77AA-9A4EAA84899F}"/>
              </a:ext>
            </a:extLst>
          </p:cNvPr>
          <p:cNvSpPr txBox="1"/>
          <p:nvPr/>
        </p:nvSpPr>
        <p:spPr>
          <a:xfrm>
            <a:off x="6631992" y="2804752"/>
            <a:ext cx="3866355" cy="1115067"/>
          </a:xfrm>
          <a:prstGeom prst="rect">
            <a:avLst/>
          </a:prstGeom>
          <a:noFill/>
          <a:ln w="19050">
            <a:solidFill>
              <a:schemeClr val="tx1"/>
            </a:solidFill>
          </a:ln>
        </p:spPr>
        <p:txBody>
          <a:bodyPr wrap="square" rtlCol="0">
            <a:spAutoFit/>
          </a:bodyPr>
          <a:lstStyle/>
          <a:p>
            <a:endParaRPr lang="en-US" dirty="0"/>
          </a:p>
        </p:txBody>
      </p:sp>
      <p:sp>
        <p:nvSpPr>
          <p:cNvPr id="8" name="TextBox 7">
            <a:extLst>
              <a:ext uri="{FF2B5EF4-FFF2-40B4-BE49-F238E27FC236}">
                <a16:creationId xmlns:a16="http://schemas.microsoft.com/office/drawing/2014/main" id="{42E1521B-AB99-8143-A2F1-DAB6D86C772D}"/>
              </a:ext>
            </a:extLst>
          </p:cNvPr>
          <p:cNvSpPr txBox="1"/>
          <p:nvPr/>
        </p:nvSpPr>
        <p:spPr>
          <a:xfrm>
            <a:off x="703534" y="3280092"/>
            <a:ext cx="1620517" cy="391934"/>
          </a:xfrm>
          <a:prstGeom prst="rect">
            <a:avLst/>
          </a:prstGeom>
          <a:noFill/>
          <a:ln>
            <a:solidFill>
              <a:schemeClr val="tx1"/>
            </a:solidFill>
          </a:ln>
        </p:spPr>
        <p:txBody>
          <a:bodyPr wrap="square" rtlCol="0">
            <a:spAutoFit/>
          </a:bodyPr>
          <a:lstStyle/>
          <a:p>
            <a:endParaRPr lang="en-US" dirty="0"/>
          </a:p>
        </p:txBody>
      </p:sp>
      <p:sp>
        <p:nvSpPr>
          <p:cNvPr id="19" name="TextBox 18">
            <a:extLst>
              <a:ext uri="{FF2B5EF4-FFF2-40B4-BE49-F238E27FC236}">
                <a16:creationId xmlns:a16="http://schemas.microsoft.com/office/drawing/2014/main" id="{3F798A6C-B4A9-DD59-7A77-1D471D9A7858}"/>
              </a:ext>
            </a:extLst>
          </p:cNvPr>
          <p:cNvSpPr txBox="1"/>
          <p:nvPr/>
        </p:nvSpPr>
        <p:spPr>
          <a:xfrm>
            <a:off x="504085" y="1892592"/>
            <a:ext cx="3901495" cy="606894"/>
          </a:xfrm>
          <a:prstGeom prst="rect">
            <a:avLst/>
          </a:prstGeom>
          <a:noFill/>
          <a:ln>
            <a:solidFill>
              <a:schemeClr val="tx1"/>
            </a:solidFill>
          </a:ln>
        </p:spPr>
        <p:txBody>
          <a:bodyPr wrap="square" rtlCol="0">
            <a:spAutoFit/>
          </a:bodyPr>
          <a:lstStyle/>
          <a:p>
            <a:endParaRPr lang="en-US" dirty="0"/>
          </a:p>
        </p:txBody>
      </p:sp>
      <p:pic>
        <p:nvPicPr>
          <p:cNvPr id="27" name="Picture 26">
            <a:extLst>
              <a:ext uri="{FF2B5EF4-FFF2-40B4-BE49-F238E27FC236}">
                <a16:creationId xmlns:a16="http://schemas.microsoft.com/office/drawing/2014/main" id="{2BB51E0A-54F6-111C-07F0-B49677FEB5D6}"/>
              </a:ext>
            </a:extLst>
          </p:cNvPr>
          <p:cNvPicPr>
            <a:picLocks noChangeAspect="1"/>
          </p:cNvPicPr>
          <p:nvPr/>
        </p:nvPicPr>
        <p:blipFill>
          <a:blip r:embed="rId6"/>
          <a:stretch>
            <a:fillRect/>
          </a:stretch>
        </p:blipFill>
        <p:spPr>
          <a:xfrm>
            <a:off x="602015" y="2614345"/>
            <a:ext cx="3679698" cy="546651"/>
          </a:xfrm>
          <a:prstGeom prst="rect">
            <a:avLst/>
          </a:prstGeom>
        </p:spPr>
      </p:pic>
      <p:sp>
        <p:nvSpPr>
          <p:cNvPr id="32" name="TextBox 31">
            <a:extLst>
              <a:ext uri="{FF2B5EF4-FFF2-40B4-BE49-F238E27FC236}">
                <a16:creationId xmlns:a16="http://schemas.microsoft.com/office/drawing/2014/main" id="{31EE0A0F-FA4C-E6D9-E590-0107F2F8392D}"/>
              </a:ext>
            </a:extLst>
          </p:cNvPr>
          <p:cNvSpPr txBox="1"/>
          <p:nvPr/>
        </p:nvSpPr>
        <p:spPr>
          <a:xfrm>
            <a:off x="504085" y="2614345"/>
            <a:ext cx="3860703" cy="543306"/>
          </a:xfrm>
          <a:prstGeom prst="rect">
            <a:avLst/>
          </a:prstGeom>
          <a:noFill/>
          <a:ln>
            <a:solidFill>
              <a:schemeClr val="tx1"/>
            </a:solidFill>
          </a:ln>
        </p:spPr>
        <p:txBody>
          <a:bodyPr wrap="square" rtlCol="0">
            <a:spAutoFit/>
          </a:bodyPr>
          <a:lstStyle/>
          <a:p>
            <a:endParaRPr lang="en-US" dirty="0"/>
          </a:p>
        </p:txBody>
      </p:sp>
      <p:sp>
        <p:nvSpPr>
          <p:cNvPr id="34" name="TextBox 33">
            <a:extLst>
              <a:ext uri="{FF2B5EF4-FFF2-40B4-BE49-F238E27FC236}">
                <a16:creationId xmlns:a16="http://schemas.microsoft.com/office/drawing/2014/main" id="{B2B3D44B-589D-F063-A937-DF59E10E93F9}"/>
              </a:ext>
            </a:extLst>
          </p:cNvPr>
          <p:cNvSpPr txBox="1"/>
          <p:nvPr/>
        </p:nvSpPr>
        <p:spPr>
          <a:xfrm>
            <a:off x="3151540" y="3259331"/>
            <a:ext cx="941463" cy="369332"/>
          </a:xfrm>
          <a:prstGeom prst="rect">
            <a:avLst/>
          </a:prstGeom>
          <a:noFill/>
          <a:ln>
            <a:solidFill>
              <a:schemeClr val="tx1"/>
            </a:solidFill>
          </a:ln>
        </p:spPr>
        <p:txBody>
          <a:bodyPr wrap="square" rtlCol="0">
            <a:spAutoFit/>
          </a:bodyPr>
          <a:lstStyle/>
          <a:p>
            <a:endParaRPr lang="en-US" dirty="0"/>
          </a:p>
        </p:txBody>
      </p:sp>
      <p:sp>
        <p:nvSpPr>
          <p:cNvPr id="38" name="TextBox 37">
            <a:extLst>
              <a:ext uri="{FF2B5EF4-FFF2-40B4-BE49-F238E27FC236}">
                <a16:creationId xmlns:a16="http://schemas.microsoft.com/office/drawing/2014/main" id="{37D4DB27-4BDD-53AE-5775-767F3EAF47C7}"/>
              </a:ext>
            </a:extLst>
          </p:cNvPr>
          <p:cNvSpPr txBox="1"/>
          <p:nvPr/>
        </p:nvSpPr>
        <p:spPr>
          <a:xfrm>
            <a:off x="3643277" y="801215"/>
            <a:ext cx="5615427" cy="584775"/>
          </a:xfrm>
          <a:prstGeom prst="rect">
            <a:avLst/>
          </a:prstGeom>
          <a:noFill/>
        </p:spPr>
        <p:txBody>
          <a:bodyPr wrap="square" rtlCol="0">
            <a:spAutoFit/>
          </a:bodyPr>
          <a:lstStyle/>
          <a:p>
            <a:r>
              <a:rPr lang="fr-FR" sz="3200" b="1" dirty="0" err="1">
                <a:solidFill>
                  <a:schemeClr val="tx2">
                    <a:lumMod val="90000"/>
                    <a:lumOff val="10000"/>
                  </a:schemeClr>
                </a:solidFill>
                <a:latin typeface="Arial" panose="020B0604020202020204" pitchFamily="34" charset="0"/>
                <a:cs typeface="Arial" panose="020B0604020202020204" pitchFamily="34" charset="0"/>
              </a:rPr>
              <a:t>Mathematical</a:t>
            </a:r>
            <a:r>
              <a:rPr lang="fr-FR" sz="3200" b="1" dirty="0">
                <a:solidFill>
                  <a:schemeClr val="tx2">
                    <a:lumMod val="90000"/>
                    <a:lumOff val="10000"/>
                  </a:schemeClr>
                </a:solidFill>
                <a:latin typeface="Arial" panose="020B0604020202020204" pitchFamily="34" charset="0"/>
                <a:cs typeface="Arial" panose="020B0604020202020204" pitchFamily="34" charset="0"/>
              </a:rPr>
              <a:t> Formulation</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459C93B9-50B7-674C-D352-601A948CD91A}"/>
              </a:ext>
            </a:extLst>
          </p:cNvPr>
          <p:cNvPicPr>
            <a:picLocks noChangeAspect="1"/>
          </p:cNvPicPr>
          <p:nvPr/>
        </p:nvPicPr>
        <p:blipFill>
          <a:blip r:embed="rId7"/>
          <a:stretch>
            <a:fillRect/>
          </a:stretch>
        </p:blipFill>
        <p:spPr>
          <a:xfrm>
            <a:off x="876372" y="3711262"/>
            <a:ext cx="3280862" cy="633303"/>
          </a:xfrm>
          <a:prstGeom prst="rect">
            <a:avLst/>
          </a:prstGeom>
        </p:spPr>
      </p:pic>
      <p:sp>
        <p:nvSpPr>
          <p:cNvPr id="9" name="TextBox 8">
            <a:extLst>
              <a:ext uri="{FF2B5EF4-FFF2-40B4-BE49-F238E27FC236}">
                <a16:creationId xmlns:a16="http://schemas.microsoft.com/office/drawing/2014/main" id="{C2DAA238-5E29-A7AD-E895-F4166B4CBE83}"/>
              </a:ext>
            </a:extLst>
          </p:cNvPr>
          <p:cNvSpPr txBox="1"/>
          <p:nvPr/>
        </p:nvSpPr>
        <p:spPr>
          <a:xfrm>
            <a:off x="774957" y="3773706"/>
            <a:ext cx="3678414" cy="583460"/>
          </a:xfrm>
          <a:prstGeom prst="rect">
            <a:avLst/>
          </a:prstGeom>
          <a:noFill/>
          <a:ln>
            <a:solidFill>
              <a:schemeClr val="tx1"/>
            </a:solidFill>
          </a:ln>
        </p:spPr>
        <p:txBody>
          <a:bodyPr wrap="square" rtlCol="0">
            <a:spAutoFit/>
          </a:bodyPr>
          <a:lstStyle/>
          <a:p>
            <a:endParaRPr lang="en-US" dirty="0"/>
          </a:p>
        </p:txBody>
      </p:sp>
      <p:sp>
        <p:nvSpPr>
          <p:cNvPr id="16" name="TextBox 15">
            <a:extLst>
              <a:ext uri="{FF2B5EF4-FFF2-40B4-BE49-F238E27FC236}">
                <a16:creationId xmlns:a16="http://schemas.microsoft.com/office/drawing/2014/main" id="{06DF6245-56AC-82B1-8018-811F4788CA9F}"/>
              </a:ext>
            </a:extLst>
          </p:cNvPr>
          <p:cNvSpPr txBox="1"/>
          <p:nvPr/>
        </p:nvSpPr>
        <p:spPr>
          <a:xfrm>
            <a:off x="4534495" y="3837677"/>
            <a:ext cx="902825" cy="36933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(5)</a:t>
            </a:r>
            <a:endParaRPr lang="en-US" b="1" dirty="0">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8B2FEB64-CD31-DBA6-CCC6-FD48BB5593CA}"/>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3AB0C3A1-11A8-0049-692F-8C1413098BD8}"/>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CEA5564C-B7F8-FF11-3EB7-77F5FB86CA7F}"/>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45" name="Oval 44">
            <a:extLst>
              <a:ext uri="{FF2B5EF4-FFF2-40B4-BE49-F238E27FC236}">
                <a16:creationId xmlns:a16="http://schemas.microsoft.com/office/drawing/2014/main" id="{30FEC6B4-586F-0934-3793-8E96EB53808F}"/>
              </a:ext>
            </a:extLst>
          </p:cNvPr>
          <p:cNvSpPr/>
          <p:nvPr/>
        </p:nvSpPr>
        <p:spPr>
          <a:xfrm>
            <a:off x="3369943"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46" name="Oval 45">
            <a:extLst>
              <a:ext uri="{FF2B5EF4-FFF2-40B4-BE49-F238E27FC236}">
                <a16:creationId xmlns:a16="http://schemas.microsoft.com/office/drawing/2014/main" id="{5777224D-1FBA-793D-1427-F9F1CC6FF493}"/>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26FB9FC8-2EA8-C2E8-7BE7-5249249700DA}"/>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48" name="Oval 47">
            <a:extLst>
              <a:ext uri="{FF2B5EF4-FFF2-40B4-BE49-F238E27FC236}">
                <a16:creationId xmlns:a16="http://schemas.microsoft.com/office/drawing/2014/main" id="{E9003015-149F-1AFC-C8F4-B56B96E399F8}"/>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49" name="Oval 48">
            <a:extLst>
              <a:ext uri="{FF2B5EF4-FFF2-40B4-BE49-F238E27FC236}">
                <a16:creationId xmlns:a16="http://schemas.microsoft.com/office/drawing/2014/main" id="{82AA5182-74B4-7FA2-96D3-2825A125950E}"/>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CC8BA4C7-D151-77A4-21C7-423D08C11AAA}"/>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17</a:t>
            </a: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6331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1000"/>
                                        <p:tgtEl>
                                          <p:spTgt spid="29"/>
                                        </p:tgtEl>
                                      </p:cBhvr>
                                    </p:animEffect>
                                    <p:anim calcmode="lin" valueType="num">
                                      <p:cBhvr>
                                        <p:cTn id="23" dur="1000" fill="hold"/>
                                        <p:tgtEl>
                                          <p:spTgt spid="29"/>
                                        </p:tgtEl>
                                        <p:attrNameLst>
                                          <p:attrName>ppt_x</p:attrName>
                                        </p:attrNameLst>
                                      </p:cBhvr>
                                      <p:tavLst>
                                        <p:tav tm="0">
                                          <p:val>
                                            <p:strVal val="#ppt_x"/>
                                          </p:val>
                                        </p:tav>
                                        <p:tav tm="100000">
                                          <p:val>
                                            <p:strVal val="#ppt_x"/>
                                          </p:val>
                                        </p:tav>
                                      </p:tavLst>
                                    </p:anim>
                                    <p:anim calcmode="lin" valueType="num">
                                      <p:cBhvr>
                                        <p:cTn id="24" dur="1000" fill="hold"/>
                                        <p:tgtEl>
                                          <p:spTgt spid="2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fade">
                                      <p:cBhvr>
                                        <p:cTn id="27" dur="1000"/>
                                        <p:tgtEl>
                                          <p:spTgt spid="30"/>
                                        </p:tgtEl>
                                      </p:cBhvr>
                                    </p:animEffect>
                                    <p:anim calcmode="lin" valueType="num">
                                      <p:cBhvr>
                                        <p:cTn id="28" dur="1000" fill="hold"/>
                                        <p:tgtEl>
                                          <p:spTgt spid="30"/>
                                        </p:tgtEl>
                                        <p:attrNameLst>
                                          <p:attrName>ppt_x</p:attrName>
                                        </p:attrNameLst>
                                      </p:cBhvr>
                                      <p:tavLst>
                                        <p:tav tm="0">
                                          <p:val>
                                            <p:strVal val="#ppt_x"/>
                                          </p:val>
                                        </p:tav>
                                        <p:tav tm="100000">
                                          <p:val>
                                            <p:strVal val="#ppt_x"/>
                                          </p:val>
                                        </p:tav>
                                      </p:tavLst>
                                    </p:anim>
                                    <p:anim calcmode="lin" valueType="num">
                                      <p:cBhvr>
                                        <p:cTn id="29" dur="1000" fill="hold"/>
                                        <p:tgtEl>
                                          <p:spTgt spid="3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1000"/>
                                        <p:tgtEl>
                                          <p:spTgt spid="31"/>
                                        </p:tgtEl>
                                      </p:cBhvr>
                                    </p:animEffect>
                                    <p:anim calcmode="lin" valueType="num">
                                      <p:cBhvr>
                                        <p:cTn id="33" dur="1000" fill="hold"/>
                                        <p:tgtEl>
                                          <p:spTgt spid="31"/>
                                        </p:tgtEl>
                                        <p:attrNameLst>
                                          <p:attrName>ppt_x</p:attrName>
                                        </p:attrNameLst>
                                      </p:cBhvr>
                                      <p:tavLst>
                                        <p:tav tm="0">
                                          <p:val>
                                            <p:strVal val="#ppt_x"/>
                                          </p:val>
                                        </p:tav>
                                        <p:tav tm="100000">
                                          <p:val>
                                            <p:strVal val="#ppt_x"/>
                                          </p:val>
                                        </p:tav>
                                      </p:tavLst>
                                    </p:anim>
                                    <p:anim calcmode="lin" valueType="num">
                                      <p:cBhvr>
                                        <p:cTn id="34" dur="1000" fill="hold"/>
                                        <p:tgtEl>
                                          <p:spTgt spid="3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ppt_x</p:attrName>
                                        </p:attrNameLst>
                                      </p:cBhvr>
                                      <p:tavLst>
                                        <p:tav tm="0">
                                          <p:val>
                                            <p:strVal val="#ppt_x"/>
                                          </p:val>
                                        </p:tav>
                                        <p:tav tm="100000">
                                          <p:val>
                                            <p:strVal val="#ppt_x"/>
                                          </p:val>
                                        </p:tav>
                                      </p:tavLst>
                                    </p:anim>
                                    <p:anim calcmode="lin" valueType="num">
                                      <p:cBhvr>
                                        <p:cTn id="39" dur="1000" fill="hold"/>
                                        <p:tgtEl>
                                          <p:spTgt spid="33"/>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5"/>
                                        </p:tgtEl>
                                        <p:attrNameLst>
                                          <p:attrName>style.visibility</p:attrName>
                                        </p:attrNameLst>
                                      </p:cBhvr>
                                      <p:to>
                                        <p:strVal val="visible"/>
                                      </p:to>
                                    </p:set>
                                    <p:animEffect transition="in" filter="fade">
                                      <p:cBhvr>
                                        <p:cTn id="42" dur="1000"/>
                                        <p:tgtEl>
                                          <p:spTgt spid="35"/>
                                        </p:tgtEl>
                                      </p:cBhvr>
                                    </p:animEffect>
                                    <p:anim calcmode="lin" valueType="num">
                                      <p:cBhvr>
                                        <p:cTn id="43" dur="1000" fill="hold"/>
                                        <p:tgtEl>
                                          <p:spTgt spid="35"/>
                                        </p:tgtEl>
                                        <p:attrNameLst>
                                          <p:attrName>ppt_x</p:attrName>
                                        </p:attrNameLst>
                                      </p:cBhvr>
                                      <p:tavLst>
                                        <p:tav tm="0">
                                          <p:val>
                                            <p:strVal val="#ppt_x"/>
                                          </p:val>
                                        </p:tav>
                                        <p:tav tm="100000">
                                          <p:val>
                                            <p:strVal val="#ppt_x"/>
                                          </p:val>
                                        </p:tav>
                                      </p:tavLst>
                                    </p:anim>
                                    <p:anim calcmode="lin" valueType="num">
                                      <p:cBhvr>
                                        <p:cTn id="44" dur="1000" fill="hold"/>
                                        <p:tgtEl>
                                          <p:spTgt spid="35"/>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1000"/>
                                        <p:tgtEl>
                                          <p:spTgt spid="19"/>
                                        </p:tgtEl>
                                      </p:cBhvr>
                                    </p:animEffect>
                                    <p:anim calcmode="lin" valueType="num">
                                      <p:cBhvr>
                                        <p:cTn id="53" dur="1000" fill="hold"/>
                                        <p:tgtEl>
                                          <p:spTgt spid="19"/>
                                        </p:tgtEl>
                                        <p:attrNameLst>
                                          <p:attrName>ppt_x</p:attrName>
                                        </p:attrNameLst>
                                      </p:cBhvr>
                                      <p:tavLst>
                                        <p:tav tm="0">
                                          <p:val>
                                            <p:strVal val="#ppt_x"/>
                                          </p:val>
                                        </p:tav>
                                        <p:tav tm="100000">
                                          <p:val>
                                            <p:strVal val="#ppt_x"/>
                                          </p:val>
                                        </p:tav>
                                      </p:tavLst>
                                    </p:anim>
                                    <p:anim calcmode="lin" valueType="num">
                                      <p:cBhvr>
                                        <p:cTn id="54" dur="1000" fill="hold"/>
                                        <p:tgtEl>
                                          <p:spTgt spid="19"/>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Effect transition="in" filter="fade">
                                      <p:cBhvr>
                                        <p:cTn id="57" dur="1000"/>
                                        <p:tgtEl>
                                          <p:spTgt spid="27"/>
                                        </p:tgtEl>
                                      </p:cBhvr>
                                    </p:animEffect>
                                    <p:anim calcmode="lin" valueType="num">
                                      <p:cBhvr>
                                        <p:cTn id="58" dur="1000" fill="hold"/>
                                        <p:tgtEl>
                                          <p:spTgt spid="27"/>
                                        </p:tgtEl>
                                        <p:attrNameLst>
                                          <p:attrName>ppt_x</p:attrName>
                                        </p:attrNameLst>
                                      </p:cBhvr>
                                      <p:tavLst>
                                        <p:tav tm="0">
                                          <p:val>
                                            <p:strVal val="#ppt_x"/>
                                          </p:val>
                                        </p:tav>
                                        <p:tav tm="100000">
                                          <p:val>
                                            <p:strVal val="#ppt_x"/>
                                          </p:val>
                                        </p:tav>
                                      </p:tavLst>
                                    </p:anim>
                                    <p:anim calcmode="lin" valueType="num">
                                      <p:cBhvr>
                                        <p:cTn id="59" dur="1000" fill="hold"/>
                                        <p:tgtEl>
                                          <p:spTgt spid="27"/>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2"/>
                                        </p:tgtEl>
                                        <p:attrNameLst>
                                          <p:attrName>style.visibility</p:attrName>
                                        </p:attrNameLst>
                                      </p:cBhvr>
                                      <p:to>
                                        <p:strVal val="visible"/>
                                      </p:to>
                                    </p:set>
                                    <p:animEffect transition="in" filter="fade">
                                      <p:cBhvr>
                                        <p:cTn id="62" dur="1000"/>
                                        <p:tgtEl>
                                          <p:spTgt spid="32"/>
                                        </p:tgtEl>
                                      </p:cBhvr>
                                    </p:animEffect>
                                    <p:anim calcmode="lin" valueType="num">
                                      <p:cBhvr>
                                        <p:cTn id="63" dur="1000" fill="hold"/>
                                        <p:tgtEl>
                                          <p:spTgt spid="32"/>
                                        </p:tgtEl>
                                        <p:attrNameLst>
                                          <p:attrName>ppt_x</p:attrName>
                                        </p:attrNameLst>
                                      </p:cBhvr>
                                      <p:tavLst>
                                        <p:tav tm="0">
                                          <p:val>
                                            <p:strVal val="#ppt_x"/>
                                          </p:val>
                                        </p:tav>
                                        <p:tav tm="100000">
                                          <p:val>
                                            <p:strVal val="#ppt_x"/>
                                          </p:val>
                                        </p:tav>
                                      </p:tavLst>
                                    </p:anim>
                                    <p:anim calcmode="lin" valueType="num">
                                      <p:cBhvr>
                                        <p:cTn id="64" dur="1000" fill="hold"/>
                                        <p:tgtEl>
                                          <p:spTgt spid="32"/>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4"/>
                                        </p:tgtEl>
                                        <p:attrNameLst>
                                          <p:attrName>style.visibility</p:attrName>
                                        </p:attrNameLst>
                                      </p:cBhvr>
                                      <p:to>
                                        <p:strVal val="visible"/>
                                      </p:to>
                                    </p:set>
                                    <p:animEffect transition="in" filter="fade">
                                      <p:cBhvr>
                                        <p:cTn id="67" dur="1000"/>
                                        <p:tgtEl>
                                          <p:spTgt spid="34"/>
                                        </p:tgtEl>
                                      </p:cBhvr>
                                    </p:animEffect>
                                    <p:anim calcmode="lin" valueType="num">
                                      <p:cBhvr>
                                        <p:cTn id="68" dur="1000" fill="hold"/>
                                        <p:tgtEl>
                                          <p:spTgt spid="34"/>
                                        </p:tgtEl>
                                        <p:attrNameLst>
                                          <p:attrName>ppt_x</p:attrName>
                                        </p:attrNameLst>
                                      </p:cBhvr>
                                      <p:tavLst>
                                        <p:tav tm="0">
                                          <p:val>
                                            <p:strVal val="#ppt_x"/>
                                          </p:val>
                                        </p:tav>
                                        <p:tav tm="100000">
                                          <p:val>
                                            <p:strVal val="#ppt_x"/>
                                          </p:val>
                                        </p:tav>
                                      </p:tavLst>
                                    </p:anim>
                                    <p:anim calcmode="lin" valueType="num">
                                      <p:cBhvr>
                                        <p:cTn id="69" dur="1000" fill="hold"/>
                                        <p:tgtEl>
                                          <p:spTgt spid="34"/>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fade">
                                      <p:cBhvr>
                                        <p:cTn id="72" dur="1000"/>
                                        <p:tgtEl>
                                          <p:spTgt spid="6"/>
                                        </p:tgtEl>
                                      </p:cBhvr>
                                    </p:animEffect>
                                    <p:anim calcmode="lin" valueType="num">
                                      <p:cBhvr>
                                        <p:cTn id="73" dur="1000" fill="hold"/>
                                        <p:tgtEl>
                                          <p:spTgt spid="6"/>
                                        </p:tgtEl>
                                        <p:attrNameLst>
                                          <p:attrName>ppt_x</p:attrName>
                                        </p:attrNameLst>
                                      </p:cBhvr>
                                      <p:tavLst>
                                        <p:tav tm="0">
                                          <p:val>
                                            <p:strVal val="#ppt_x"/>
                                          </p:val>
                                        </p:tav>
                                        <p:tav tm="100000">
                                          <p:val>
                                            <p:strVal val="#ppt_x"/>
                                          </p:val>
                                        </p:tav>
                                      </p:tavLst>
                                    </p:anim>
                                    <p:anim calcmode="lin" valueType="num">
                                      <p:cBhvr>
                                        <p:cTn id="74" dur="1000" fill="hold"/>
                                        <p:tgtEl>
                                          <p:spTgt spid="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9"/>
                                        </p:tgtEl>
                                        <p:attrNameLst>
                                          <p:attrName>style.visibility</p:attrName>
                                        </p:attrNameLst>
                                      </p:cBhvr>
                                      <p:to>
                                        <p:strVal val="visible"/>
                                      </p:to>
                                    </p:set>
                                    <p:animEffect transition="in" filter="fade">
                                      <p:cBhvr>
                                        <p:cTn id="77" dur="1000"/>
                                        <p:tgtEl>
                                          <p:spTgt spid="9"/>
                                        </p:tgtEl>
                                      </p:cBhvr>
                                    </p:animEffect>
                                    <p:anim calcmode="lin" valueType="num">
                                      <p:cBhvr>
                                        <p:cTn id="78" dur="1000" fill="hold"/>
                                        <p:tgtEl>
                                          <p:spTgt spid="9"/>
                                        </p:tgtEl>
                                        <p:attrNameLst>
                                          <p:attrName>ppt_x</p:attrName>
                                        </p:attrNameLst>
                                      </p:cBhvr>
                                      <p:tavLst>
                                        <p:tav tm="0">
                                          <p:val>
                                            <p:strVal val="#ppt_x"/>
                                          </p:val>
                                        </p:tav>
                                        <p:tav tm="100000">
                                          <p:val>
                                            <p:strVal val="#ppt_x"/>
                                          </p:val>
                                        </p:tav>
                                      </p:tavLst>
                                    </p:anim>
                                    <p:anim calcmode="lin" valueType="num">
                                      <p:cBhvr>
                                        <p:cTn id="79" dur="1000" fill="hold"/>
                                        <p:tgtEl>
                                          <p:spTgt spid="9"/>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6"/>
                                        </p:tgtEl>
                                        <p:attrNameLst>
                                          <p:attrName>style.visibility</p:attrName>
                                        </p:attrNameLst>
                                      </p:cBhvr>
                                      <p:to>
                                        <p:strVal val="visible"/>
                                      </p:to>
                                    </p:set>
                                    <p:animEffect transition="in" filter="fade">
                                      <p:cBhvr>
                                        <p:cTn id="82" dur="1000"/>
                                        <p:tgtEl>
                                          <p:spTgt spid="16"/>
                                        </p:tgtEl>
                                      </p:cBhvr>
                                    </p:animEffect>
                                    <p:anim calcmode="lin" valueType="num">
                                      <p:cBhvr>
                                        <p:cTn id="83" dur="1000" fill="hold"/>
                                        <p:tgtEl>
                                          <p:spTgt spid="16"/>
                                        </p:tgtEl>
                                        <p:attrNameLst>
                                          <p:attrName>ppt_x</p:attrName>
                                        </p:attrNameLst>
                                      </p:cBhvr>
                                      <p:tavLst>
                                        <p:tav tm="0">
                                          <p:val>
                                            <p:strVal val="#ppt_x"/>
                                          </p:val>
                                        </p:tav>
                                        <p:tav tm="100000">
                                          <p:val>
                                            <p:strVal val="#ppt_x"/>
                                          </p:val>
                                        </p:tav>
                                      </p:tavLst>
                                    </p:anim>
                                    <p:anim calcmode="lin" valueType="num">
                                      <p:cBhvr>
                                        <p:cTn id="8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7"/>
                                        </p:tgtEl>
                                        <p:attrNameLst>
                                          <p:attrName>style.visibility</p:attrName>
                                        </p:attrNameLst>
                                      </p:cBhvr>
                                      <p:to>
                                        <p:strVal val="visible"/>
                                      </p:to>
                                    </p:set>
                                    <p:animEffect transition="in" filter="fade">
                                      <p:cBhvr>
                                        <p:cTn id="89" dur="1000"/>
                                        <p:tgtEl>
                                          <p:spTgt spid="7"/>
                                        </p:tgtEl>
                                      </p:cBhvr>
                                    </p:animEffect>
                                    <p:anim calcmode="lin" valueType="num">
                                      <p:cBhvr>
                                        <p:cTn id="90" dur="1000" fill="hold"/>
                                        <p:tgtEl>
                                          <p:spTgt spid="7"/>
                                        </p:tgtEl>
                                        <p:attrNameLst>
                                          <p:attrName>ppt_x</p:attrName>
                                        </p:attrNameLst>
                                      </p:cBhvr>
                                      <p:tavLst>
                                        <p:tav tm="0">
                                          <p:val>
                                            <p:strVal val="#ppt_x"/>
                                          </p:val>
                                        </p:tav>
                                        <p:tav tm="100000">
                                          <p:val>
                                            <p:strVal val="#ppt_x"/>
                                          </p:val>
                                        </p:tav>
                                      </p:tavLst>
                                    </p:anim>
                                    <p:anim calcmode="lin" valueType="num">
                                      <p:cBhvr>
                                        <p:cTn id="91" dur="1000" fill="hold"/>
                                        <p:tgtEl>
                                          <p:spTgt spid="7"/>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fade">
                                      <p:cBhvr>
                                        <p:cTn id="94" dur="1000"/>
                                        <p:tgtEl>
                                          <p:spTgt spid="4"/>
                                        </p:tgtEl>
                                      </p:cBhvr>
                                    </p:animEffect>
                                    <p:anim calcmode="lin" valueType="num">
                                      <p:cBhvr>
                                        <p:cTn id="95" dur="1000" fill="hold"/>
                                        <p:tgtEl>
                                          <p:spTgt spid="4"/>
                                        </p:tgtEl>
                                        <p:attrNameLst>
                                          <p:attrName>ppt_x</p:attrName>
                                        </p:attrNameLst>
                                      </p:cBhvr>
                                      <p:tavLst>
                                        <p:tav tm="0">
                                          <p:val>
                                            <p:strVal val="#ppt_x"/>
                                          </p:val>
                                        </p:tav>
                                        <p:tav tm="100000">
                                          <p:val>
                                            <p:strVal val="#ppt_x"/>
                                          </p:val>
                                        </p:tav>
                                      </p:tavLst>
                                    </p:anim>
                                    <p:anim calcmode="lin" valueType="num">
                                      <p:cBhvr>
                                        <p:cTn id="96" dur="1000" fill="hold"/>
                                        <p:tgtEl>
                                          <p:spTgt spid="4"/>
                                        </p:tgtEl>
                                        <p:attrNameLst>
                                          <p:attrName>ppt_y</p:attrName>
                                        </p:attrNameLst>
                                      </p:cBhvr>
                                      <p:tavLst>
                                        <p:tav tm="0">
                                          <p:val>
                                            <p:strVal val="#ppt_y+.1"/>
                                          </p:val>
                                        </p:tav>
                                        <p:tav tm="100000">
                                          <p:val>
                                            <p:strVal val="#ppt_y"/>
                                          </p:val>
                                        </p:tav>
                                      </p:tavLst>
                                    </p:anim>
                                  </p:childTnLst>
                                </p:cTn>
                              </p:par>
                              <p:par>
                                <p:cTn id="97" presetID="42" presetClass="entr" presetSubtype="0" fill="hold" nodeType="with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fade">
                                      <p:cBhvr>
                                        <p:cTn id="99" dur="1000"/>
                                        <p:tgtEl>
                                          <p:spTgt spid="20"/>
                                        </p:tgtEl>
                                      </p:cBhvr>
                                    </p:animEffect>
                                    <p:anim calcmode="lin" valueType="num">
                                      <p:cBhvr>
                                        <p:cTn id="100" dur="1000" fill="hold"/>
                                        <p:tgtEl>
                                          <p:spTgt spid="20"/>
                                        </p:tgtEl>
                                        <p:attrNameLst>
                                          <p:attrName>ppt_x</p:attrName>
                                        </p:attrNameLst>
                                      </p:cBhvr>
                                      <p:tavLst>
                                        <p:tav tm="0">
                                          <p:val>
                                            <p:strVal val="#ppt_x"/>
                                          </p:val>
                                        </p:tav>
                                        <p:tav tm="100000">
                                          <p:val>
                                            <p:strVal val="#ppt_x"/>
                                          </p:val>
                                        </p:tav>
                                      </p:tavLst>
                                    </p:anim>
                                    <p:anim calcmode="lin" valueType="num">
                                      <p:cBhvr>
                                        <p:cTn id="101" dur="1000" fill="hold"/>
                                        <p:tgtEl>
                                          <p:spTgt spid="20"/>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fade">
                                      <p:cBhvr>
                                        <p:cTn id="104" dur="1000"/>
                                        <p:tgtEl>
                                          <p:spTgt spid="23"/>
                                        </p:tgtEl>
                                      </p:cBhvr>
                                    </p:animEffect>
                                    <p:anim calcmode="lin" valueType="num">
                                      <p:cBhvr>
                                        <p:cTn id="105" dur="1000" fill="hold"/>
                                        <p:tgtEl>
                                          <p:spTgt spid="23"/>
                                        </p:tgtEl>
                                        <p:attrNameLst>
                                          <p:attrName>ppt_x</p:attrName>
                                        </p:attrNameLst>
                                      </p:cBhvr>
                                      <p:tavLst>
                                        <p:tav tm="0">
                                          <p:val>
                                            <p:strVal val="#ppt_x"/>
                                          </p:val>
                                        </p:tav>
                                        <p:tav tm="100000">
                                          <p:val>
                                            <p:strVal val="#ppt_x"/>
                                          </p:val>
                                        </p:tav>
                                      </p:tavLst>
                                    </p:anim>
                                    <p:anim calcmode="lin" valueType="num">
                                      <p:cBhvr>
                                        <p:cTn id="10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10"/>
                                        </p:tgtEl>
                                        <p:attrNameLst>
                                          <p:attrName>style.visibility</p:attrName>
                                        </p:attrNameLst>
                                      </p:cBhvr>
                                      <p:to>
                                        <p:strVal val="visible"/>
                                      </p:to>
                                    </p:set>
                                    <p:animEffect transition="in" filter="fade">
                                      <p:cBhvr>
                                        <p:cTn id="111" dur="1000"/>
                                        <p:tgtEl>
                                          <p:spTgt spid="10"/>
                                        </p:tgtEl>
                                      </p:cBhvr>
                                    </p:animEffect>
                                    <p:anim calcmode="lin" valueType="num">
                                      <p:cBhvr>
                                        <p:cTn id="112" dur="1000" fill="hold"/>
                                        <p:tgtEl>
                                          <p:spTgt spid="10"/>
                                        </p:tgtEl>
                                        <p:attrNameLst>
                                          <p:attrName>ppt_x</p:attrName>
                                        </p:attrNameLst>
                                      </p:cBhvr>
                                      <p:tavLst>
                                        <p:tav tm="0">
                                          <p:val>
                                            <p:strVal val="#ppt_x"/>
                                          </p:val>
                                        </p:tav>
                                        <p:tav tm="100000">
                                          <p:val>
                                            <p:strVal val="#ppt_x"/>
                                          </p:val>
                                        </p:tav>
                                      </p:tavLst>
                                    </p:anim>
                                    <p:anim calcmode="lin" valueType="num">
                                      <p:cBhvr>
                                        <p:cTn id="113" dur="1000" fill="hold"/>
                                        <p:tgtEl>
                                          <p:spTgt spid="10"/>
                                        </p:tgtEl>
                                        <p:attrNameLst>
                                          <p:attrName>ppt_y</p:attrName>
                                        </p:attrNameLst>
                                      </p:cBhvr>
                                      <p:tavLst>
                                        <p:tav tm="0">
                                          <p:val>
                                            <p:strVal val="#ppt_y+.1"/>
                                          </p:val>
                                        </p:tav>
                                        <p:tav tm="100000">
                                          <p:val>
                                            <p:strVal val="#ppt_y"/>
                                          </p:val>
                                        </p:tav>
                                      </p:tavLst>
                                    </p:anim>
                                  </p:childTnLst>
                                </p:cTn>
                              </p:par>
                              <p:par>
                                <p:cTn id="114" presetID="42" presetClass="entr" presetSubtype="0" fill="hold" grpId="0" nodeType="withEffect">
                                  <p:stCondLst>
                                    <p:cond delay="0"/>
                                  </p:stCondLst>
                                  <p:childTnLst>
                                    <p:set>
                                      <p:cBhvr>
                                        <p:cTn id="115" dur="1" fill="hold">
                                          <p:stCondLst>
                                            <p:cond delay="0"/>
                                          </p:stCondLst>
                                        </p:cTn>
                                        <p:tgtEl>
                                          <p:spTgt spid="15"/>
                                        </p:tgtEl>
                                        <p:attrNameLst>
                                          <p:attrName>style.visibility</p:attrName>
                                        </p:attrNameLst>
                                      </p:cBhvr>
                                      <p:to>
                                        <p:strVal val="visible"/>
                                      </p:to>
                                    </p:set>
                                    <p:animEffect transition="in" filter="fade">
                                      <p:cBhvr>
                                        <p:cTn id="116" dur="1000"/>
                                        <p:tgtEl>
                                          <p:spTgt spid="15"/>
                                        </p:tgtEl>
                                      </p:cBhvr>
                                    </p:animEffect>
                                    <p:anim calcmode="lin" valueType="num">
                                      <p:cBhvr>
                                        <p:cTn id="117" dur="1000" fill="hold"/>
                                        <p:tgtEl>
                                          <p:spTgt spid="15"/>
                                        </p:tgtEl>
                                        <p:attrNameLst>
                                          <p:attrName>ppt_x</p:attrName>
                                        </p:attrNameLst>
                                      </p:cBhvr>
                                      <p:tavLst>
                                        <p:tav tm="0">
                                          <p:val>
                                            <p:strVal val="#ppt_x"/>
                                          </p:val>
                                        </p:tav>
                                        <p:tav tm="100000">
                                          <p:val>
                                            <p:strVal val="#ppt_x"/>
                                          </p:val>
                                        </p:tav>
                                      </p:tavLst>
                                    </p:anim>
                                    <p:anim calcmode="lin" valueType="num">
                                      <p:cBhvr>
                                        <p:cTn id="11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19" fill="hold">
                      <p:stCondLst>
                        <p:cond delay="indefinite"/>
                      </p:stCondLst>
                      <p:childTnLst>
                        <p:par>
                          <p:cTn id="120" fill="hold">
                            <p:stCondLst>
                              <p:cond delay="0"/>
                            </p:stCondLst>
                            <p:childTnLst>
                              <p:par>
                                <p:cTn id="121" presetID="42" presetClass="entr" presetSubtype="0" fill="hold" grpId="0" nodeType="clickEffect">
                                  <p:stCondLst>
                                    <p:cond delay="0"/>
                                  </p:stCondLst>
                                  <p:childTnLst>
                                    <p:set>
                                      <p:cBhvr>
                                        <p:cTn id="122" dur="1" fill="hold">
                                          <p:stCondLst>
                                            <p:cond delay="0"/>
                                          </p:stCondLst>
                                        </p:cTn>
                                        <p:tgtEl>
                                          <p:spTgt spid="12"/>
                                        </p:tgtEl>
                                        <p:attrNameLst>
                                          <p:attrName>style.visibility</p:attrName>
                                        </p:attrNameLst>
                                      </p:cBhvr>
                                      <p:to>
                                        <p:strVal val="visible"/>
                                      </p:to>
                                    </p:set>
                                    <p:animEffect transition="in" filter="fade">
                                      <p:cBhvr>
                                        <p:cTn id="123" dur="1000"/>
                                        <p:tgtEl>
                                          <p:spTgt spid="12"/>
                                        </p:tgtEl>
                                      </p:cBhvr>
                                    </p:animEffect>
                                    <p:anim calcmode="lin" valueType="num">
                                      <p:cBhvr>
                                        <p:cTn id="124" dur="1000" fill="hold"/>
                                        <p:tgtEl>
                                          <p:spTgt spid="12"/>
                                        </p:tgtEl>
                                        <p:attrNameLst>
                                          <p:attrName>ppt_x</p:attrName>
                                        </p:attrNameLst>
                                      </p:cBhvr>
                                      <p:tavLst>
                                        <p:tav tm="0">
                                          <p:val>
                                            <p:strVal val="#ppt_x"/>
                                          </p:val>
                                        </p:tav>
                                        <p:tav tm="100000">
                                          <p:val>
                                            <p:strVal val="#ppt_x"/>
                                          </p:val>
                                        </p:tav>
                                      </p:tavLst>
                                    </p:anim>
                                    <p:anim calcmode="lin" valueType="num">
                                      <p:cBhvr>
                                        <p:cTn id="125" dur="1000" fill="hold"/>
                                        <p:tgtEl>
                                          <p:spTgt spid="12"/>
                                        </p:tgtEl>
                                        <p:attrNameLst>
                                          <p:attrName>ppt_y</p:attrName>
                                        </p:attrNameLst>
                                      </p:cBhvr>
                                      <p:tavLst>
                                        <p:tav tm="0">
                                          <p:val>
                                            <p:strVal val="#ppt_y+.1"/>
                                          </p:val>
                                        </p:tav>
                                        <p:tav tm="100000">
                                          <p:val>
                                            <p:strVal val="#ppt_y"/>
                                          </p:val>
                                        </p:tav>
                                      </p:tavLst>
                                    </p:anim>
                                  </p:childTnLst>
                                </p:cTn>
                              </p:par>
                              <p:par>
                                <p:cTn id="126" presetID="42" presetClass="entr" presetSubtype="0" fill="hold" grpId="0" nodeType="withEffect">
                                  <p:stCondLst>
                                    <p:cond delay="0"/>
                                  </p:stCondLst>
                                  <p:childTnLst>
                                    <p:set>
                                      <p:cBhvr>
                                        <p:cTn id="127" dur="1" fill="hold">
                                          <p:stCondLst>
                                            <p:cond delay="0"/>
                                          </p:stCondLst>
                                        </p:cTn>
                                        <p:tgtEl>
                                          <p:spTgt spid="5"/>
                                        </p:tgtEl>
                                        <p:attrNameLst>
                                          <p:attrName>style.visibility</p:attrName>
                                        </p:attrNameLst>
                                      </p:cBhvr>
                                      <p:to>
                                        <p:strVal val="visible"/>
                                      </p:to>
                                    </p:set>
                                    <p:animEffect transition="in" filter="fade">
                                      <p:cBhvr>
                                        <p:cTn id="128" dur="1000"/>
                                        <p:tgtEl>
                                          <p:spTgt spid="5"/>
                                        </p:tgtEl>
                                      </p:cBhvr>
                                    </p:animEffect>
                                    <p:anim calcmode="lin" valueType="num">
                                      <p:cBhvr>
                                        <p:cTn id="129" dur="1000" fill="hold"/>
                                        <p:tgtEl>
                                          <p:spTgt spid="5"/>
                                        </p:tgtEl>
                                        <p:attrNameLst>
                                          <p:attrName>ppt_x</p:attrName>
                                        </p:attrNameLst>
                                      </p:cBhvr>
                                      <p:tavLst>
                                        <p:tav tm="0">
                                          <p:val>
                                            <p:strVal val="#ppt_x"/>
                                          </p:val>
                                        </p:tav>
                                        <p:tav tm="100000">
                                          <p:val>
                                            <p:strVal val="#ppt_x"/>
                                          </p:val>
                                        </p:tav>
                                      </p:tavLst>
                                    </p:anim>
                                    <p:anim calcmode="lin" valueType="num">
                                      <p:cBhvr>
                                        <p:cTn id="1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 grpId="0"/>
      <p:bldP spid="10" grpId="0"/>
      <p:bldP spid="12" grpId="0"/>
      <p:bldP spid="29" grpId="0"/>
      <p:bldP spid="30" grpId="0"/>
      <p:bldP spid="31" grpId="0"/>
      <p:bldP spid="33" grpId="0"/>
      <p:bldP spid="4" grpId="0" animBg="1"/>
      <p:bldP spid="5" grpId="0" animBg="1"/>
      <p:bldP spid="15" grpId="0" animBg="1"/>
      <p:bldP spid="23" grpId="0" animBg="1"/>
      <p:bldP spid="8" grpId="0" animBg="1"/>
      <p:bldP spid="19" grpId="0" animBg="1"/>
      <p:bldP spid="32" grpId="0" animBg="1"/>
      <p:bldP spid="34" grpId="0" animBg="1"/>
      <p:bldP spid="9" grpId="0" animBg="1"/>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B809D1-EFD0-CF46-6D09-D039DF5E860A}"/>
              </a:ext>
            </a:extLst>
          </p:cNvPr>
          <p:cNvSpPr txBox="1"/>
          <p:nvPr/>
        </p:nvSpPr>
        <p:spPr>
          <a:xfrm>
            <a:off x="1790065" y="2761490"/>
            <a:ext cx="8611870" cy="830997"/>
          </a:xfrm>
          <a:prstGeom prst="rect">
            <a:avLst/>
          </a:prstGeom>
          <a:noFill/>
        </p:spPr>
        <p:txBody>
          <a:bodyPr wrap="square" rtlCol="0">
            <a:spAutoFit/>
          </a:bodyPr>
          <a:lstStyle/>
          <a:p>
            <a:r>
              <a:rPr lang="fr-FR" sz="4800" b="1" dirty="0">
                <a:solidFill>
                  <a:schemeClr val="tx2">
                    <a:lumMod val="90000"/>
                    <a:lumOff val="10000"/>
                  </a:schemeClr>
                </a:solidFill>
              </a:rPr>
              <a:t>PROPOSED SOLUTIONS</a:t>
            </a:r>
            <a:endParaRPr lang="en-US" sz="4800" b="1" dirty="0">
              <a:solidFill>
                <a:schemeClr val="tx2">
                  <a:lumMod val="90000"/>
                  <a:lumOff val="10000"/>
                </a:schemeClr>
              </a:solidFill>
            </a:endParaRPr>
          </a:p>
        </p:txBody>
      </p:sp>
      <p:cxnSp>
        <p:nvCxnSpPr>
          <p:cNvPr id="2" name="Straight Connector 1">
            <a:extLst>
              <a:ext uri="{FF2B5EF4-FFF2-40B4-BE49-F238E27FC236}">
                <a16:creationId xmlns:a16="http://schemas.microsoft.com/office/drawing/2014/main" id="{506F8113-DAE0-145F-3AD4-0FB683095A06}"/>
              </a:ext>
            </a:extLst>
          </p:cNvPr>
          <p:cNvCxnSpPr>
            <a:cxnSpLocks/>
          </p:cNvCxnSpPr>
          <p:nvPr/>
        </p:nvCxnSpPr>
        <p:spPr>
          <a:xfrm>
            <a:off x="395376" y="2332726"/>
            <a:ext cx="5807016" cy="0"/>
          </a:xfrm>
          <a:prstGeom prst="line">
            <a:avLst/>
          </a:prstGeom>
          <a:ln w="76200">
            <a:solidFill>
              <a:schemeClr val="tx2">
                <a:lumMod val="90000"/>
                <a:lumOff val="10000"/>
              </a:schemeClr>
            </a:solidFill>
          </a:ln>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6D02830F-898A-9DB2-CF9B-07F7B46DF7B8}"/>
              </a:ext>
            </a:extLst>
          </p:cNvPr>
          <p:cNvCxnSpPr>
            <a:cxnSpLocks/>
          </p:cNvCxnSpPr>
          <p:nvPr/>
        </p:nvCxnSpPr>
        <p:spPr>
          <a:xfrm>
            <a:off x="4967376" y="3983785"/>
            <a:ext cx="5807016" cy="0"/>
          </a:xfrm>
          <a:prstGeom prst="line">
            <a:avLst/>
          </a:prstGeom>
          <a:ln w="76200">
            <a:solidFill>
              <a:schemeClr val="accent2">
                <a:lumMod val="75000"/>
              </a:schemeClr>
            </a:solidFill>
          </a:ln>
        </p:spPr>
        <p:style>
          <a:lnRef idx="3">
            <a:schemeClr val="accent2"/>
          </a:lnRef>
          <a:fillRef idx="0">
            <a:schemeClr val="accent2"/>
          </a:fillRef>
          <a:effectRef idx="2">
            <a:schemeClr val="accent2"/>
          </a:effectRef>
          <a:fontRef idx="minor">
            <a:schemeClr val="tx1"/>
          </a:fontRef>
        </p:style>
      </p:cxnSp>
      <p:sp>
        <p:nvSpPr>
          <p:cNvPr id="17" name="Oval 16">
            <a:extLst>
              <a:ext uri="{FF2B5EF4-FFF2-40B4-BE49-F238E27FC236}">
                <a16:creationId xmlns:a16="http://schemas.microsoft.com/office/drawing/2014/main" id="{3CBAB656-8F5F-AD50-5551-3311C7558A0B}"/>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702AB249-90F1-B31E-142D-9A5358AADCFF}"/>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D5F1D1CC-3F02-5F19-ECF2-A072531C1033}"/>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F533F673-6A85-4E86-6EC8-59F991EADD9F}"/>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3DDCCDCE-3910-F967-FE33-15415BE047C9}"/>
              </a:ext>
            </a:extLst>
          </p:cNvPr>
          <p:cNvSpPr/>
          <p:nvPr/>
        </p:nvSpPr>
        <p:spPr>
          <a:xfrm>
            <a:off x="4323539"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84E46A80-D558-1C05-3262-CC6238B3FADA}"/>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49D1D31D-FD72-5BC3-9A44-1549BFE8A586}"/>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3DE109FA-598B-F10C-CFA8-C110D0635137}"/>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2E38CBC4-2B7C-9FEB-739D-ABCE36A59665}"/>
              </a:ext>
            </a:extLst>
          </p:cNvPr>
          <p:cNvSpPr/>
          <p:nvPr/>
        </p:nvSpPr>
        <p:spPr>
          <a:xfrm>
            <a:off x="6096000" y="6487064"/>
            <a:ext cx="6096000" cy="370936"/>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Academic </a:t>
            </a:r>
            <a:r>
              <a:rPr lang="fr-FR" dirty="0" err="1">
                <a:latin typeface="Arial" panose="020B0604020202020204" pitchFamily="34" charset="0"/>
                <a:cs typeface="Arial" panose="020B0604020202020204" pitchFamily="34" charset="0"/>
              </a:rPr>
              <a:t>Year</a:t>
            </a:r>
            <a:r>
              <a:rPr lang="fr-FR" dirty="0">
                <a:latin typeface="Arial" panose="020B0604020202020204" pitchFamily="34" charset="0"/>
                <a:cs typeface="Arial" panose="020B0604020202020204" pitchFamily="34" charset="0"/>
              </a:rPr>
              <a:t>: 2024/2025</a:t>
            </a:r>
            <a:endParaRPr lang="en-US" dirty="0">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C851EE96-1923-4B77-989A-D4513055E107}"/>
              </a:ext>
            </a:extLst>
          </p:cNvPr>
          <p:cNvSpPr/>
          <p:nvPr/>
        </p:nvSpPr>
        <p:spPr>
          <a:xfrm>
            <a:off x="11430000" y="564881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18</a:t>
            </a:r>
            <a:endParaRPr lang="en-US" sz="2000" b="1"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B908B473-A7F8-C376-9F98-801704A534AC}"/>
              </a:ext>
            </a:extLst>
          </p:cNvPr>
          <p:cNvSpPr/>
          <p:nvPr/>
        </p:nvSpPr>
        <p:spPr>
          <a:xfrm>
            <a:off x="0" y="6487064"/>
            <a:ext cx="6096000" cy="370936"/>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rial" panose="020B0604020202020204" pitchFamily="34" charset="0"/>
                <a:cs typeface="Arial" panose="020B0604020202020204" pitchFamily="34" charset="0"/>
              </a:rPr>
              <a:t>Defended</a:t>
            </a:r>
            <a:r>
              <a:rPr lang="fr-FR" dirty="0">
                <a:latin typeface="Arial" panose="020B0604020202020204" pitchFamily="34" charset="0"/>
                <a:cs typeface="Arial" panose="020B0604020202020204" pitchFamily="34" charset="0"/>
              </a:rPr>
              <a:t>: July 28th, 2025</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476019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a:extLst>
              <a:ext uri="{FF2B5EF4-FFF2-40B4-BE49-F238E27FC236}">
                <a16:creationId xmlns:a16="http://schemas.microsoft.com/office/drawing/2014/main" id="{B2EAE2B0-75B6-4047-E862-303D0973F8F9}"/>
              </a:ext>
            </a:extLst>
          </p:cNvPr>
          <p:cNvSpPr/>
          <p:nvPr/>
        </p:nvSpPr>
        <p:spPr>
          <a:xfrm>
            <a:off x="61455" y="2460805"/>
            <a:ext cx="2849287" cy="2734947"/>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Flowchart: Process 38">
            <a:extLst>
              <a:ext uri="{FF2B5EF4-FFF2-40B4-BE49-F238E27FC236}">
                <a16:creationId xmlns:a16="http://schemas.microsoft.com/office/drawing/2014/main" id="{C4ACD1AC-4996-F0B6-0844-64E7E372016E}"/>
              </a:ext>
            </a:extLst>
          </p:cNvPr>
          <p:cNvSpPr/>
          <p:nvPr/>
        </p:nvSpPr>
        <p:spPr>
          <a:xfrm>
            <a:off x="5104892" y="1906176"/>
            <a:ext cx="51759" cy="370936"/>
          </a:xfrm>
          <a:prstGeom prst="flowChartProcess">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Flowchart: Process 39">
            <a:extLst>
              <a:ext uri="{FF2B5EF4-FFF2-40B4-BE49-F238E27FC236}">
                <a16:creationId xmlns:a16="http://schemas.microsoft.com/office/drawing/2014/main" id="{95BCB45E-9542-25FB-82F4-7D4E041DA877}"/>
              </a:ext>
            </a:extLst>
          </p:cNvPr>
          <p:cNvSpPr/>
          <p:nvPr/>
        </p:nvSpPr>
        <p:spPr>
          <a:xfrm>
            <a:off x="5104892" y="2352713"/>
            <a:ext cx="51759" cy="370936"/>
          </a:xfrm>
          <a:prstGeom prst="flowChartProcess">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Flowchart: Process 40">
            <a:extLst>
              <a:ext uri="{FF2B5EF4-FFF2-40B4-BE49-F238E27FC236}">
                <a16:creationId xmlns:a16="http://schemas.microsoft.com/office/drawing/2014/main" id="{5103800E-6525-D3F9-219D-2DD6266814AA}"/>
              </a:ext>
            </a:extLst>
          </p:cNvPr>
          <p:cNvSpPr/>
          <p:nvPr/>
        </p:nvSpPr>
        <p:spPr>
          <a:xfrm>
            <a:off x="5104892" y="2799250"/>
            <a:ext cx="51759" cy="370936"/>
          </a:xfrm>
          <a:prstGeom prst="flowChartProcess">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Flowchart: Process 41">
            <a:extLst>
              <a:ext uri="{FF2B5EF4-FFF2-40B4-BE49-F238E27FC236}">
                <a16:creationId xmlns:a16="http://schemas.microsoft.com/office/drawing/2014/main" id="{990A9D5A-1DEB-D5FA-5E16-C9641C8622D1}"/>
              </a:ext>
            </a:extLst>
          </p:cNvPr>
          <p:cNvSpPr/>
          <p:nvPr/>
        </p:nvSpPr>
        <p:spPr>
          <a:xfrm>
            <a:off x="5104891" y="3245787"/>
            <a:ext cx="51759" cy="370936"/>
          </a:xfrm>
          <a:prstGeom prst="flowChartProcess">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Flowchart: Process 42">
            <a:extLst>
              <a:ext uri="{FF2B5EF4-FFF2-40B4-BE49-F238E27FC236}">
                <a16:creationId xmlns:a16="http://schemas.microsoft.com/office/drawing/2014/main" id="{D17BD155-A476-113A-33E1-C0FA68040ACE}"/>
              </a:ext>
            </a:extLst>
          </p:cNvPr>
          <p:cNvSpPr/>
          <p:nvPr/>
        </p:nvSpPr>
        <p:spPr>
          <a:xfrm>
            <a:off x="5104890" y="3692324"/>
            <a:ext cx="51759" cy="370936"/>
          </a:xfrm>
          <a:prstGeom prst="flowChartProcess">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Flowchart: Process 43">
            <a:extLst>
              <a:ext uri="{FF2B5EF4-FFF2-40B4-BE49-F238E27FC236}">
                <a16:creationId xmlns:a16="http://schemas.microsoft.com/office/drawing/2014/main" id="{E8AFCE54-144A-A7A0-DD02-FAD5C0B0A74E}"/>
              </a:ext>
            </a:extLst>
          </p:cNvPr>
          <p:cNvSpPr/>
          <p:nvPr/>
        </p:nvSpPr>
        <p:spPr>
          <a:xfrm>
            <a:off x="5104889" y="4153024"/>
            <a:ext cx="51759" cy="370936"/>
          </a:xfrm>
          <a:prstGeom prst="flowChartProcess">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Flowchart: Process 44">
            <a:extLst>
              <a:ext uri="{FF2B5EF4-FFF2-40B4-BE49-F238E27FC236}">
                <a16:creationId xmlns:a16="http://schemas.microsoft.com/office/drawing/2014/main" id="{0D01F77D-8AD2-DE37-C6B4-5F3C373D9F36}"/>
              </a:ext>
            </a:extLst>
          </p:cNvPr>
          <p:cNvSpPr/>
          <p:nvPr/>
        </p:nvSpPr>
        <p:spPr>
          <a:xfrm>
            <a:off x="5106063" y="4598821"/>
            <a:ext cx="51759" cy="370936"/>
          </a:xfrm>
          <a:prstGeom prst="flowChartProcess">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69C75DF-B9FF-BB0B-0FC5-3602039EA369}"/>
              </a:ext>
            </a:extLst>
          </p:cNvPr>
          <p:cNvSpPr/>
          <p:nvPr/>
        </p:nvSpPr>
        <p:spPr>
          <a:xfrm>
            <a:off x="4549687" y="1870452"/>
            <a:ext cx="388189" cy="370936"/>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400" b="1" dirty="0">
                <a:latin typeface="Arial" panose="020B0604020202020204" pitchFamily="34" charset="0"/>
                <a:cs typeface="Arial" panose="020B0604020202020204" pitchFamily="34" charset="0"/>
              </a:rPr>
              <a:t>1</a:t>
            </a:r>
            <a:endParaRPr lang="en-US" sz="2400" b="1" dirty="0">
              <a:latin typeface="Arial" panose="020B0604020202020204" pitchFamily="34" charset="0"/>
              <a:cs typeface="Arial" panose="020B0604020202020204" pitchFamily="34" charset="0"/>
            </a:endParaRPr>
          </a:p>
        </p:txBody>
      </p:sp>
      <p:sp>
        <p:nvSpPr>
          <p:cNvPr id="57" name="Oval 56">
            <a:extLst>
              <a:ext uri="{FF2B5EF4-FFF2-40B4-BE49-F238E27FC236}">
                <a16:creationId xmlns:a16="http://schemas.microsoft.com/office/drawing/2014/main" id="{236F47CE-CC5E-6E35-B2AE-A99854FA750B}"/>
              </a:ext>
            </a:extLst>
          </p:cNvPr>
          <p:cNvSpPr/>
          <p:nvPr/>
        </p:nvSpPr>
        <p:spPr>
          <a:xfrm>
            <a:off x="4549686" y="2332417"/>
            <a:ext cx="388189" cy="370936"/>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latin typeface="Arial" panose="020B0604020202020204" pitchFamily="34" charset="0"/>
                <a:cs typeface="Arial" panose="020B0604020202020204" pitchFamily="34" charset="0"/>
              </a:rPr>
              <a:t>2</a:t>
            </a:r>
            <a:endParaRPr lang="en-US" sz="1800" b="1" dirty="0">
              <a:latin typeface="Arial" panose="020B0604020202020204" pitchFamily="34" charset="0"/>
              <a:cs typeface="Arial" panose="020B0604020202020204" pitchFamily="34" charset="0"/>
            </a:endParaRPr>
          </a:p>
        </p:txBody>
      </p:sp>
      <p:sp>
        <p:nvSpPr>
          <p:cNvPr id="58" name="Oval 57">
            <a:extLst>
              <a:ext uri="{FF2B5EF4-FFF2-40B4-BE49-F238E27FC236}">
                <a16:creationId xmlns:a16="http://schemas.microsoft.com/office/drawing/2014/main" id="{1FD039BD-3EF1-B2B9-E754-E3A35A727083}"/>
              </a:ext>
            </a:extLst>
          </p:cNvPr>
          <p:cNvSpPr/>
          <p:nvPr/>
        </p:nvSpPr>
        <p:spPr>
          <a:xfrm>
            <a:off x="4549685" y="2794382"/>
            <a:ext cx="388189" cy="370936"/>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latin typeface="Arial" panose="020B0604020202020204" pitchFamily="34" charset="0"/>
                <a:cs typeface="Arial" panose="020B0604020202020204" pitchFamily="34" charset="0"/>
              </a:rPr>
              <a:t>3</a:t>
            </a:r>
            <a:endParaRPr lang="en-US" sz="1800" b="1" dirty="0">
              <a:latin typeface="Arial" panose="020B0604020202020204" pitchFamily="34" charset="0"/>
              <a:cs typeface="Arial" panose="020B0604020202020204" pitchFamily="34" charset="0"/>
            </a:endParaRPr>
          </a:p>
        </p:txBody>
      </p:sp>
      <p:sp>
        <p:nvSpPr>
          <p:cNvPr id="59" name="Oval 58">
            <a:extLst>
              <a:ext uri="{FF2B5EF4-FFF2-40B4-BE49-F238E27FC236}">
                <a16:creationId xmlns:a16="http://schemas.microsoft.com/office/drawing/2014/main" id="{4BEA2656-A5C2-6B02-C7F0-497F671EDB29}"/>
              </a:ext>
            </a:extLst>
          </p:cNvPr>
          <p:cNvSpPr/>
          <p:nvPr/>
        </p:nvSpPr>
        <p:spPr>
          <a:xfrm>
            <a:off x="4549684" y="3256347"/>
            <a:ext cx="388189" cy="370936"/>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1" dirty="0">
                <a:latin typeface="Arial" panose="020B0604020202020204" pitchFamily="34" charset="0"/>
                <a:cs typeface="Arial" panose="020B0604020202020204" pitchFamily="34" charset="0"/>
              </a:rPr>
              <a:t>4</a:t>
            </a:r>
            <a:endParaRPr lang="en-US" sz="1800" b="1" dirty="0">
              <a:latin typeface="Arial" panose="020B0604020202020204" pitchFamily="34" charset="0"/>
              <a:cs typeface="Arial" panose="020B0604020202020204" pitchFamily="34" charset="0"/>
            </a:endParaRPr>
          </a:p>
        </p:txBody>
      </p:sp>
      <p:sp>
        <p:nvSpPr>
          <p:cNvPr id="60" name="Oval 59">
            <a:extLst>
              <a:ext uri="{FF2B5EF4-FFF2-40B4-BE49-F238E27FC236}">
                <a16:creationId xmlns:a16="http://schemas.microsoft.com/office/drawing/2014/main" id="{80E07523-A0B6-BDFD-A675-F52DC755CEA8}"/>
              </a:ext>
            </a:extLst>
          </p:cNvPr>
          <p:cNvSpPr/>
          <p:nvPr/>
        </p:nvSpPr>
        <p:spPr>
          <a:xfrm>
            <a:off x="4549683" y="3718312"/>
            <a:ext cx="388189" cy="370936"/>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1" dirty="0">
                <a:latin typeface="Arial" panose="020B0604020202020204" pitchFamily="34" charset="0"/>
                <a:cs typeface="Arial" panose="020B0604020202020204" pitchFamily="34" charset="0"/>
              </a:rPr>
              <a:t>5</a:t>
            </a:r>
            <a:endParaRPr lang="en-US" sz="1800" b="1" dirty="0">
              <a:latin typeface="Arial" panose="020B0604020202020204" pitchFamily="34" charset="0"/>
              <a:cs typeface="Arial" panose="020B0604020202020204" pitchFamily="34" charset="0"/>
            </a:endParaRPr>
          </a:p>
        </p:txBody>
      </p:sp>
      <p:sp>
        <p:nvSpPr>
          <p:cNvPr id="61" name="Oval 60">
            <a:extLst>
              <a:ext uri="{FF2B5EF4-FFF2-40B4-BE49-F238E27FC236}">
                <a16:creationId xmlns:a16="http://schemas.microsoft.com/office/drawing/2014/main" id="{CB445557-EA1F-D067-1CF5-80CE2147050F}"/>
              </a:ext>
            </a:extLst>
          </p:cNvPr>
          <p:cNvSpPr/>
          <p:nvPr/>
        </p:nvSpPr>
        <p:spPr>
          <a:xfrm>
            <a:off x="4549682" y="4180277"/>
            <a:ext cx="388189" cy="370936"/>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1" dirty="0">
                <a:latin typeface="Arial" panose="020B0604020202020204" pitchFamily="34" charset="0"/>
                <a:cs typeface="Arial" panose="020B0604020202020204" pitchFamily="34" charset="0"/>
              </a:rPr>
              <a:t>6</a:t>
            </a:r>
            <a:endParaRPr lang="en-US" sz="1800" b="1" dirty="0">
              <a:latin typeface="Arial" panose="020B0604020202020204" pitchFamily="34" charset="0"/>
              <a:cs typeface="Arial" panose="020B0604020202020204" pitchFamily="34" charset="0"/>
            </a:endParaRPr>
          </a:p>
        </p:txBody>
      </p:sp>
      <p:sp>
        <p:nvSpPr>
          <p:cNvPr id="62" name="Oval 61">
            <a:extLst>
              <a:ext uri="{FF2B5EF4-FFF2-40B4-BE49-F238E27FC236}">
                <a16:creationId xmlns:a16="http://schemas.microsoft.com/office/drawing/2014/main" id="{396C7BF9-5384-1D06-BA7C-25B7008E4B2F}"/>
              </a:ext>
            </a:extLst>
          </p:cNvPr>
          <p:cNvSpPr/>
          <p:nvPr/>
        </p:nvSpPr>
        <p:spPr>
          <a:xfrm>
            <a:off x="4550855" y="4650247"/>
            <a:ext cx="388189" cy="370936"/>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800" b="1" dirty="0">
                <a:latin typeface="Arial" panose="020B0604020202020204" pitchFamily="34" charset="0"/>
                <a:cs typeface="Arial" panose="020B0604020202020204" pitchFamily="34" charset="0"/>
              </a:rPr>
              <a:t>7</a:t>
            </a:r>
            <a:endParaRPr lang="en-US" sz="1800" b="1"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7D9AB927-E06D-8E4E-B3E6-60F54A5C71FF}"/>
              </a:ext>
            </a:extLst>
          </p:cNvPr>
          <p:cNvSpPr txBox="1"/>
          <p:nvPr/>
        </p:nvSpPr>
        <p:spPr>
          <a:xfrm>
            <a:off x="5377875" y="1871255"/>
            <a:ext cx="2947966"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Introduction and </a:t>
            </a:r>
            <a:r>
              <a:rPr lang="fr-FR" dirty="0" err="1">
                <a:latin typeface="Arial" panose="020B0604020202020204" pitchFamily="34" charset="0"/>
                <a:cs typeface="Arial" panose="020B0604020202020204" pitchFamily="34" charset="0"/>
              </a:rPr>
              <a:t>Context</a:t>
            </a:r>
            <a:endParaRPr lang="en-US"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A38BF86A-B5F6-DC36-F71E-6E77688DB053}"/>
              </a:ext>
            </a:extLst>
          </p:cNvPr>
          <p:cNvSpPr txBox="1"/>
          <p:nvPr/>
        </p:nvSpPr>
        <p:spPr>
          <a:xfrm>
            <a:off x="5369253" y="2336519"/>
            <a:ext cx="2182484" cy="369332"/>
          </a:xfrm>
          <a:prstGeom prst="rect">
            <a:avLst/>
          </a:prstGeom>
          <a:noFill/>
        </p:spPr>
        <p:txBody>
          <a:bodyPr wrap="square" rtlCol="0">
            <a:spAutoFit/>
          </a:bodyPr>
          <a:lstStyle/>
          <a:p>
            <a:r>
              <a:rPr lang="fr-FR" dirty="0" err="1">
                <a:latin typeface="Arial" panose="020B0604020202020204" pitchFamily="34" charset="0"/>
                <a:cs typeface="Arial" panose="020B0604020202020204" pitchFamily="34" charset="0"/>
              </a:rPr>
              <a:t>Problem</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Statement</a:t>
            </a:r>
            <a:endParaRPr lang="en-US" dirty="0">
              <a:latin typeface="Arial" panose="020B0604020202020204" pitchFamily="34" charset="0"/>
              <a:cs typeface="Arial" panose="020B0604020202020204" pitchFamily="34" charset="0"/>
            </a:endParaRPr>
          </a:p>
        </p:txBody>
      </p:sp>
      <p:sp>
        <p:nvSpPr>
          <p:cNvPr id="72" name="TextBox 71">
            <a:extLst>
              <a:ext uri="{FF2B5EF4-FFF2-40B4-BE49-F238E27FC236}">
                <a16:creationId xmlns:a16="http://schemas.microsoft.com/office/drawing/2014/main" id="{66279F89-E301-08AD-D317-BF6C26F7674B}"/>
              </a:ext>
            </a:extLst>
          </p:cNvPr>
          <p:cNvSpPr txBox="1"/>
          <p:nvPr/>
        </p:nvSpPr>
        <p:spPr>
          <a:xfrm>
            <a:off x="5317763" y="2754149"/>
            <a:ext cx="3153041"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Objectives and Contributions</a:t>
            </a:r>
            <a:endParaRPr lang="en-US" dirty="0">
              <a:latin typeface="Arial" panose="020B0604020202020204" pitchFamily="34" charset="0"/>
              <a:cs typeface="Arial" panose="020B0604020202020204" pitchFamily="34" charset="0"/>
            </a:endParaRPr>
          </a:p>
        </p:txBody>
      </p:sp>
      <p:sp>
        <p:nvSpPr>
          <p:cNvPr id="73" name="TextBox 72">
            <a:extLst>
              <a:ext uri="{FF2B5EF4-FFF2-40B4-BE49-F238E27FC236}">
                <a16:creationId xmlns:a16="http://schemas.microsoft.com/office/drawing/2014/main" id="{EBEEA5D3-B0C8-2F11-0B43-E4BA87F8A35E}"/>
              </a:ext>
            </a:extLst>
          </p:cNvPr>
          <p:cNvSpPr txBox="1"/>
          <p:nvPr/>
        </p:nvSpPr>
        <p:spPr>
          <a:xfrm>
            <a:off x="5310234" y="3247391"/>
            <a:ext cx="2182484"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System Model</a:t>
            </a:r>
            <a:endParaRPr lang="en-US" dirty="0">
              <a:latin typeface="Arial" panose="020B0604020202020204" pitchFamily="34" charset="0"/>
              <a:cs typeface="Arial" panose="020B0604020202020204" pitchFamily="34" charset="0"/>
            </a:endParaRPr>
          </a:p>
        </p:txBody>
      </p:sp>
      <p:sp>
        <p:nvSpPr>
          <p:cNvPr id="74" name="TextBox 73">
            <a:extLst>
              <a:ext uri="{FF2B5EF4-FFF2-40B4-BE49-F238E27FC236}">
                <a16:creationId xmlns:a16="http://schemas.microsoft.com/office/drawing/2014/main" id="{A826F8A2-DAEF-5E8E-0DB6-7FC7489DA177}"/>
              </a:ext>
            </a:extLst>
          </p:cNvPr>
          <p:cNvSpPr txBox="1"/>
          <p:nvPr/>
        </p:nvSpPr>
        <p:spPr>
          <a:xfrm>
            <a:off x="5289021" y="3654915"/>
            <a:ext cx="2182484" cy="369332"/>
          </a:xfrm>
          <a:prstGeom prst="rect">
            <a:avLst/>
          </a:prstGeom>
          <a:noFill/>
        </p:spPr>
        <p:txBody>
          <a:bodyPr wrap="square" rtlCol="0">
            <a:spAutoFit/>
          </a:bodyPr>
          <a:lstStyle/>
          <a:p>
            <a:r>
              <a:rPr lang="fr-FR" dirty="0" err="1">
                <a:latin typeface="Arial" panose="020B0604020202020204" pitchFamily="34" charset="0"/>
                <a:cs typeface="Arial" panose="020B0604020202020204" pitchFamily="34" charset="0"/>
              </a:rPr>
              <a:t>Proposed</a:t>
            </a:r>
            <a:r>
              <a:rPr lang="fr-FR" dirty="0">
                <a:latin typeface="Arial" panose="020B0604020202020204" pitchFamily="34" charset="0"/>
                <a:cs typeface="Arial" panose="020B0604020202020204" pitchFamily="34" charset="0"/>
              </a:rPr>
              <a:t> Solutions</a:t>
            </a:r>
            <a:endParaRPr lang="en-US"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DDAB16C1-4F41-21A7-C011-1734497FD793}"/>
              </a:ext>
            </a:extLst>
          </p:cNvPr>
          <p:cNvSpPr txBox="1"/>
          <p:nvPr/>
        </p:nvSpPr>
        <p:spPr>
          <a:xfrm>
            <a:off x="5317763" y="4178703"/>
            <a:ext cx="2182484"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Simulation </a:t>
            </a:r>
            <a:r>
              <a:rPr lang="fr-FR" dirty="0" err="1">
                <a:latin typeface="Arial" panose="020B0604020202020204" pitchFamily="34" charset="0"/>
                <a:cs typeface="Arial" panose="020B0604020202020204" pitchFamily="34" charset="0"/>
              </a:rPr>
              <a:t>Results</a:t>
            </a:r>
            <a:r>
              <a:rPr lang="fr-FR"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4449CB79-F155-3274-ED66-3F1EC1AB443F}"/>
              </a:ext>
            </a:extLst>
          </p:cNvPr>
          <p:cNvSpPr txBox="1"/>
          <p:nvPr/>
        </p:nvSpPr>
        <p:spPr>
          <a:xfrm>
            <a:off x="5289021" y="4600425"/>
            <a:ext cx="3568210"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Limitations</a:t>
            </a:r>
            <a:endParaRPr lang="en-US" dirty="0">
              <a:latin typeface="Arial" panose="020B0604020202020204" pitchFamily="34" charset="0"/>
              <a:cs typeface="Arial" panose="020B0604020202020204" pitchFamily="34" charset="0"/>
            </a:endParaRPr>
          </a:p>
        </p:txBody>
      </p:sp>
      <p:sp>
        <p:nvSpPr>
          <p:cNvPr id="94" name="Freeform 15">
            <a:extLst>
              <a:ext uri="{FF2B5EF4-FFF2-40B4-BE49-F238E27FC236}">
                <a16:creationId xmlns:a16="http://schemas.microsoft.com/office/drawing/2014/main" id="{3AED9D32-4957-9645-75F8-582B8C8A6D20}"/>
              </a:ext>
            </a:extLst>
          </p:cNvPr>
          <p:cNvSpPr/>
          <p:nvPr/>
        </p:nvSpPr>
        <p:spPr>
          <a:xfrm>
            <a:off x="43142" y="2268957"/>
            <a:ext cx="1382962" cy="1382962"/>
          </a:xfrm>
          <a:custGeom>
            <a:avLst/>
            <a:gdLst/>
            <a:ahLst/>
            <a:cxnLst/>
            <a:rect l="l" t="t" r="r" b="b"/>
            <a:pathLst>
              <a:path w="1382962" h="1382962">
                <a:moveTo>
                  <a:pt x="0" y="0"/>
                </a:moveTo>
                <a:lnTo>
                  <a:pt x="1382962" y="0"/>
                </a:lnTo>
                <a:lnTo>
                  <a:pt x="1382962" y="1382962"/>
                </a:lnTo>
                <a:lnTo>
                  <a:pt x="0" y="1382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5" name="TextBox 94">
            <a:extLst>
              <a:ext uri="{FF2B5EF4-FFF2-40B4-BE49-F238E27FC236}">
                <a16:creationId xmlns:a16="http://schemas.microsoft.com/office/drawing/2014/main" id="{419018B9-F2F5-BD9F-1C52-A70560C15479}"/>
              </a:ext>
            </a:extLst>
          </p:cNvPr>
          <p:cNvSpPr txBox="1"/>
          <p:nvPr/>
        </p:nvSpPr>
        <p:spPr>
          <a:xfrm>
            <a:off x="4916252" y="653388"/>
            <a:ext cx="3778370" cy="584775"/>
          </a:xfrm>
          <a:prstGeom prst="rect">
            <a:avLst/>
          </a:prstGeom>
          <a:noFill/>
        </p:spPr>
        <p:txBody>
          <a:bodyPr wrap="square" rtlCol="0">
            <a:spAutoFit/>
          </a:bodyPr>
          <a:lstStyle/>
          <a:p>
            <a:r>
              <a:rPr lang="fr-FR" sz="3200" b="1" dirty="0">
                <a:solidFill>
                  <a:schemeClr val="tx2">
                    <a:lumMod val="90000"/>
                    <a:lumOff val="10000"/>
                  </a:schemeClr>
                </a:solidFill>
              </a:rPr>
              <a:t>Contents</a:t>
            </a:r>
            <a:endParaRPr lang="en-US" sz="3200" b="1" dirty="0">
              <a:solidFill>
                <a:schemeClr val="tx2">
                  <a:lumMod val="90000"/>
                  <a:lumOff val="10000"/>
                </a:schemeClr>
              </a:solidFill>
            </a:endParaRPr>
          </a:p>
        </p:txBody>
      </p:sp>
      <p:pic>
        <p:nvPicPr>
          <p:cNvPr id="33" name="Picture 4">
            <a:extLst>
              <a:ext uri="{FF2B5EF4-FFF2-40B4-BE49-F238E27FC236}">
                <a16:creationId xmlns:a16="http://schemas.microsoft.com/office/drawing/2014/main" id="{904C014C-45F2-876D-C036-761376D3C68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87" t="24547" r="41782" b="21188"/>
          <a:stretch/>
        </p:blipFill>
        <p:spPr bwMode="auto">
          <a:xfrm>
            <a:off x="357136" y="241967"/>
            <a:ext cx="1873988" cy="1080676"/>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33" descr="A close up of a logo&#10;&#10;AI-generated content may be incorrect.">
            <a:extLst>
              <a:ext uri="{FF2B5EF4-FFF2-40B4-BE49-F238E27FC236}">
                <a16:creationId xmlns:a16="http://schemas.microsoft.com/office/drawing/2014/main" id="{E4EC6ED0-3B75-F3B1-8193-F91821BAD35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5081" y="246742"/>
            <a:ext cx="1719783" cy="991421"/>
          </a:xfrm>
          <a:prstGeom prst="rect">
            <a:avLst/>
          </a:prstGeom>
        </p:spPr>
      </p:pic>
      <p:sp>
        <p:nvSpPr>
          <p:cNvPr id="3" name="Oval 2">
            <a:extLst>
              <a:ext uri="{FF2B5EF4-FFF2-40B4-BE49-F238E27FC236}">
                <a16:creationId xmlns:a16="http://schemas.microsoft.com/office/drawing/2014/main" id="{036BAC6D-8455-1D24-5DA9-D5E1572C21CD}"/>
              </a:ext>
            </a:extLst>
          </p:cNvPr>
          <p:cNvSpPr/>
          <p:nvPr/>
        </p:nvSpPr>
        <p:spPr>
          <a:xfrm>
            <a:off x="11639555" y="6125776"/>
            <a:ext cx="390618" cy="370935"/>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1</a:t>
            </a:r>
            <a:endParaRPr lang="en-US" sz="2000" b="1" dirty="0">
              <a:solidFill>
                <a:schemeClr val="tx1"/>
              </a:solidFill>
              <a:latin typeface="Arial" panose="020B0604020202020204" pitchFamily="34" charset="0"/>
              <a:cs typeface="Arial" panose="020B0604020202020204" pitchFamily="34" charset="0"/>
            </a:endParaRPr>
          </a:p>
        </p:txBody>
      </p:sp>
      <p:sp>
        <p:nvSpPr>
          <p:cNvPr id="2" name="Flowchart: Process 1">
            <a:extLst>
              <a:ext uri="{FF2B5EF4-FFF2-40B4-BE49-F238E27FC236}">
                <a16:creationId xmlns:a16="http://schemas.microsoft.com/office/drawing/2014/main" id="{88724F5A-0BB2-1DC3-AF2E-26F73CEB676A}"/>
              </a:ext>
            </a:extLst>
          </p:cNvPr>
          <p:cNvSpPr/>
          <p:nvPr/>
        </p:nvSpPr>
        <p:spPr>
          <a:xfrm>
            <a:off x="5134805" y="5107430"/>
            <a:ext cx="51759" cy="370936"/>
          </a:xfrm>
          <a:prstGeom prst="flowChartProcess">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01CC8DFF-134B-AFA1-4A41-CA5739626083}"/>
              </a:ext>
            </a:extLst>
          </p:cNvPr>
          <p:cNvSpPr/>
          <p:nvPr/>
        </p:nvSpPr>
        <p:spPr>
          <a:xfrm>
            <a:off x="4579597" y="5158856"/>
            <a:ext cx="388189" cy="370936"/>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b="1" dirty="0">
                <a:latin typeface="Arial" panose="020B0604020202020204" pitchFamily="34" charset="0"/>
                <a:cs typeface="Arial" panose="020B0604020202020204" pitchFamily="34" charset="0"/>
              </a:rPr>
              <a:t>8</a:t>
            </a:r>
            <a:endParaRPr lang="en-US" sz="1800" b="1" dirty="0">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A544E045-DF3B-52C9-DADA-FA94DFDEE6EE}"/>
              </a:ext>
            </a:extLst>
          </p:cNvPr>
          <p:cNvSpPr txBox="1"/>
          <p:nvPr/>
        </p:nvSpPr>
        <p:spPr>
          <a:xfrm>
            <a:off x="5317763" y="5109034"/>
            <a:ext cx="3568210" cy="369332"/>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Conclusion and Perspectives</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939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1000"/>
                                        <p:tgtEl>
                                          <p:spTgt spid="56"/>
                                        </p:tgtEl>
                                      </p:cBhvr>
                                    </p:animEffect>
                                    <p:anim calcmode="lin" valueType="num">
                                      <p:cBhvr>
                                        <p:cTn id="8" dur="1000" fill="hold"/>
                                        <p:tgtEl>
                                          <p:spTgt spid="56"/>
                                        </p:tgtEl>
                                        <p:attrNameLst>
                                          <p:attrName>ppt_x</p:attrName>
                                        </p:attrNameLst>
                                      </p:cBhvr>
                                      <p:tavLst>
                                        <p:tav tm="0">
                                          <p:val>
                                            <p:strVal val="#ppt_x"/>
                                          </p:val>
                                        </p:tav>
                                        <p:tav tm="100000">
                                          <p:val>
                                            <p:strVal val="#ppt_x"/>
                                          </p:val>
                                        </p:tav>
                                      </p:tavLst>
                                    </p:anim>
                                    <p:anim calcmode="lin" valueType="num">
                                      <p:cBhvr>
                                        <p:cTn id="9" dur="1000" fill="hold"/>
                                        <p:tgtEl>
                                          <p:spTgt spid="5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7"/>
                                        </p:tgtEl>
                                        <p:attrNameLst>
                                          <p:attrName>style.visibility</p:attrName>
                                        </p:attrNameLst>
                                      </p:cBhvr>
                                      <p:to>
                                        <p:strVal val="visible"/>
                                      </p:to>
                                    </p:set>
                                    <p:animEffect transition="in" filter="fade">
                                      <p:cBhvr>
                                        <p:cTn id="12" dur="1000"/>
                                        <p:tgtEl>
                                          <p:spTgt spid="57"/>
                                        </p:tgtEl>
                                      </p:cBhvr>
                                    </p:animEffect>
                                    <p:anim calcmode="lin" valueType="num">
                                      <p:cBhvr>
                                        <p:cTn id="13" dur="1000" fill="hold"/>
                                        <p:tgtEl>
                                          <p:spTgt spid="57"/>
                                        </p:tgtEl>
                                        <p:attrNameLst>
                                          <p:attrName>ppt_x</p:attrName>
                                        </p:attrNameLst>
                                      </p:cBhvr>
                                      <p:tavLst>
                                        <p:tav tm="0">
                                          <p:val>
                                            <p:strVal val="#ppt_x"/>
                                          </p:val>
                                        </p:tav>
                                        <p:tav tm="100000">
                                          <p:val>
                                            <p:strVal val="#ppt_x"/>
                                          </p:val>
                                        </p:tav>
                                      </p:tavLst>
                                    </p:anim>
                                    <p:anim calcmode="lin" valueType="num">
                                      <p:cBhvr>
                                        <p:cTn id="14" dur="1000" fill="hold"/>
                                        <p:tgtEl>
                                          <p:spTgt spid="5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8"/>
                                        </p:tgtEl>
                                        <p:attrNameLst>
                                          <p:attrName>style.visibility</p:attrName>
                                        </p:attrNameLst>
                                      </p:cBhvr>
                                      <p:to>
                                        <p:strVal val="visible"/>
                                      </p:to>
                                    </p:set>
                                    <p:animEffect transition="in" filter="fade">
                                      <p:cBhvr>
                                        <p:cTn id="17" dur="1000"/>
                                        <p:tgtEl>
                                          <p:spTgt spid="58"/>
                                        </p:tgtEl>
                                      </p:cBhvr>
                                    </p:animEffect>
                                    <p:anim calcmode="lin" valueType="num">
                                      <p:cBhvr>
                                        <p:cTn id="18" dur="1000" fill="hold"/>
                                        <p:tgtEl>
                                          <p:spTgt spid="58"/>
                                        </p:tgtEl>
                                        <p:attrNameLst>
                                          <p:attrName>ppt_x</p:attrName>
                                        </p:attrNameLst>
                                      </p:cBhvr>
                                      <p:tavLst>
                                        <p:tav tm="0">
                                          <p:val>
                                            <p:strVal val="#ppt_x"/>
                                          </p:val>
                                        </p:tav>
                                        <p:tav tm="100000">
                                          <p:val>
                                            <p:strVal val="#ppt_x"/>
                                          </p:val>
                                        </p:tav>
                                      </p:tavLst>
                                    </p:anim>
                                    <p:anim calcmode="lin" valueType="num">
                                      <p:cBhvr>
                                        <p:cTn id="19" dur="1000" fill="hold"/>
                                        <p:tgtEl>
                                          <p:spTgt spid="5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1000"/>
                                        <p:tgtEl>
                                          <p:spTgt spid="59"/>
                                        </p:tgtEl>
                                      </p:cBhvr>
                                    </p:animEffect>
                                    <p:anim calcmode="lin" valueType="num">
                                      <p:cBhvr>
                                        <p:cTn id="23" dur="1000" fill="hold"/>
                                        <p:tgtEl>
                                          <p:spTgt spid="59"/>
                                        </p:tgtEl>
                                        <p:attrNameLst>
                                          <p:attrName>ppt_x</p:attrName>
                                        </p:attrNameLst>
                                      </p:cBhvr>
                                      <p:tavLst>
                                        <p:tav tm="0">
                                          <p:val>
                                            <p:strVal val="#ppt_x"/>
                                          </p:val>
                                        </p:tav>
                                        <p:tav tm="100000">
                                          <p:val>
                                            <p:strVal val="#ppt_x"/>
                                          </p:val>
                                        </p:tav>
                                      </p:tavLst>
                                    </p:anim>
                                    <p:anim calcmode="lin" valueType="num">
                                      <p:cBhvr>
                                        <p:cTn id="24" dur="1000" fill="hold"/>
                                        <p:tgtEl>
                                          <p:spTgt spid="5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60"/>
                                        </p:tgtEl>
                                        <p:attrNameLst>
                                          <p:attrName>style.visibility</p:attrName>
                                        </p:attrNameLst>
                                      </p:cBhvr>
                                      <p:to>
                                        <p:strVal val="visible"/>
                                      </p:to>
                                    </p:set>
                                    <p:animEffect transition="in" filter="fade">
                                      <p:cBhvr>
                                        <p:cTn id="27" dur="1000"/>
                                        <p:tgtEl>
                                          <p:spTgt spid="60"/>
                                        </p:tgtEl>
                                      </p:cBhvr>
                                    </p:animEffect>
                                    <p:anim calcmode="lin" valueType="num">
                                      <p:cBhvr>
                                        <p:cTn id="28" dur="1000" fill="hold"/>
                                        <p:tgtEl>
                                          <p:spTgt spid="60"/>
                                        </p:tgtEl>
                                        <p:attrNameLst>
                                          <p:attrName>ppt_x</p:attrName>
                                        </p:attrNameLst>
                                      </p:cBhvr>
                                      <p:tavLst>
                                        <p:tav tm="0">
                                          <p:val>
                                            <p:strVal val="#ppt_x"/>
                                          </p:val>
                                        </p:tav>
                                        <p:tav tm="100000">
                                          <p:val>
                                            <p:strVal val="#ppt_x"/>
                                          </p:val>
                                        </p:tav>
                                      </p:tavLst>
                                    </p:anim>
                                    <p:anim calcmode="lin" valueType="num">
                                      <p:cBhvr>
                                        <p:cTn id="29" dur="1000" fill="hold"/>
                                        <p:tgtEl>
                                          <p:spTgt spid="60"/>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fade">
                                      <p:cBhvr>
                                        <p:cTn id="32" dur="1000"/>
                                        <p:tgtEl>
                                          <p:spTgt spid="61"/>
                                        </p:tgtEl>
                                      </p:cBhvr>
                                    </p:animEffect>
                                    <p:anim calcmode="lin" valueType="num">
                                      <p:cBhvr>
                                        <p:cTn id="33" dur="1000" fill="hold"/>
                                        <p:tgtEl>
                                          <p:spTgt spid="61"/>
                                        </p:tgtEl>
                                        <p:attrNameLst>
                                          <p:attrName>ppt_x</p:attrName>
                                        </p:attrNameLst>
                                      </p:cBhvr>
                                      <p:tavLst>
                                        <p:tav tm="0">
                                          <p:val>
                                            <p:strVal val="#ppt_x"/>
                                          </p:val>
                                        </p:tav>
                                        <p:tav tm="100000">
                                          <p:val>
                                            <p:strVal val="#ppt_x"/>
                                          </p:val>
                                        </p:tav>
                                      </p:tavLst>
                                    </p:anim>
                                    <p:anim calcmode="lin" valueType="num">
                                      <p:cBhvr>
                                        <p:cTn id="34" dur="1000" fill="hold"/>
                                        <p:tgtEl>
                                          <p:spTgt spid="61"/>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animEffect transition="in" filter="fade">
                                      <p:cBhvr>
                                        <p:cTn id="37" dur="1000"/>
                                        <p:tgtEl>
                                          <p:spTgt spid="62"/>
                                        </p:tgtEl>
                                      </p:cBhvr>
                                    </p:animEffect>
                                    <p:anim calcmode="lin" valueType="num">
                                      <p:cBhvr>
                                        <p:cTn id="38" dur="1000" fill="hold"/>
                                        <p:tgtEl>
                                          <p:spTgt spid="62"/>
                                        </p:tgtEl>
                                        <p:attrNameLst>
                                          <p:attrName>ppt_x</p:attrName>
                                        </p:attrNameLst>
                                      </p:cBhvr>
                                      <p:tavLst>
                                        <p:tav tm="0">
                                          <p:val>
                                            <p:strVal val="#ppt_x"/>
                                          </p:val>
                                        </p:tav>
                                        <p:tav tm="100000">
                                          <p:val>
                                            <p:strVal val="#ppt_x"/>
                                          </p:val>
                                        </p:tav>
                                      </p:tavLst>
                                    </p:anim>
                                    <p:anim calcmode="lin" valueType="num">
                                      <p:cBhvr>
                                        <p:cTn id="39" dur="1000" fill="hold"/>
                                        <p:tgtEl>
                                          <p:spTgt spid="62"/>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1000"/>
                                        <p:tgtEl>
                                          <p:spTgt spid="70"/>
                                        </p:tgtEl>
                                      </p:cBhvr>
                                    </p:animEffect>
                                    <p:anim calcmode="lin" valueType="num">
                                      <p:cBhvr>
                                        <p:cTn id="43" dur="1000" fill="hold"/>
                                        <p:tgtEl>
                                          <p:spTgt spid="70"/>
                                        </p:tgtEl>
                                        <p:attrNameLst>
                                          <p:attrName>ppt_x</p:attrName>
                                        </p:attrNameLst>
                                      </p:cBhvr>
                                      <p:tavLst>
                                        <p:tav tm="0">
                                          <p:val>
                                            <p:strVal val="#ppt_x"/>
                                          </p:val>
                                        </p:tav>
                                        <p:tav tm="100000">
                                          <p:val>
                                            <p:strVal val="#ppt_x"/>
                                          </p:val>
                                        </p:tav>
                                      </p:tavLst>
                                    </p:anim>
                                    <p:anim calcmode="lin" valueType="num">
                                      <p:cBhvr>
                                        <p:cTn id="44" dur="1000" fill="hold"/>
                                        <p:tgtEl>
                                          <p:spTgt spid="70"/>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fade">
                                      <p:cBhvr>
                                        <p:cTn id="47" dur="1000"/>
                                        <p:tgtEl>
                                          <p:spTgt spid="71"/>
                                        </p:tgtEl>
                                      </p:cBhvr>
                                    </p:animEffect>
                                    <p:anim calcmode="lin" valueType="num">
                                      <p:cBhvr>
                                        <p:cTn id="48" dur="1000" fill="hold"/>
                                        <p:tgtEl>
                                          <p:spTgt spid="71"/>
                                        </p:tgtEl>
                                        <p:attrNameLst>
                                          <p:attrName>ppt_x</p:attrName>
                                        </p:attrNameLst>
                                      </p:cBhvr>
                                      <p:tavLst>
                                        <p:tav tm="0">
                                          <p:val>
                                            <p:strVal val="#ppt_x"/>
                                          </p:val>
                                        </p:tav>
                                        <p:tav tm="100000">
                                          <p:val>
                                            <p:strVal val="#ppt_x"/>
                                          </p:val>
                                        </p:tav>
                                      </p:tavLst>
                                    </p:anim>
                                    <p:anim calcmode="lin" valueType="num">
                                      <p:cBhvr>
                                        <p:cTn id="49" dur="1000" fill="hold"/>
                                        <p:tgtEl>
                                          <p:spTgt spid="7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72"/>
                                        </p:tgtEl>
                                        <p:attrNameLst>
                                          <p:attrName>style.visibility</p:attrName>
                                        </p:attrNameLst>
                                      </p:cBhvr>
                                      <p:to>
                                        <p:strVal val="visible"/>
                                      </p:to>
                                    </p:set>
                                    <p:animEffect transition="in" filter="fade">
                                      <p:cBhvr>
                                        <p:cTn id="52" dur="1000"/>
                                        <p:tgtEl>
                                          <p:spTgt spid="72"/>
                                        </p:tgtEl>
                                      </p:cBhvr>
                                    </p:animEffect>
                                    <p:anim calcmode="lin" valueType="num">
                                      <p:cBhvr>
                                        <p:cTn id="53" dur="1000" fill="hold"/>
                                        <p:tgtEl>
                                          <p:spTgt spid="72"/>
                                        </p:tgtEl>
                                        <p:attrNameLst>
                                          <p:attrName>ppt_x</p:attrName>
                                        </p:attrNameLst>
                                      </p:cBhvr>
                                      <p:tavLst>
                                        <p:tav tm="0">
                                          <p:val>
                                            <p:strVal val="#ppt_x"/>
                                          </p:val>
                                        </p:tav>
                                        <p:tav tm="100000">
                                          <p:val>
                                            <p:strVal val="#ppt_x"/>
                                          </p:val>
                                        </p:tav>
                                      </p:tavLst>
                                    </p:anim>
                                    <p:anim calcmode="lin" valueType="num">
                                      <p:cBhvr>
                                        <p:cTn id="54" dur="1000" fill="hold"/>
                                        <p:tgtEl>
                                          <p:spTgt spid="72"/>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73"/>
                                        </p:tgtEl>
                                        <p:attrNameLst>
                                          <p:attrName>style.visibility</p:attrName>
                                        </p:attrNameLst>
                                      </p:cBhvr>
                                      <p:to>
                                        <p:strVal val="visible"/>
                                      </p:to>
                                    </p:set>
                                    <p:animEffect transition="in" filter="fade">
                                      <p:cBhvr>
                                        <p:cTn id="57" dur="1000"/>
                                        <p:tgtEl>
                                          <p:spTgt spid="73"/>
                                        </p:tgtEl>
                                      </p:cBhvr>
                                    </p:animEffect>
                                    <p:anim calcmode="lin" valueType="num">
                                      <p:cBhvr>
                                        <p:cTn id="58" dur="1000" fill="hold"/>
                                        <p:tgtEl>
                                          <p:spTgt spid="73"/>
                                        </p:tgtEl>
                                        <p:attrNameLst>
                                          <p:attrName>ppt_x</p:attrName>
                                        </p:attrNameLst>
                                      </p:cBhvr>
                                      <p:tavLst>
                                        <p:tav tm="0">
                                          <p:val>
                                            <p:strVal val="#ppt_x"/>
                                          </p:val>
                                        </p:tav>
                                        <p:tav tm="100000">
                                          <p:val>
                                            <p:strVal val="#ppt_x"/>
                                          </p:val>
                                        </p:tav>
                                      </p:tavLst>
                                    </p:anim>
                                    <p:anim calcmode="lin" valueType="num">
                                      <p:cBhvr>
                                        <p:cTn id="59" dur="1000" fill="hold"/>
                                        <p:tgtEl>
                                          <p:spTgt spid="73"/>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74"/>
                                        </p:tgtEl>
                                        <p:attrNameLst>
                                          <p:attrName>style.visibility</p:attrName>
                                        </p:attrNameLst>
                                      </p:cBhvr>
                                      <p:to>
                                        <p:strVal val="visible"/>
                                      </p:to>
                                    </p:set>
                                    <p:animEffect transition="in" filter="fade">
                                      <p:cBhvr>
                                        <p:cTn id="62" dur="1000"/>
                                        <p:tgtEl>
                                          <p:spTgt spid="74"/>
                                        </p:tgtEl>
                                      </p:cBhvr>
                                    </p:animEffect>
                                    <p:anim calcmode="lin" valueType="num">
                                      <p:cBhvr>
                                        <p:cTn id="63" dur="1000" fill="hold"/>
                                        <p:tgtEl>
                                          <p:spTgt spid="74"/>
                                        </p:tgtEl>
                                        <p:attrNameLst>
                                          <p:attrName>ppt_x</p:attrName>
                                        </p:attrNameLst>
                                      </p:cBhvr>
                                      <p:tavLst>
                                        <p:tav tm="0">
                                          <p:val>
                                            <p:strVal val="#ppt_x"/>
                                          </p:val>
                                        </p:tav>
                                        <p:tav tm="100000">
                                          <p:val>
                                            <p:strVal val="#ppt_x"/>
                                          </p:val>
                                        </p:tav>
                                      </p:tavLst>
                                    </p:anim>
                                    <p:anim calcmode="lin" valueType="num">
                                      <p:cBhvr>
                                        <p:cTn id="64" dur="1000" fill="hold"/>
                                        <p:tgtEl>
                                          <p:spTgt spid="7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75"/>
                                        </p:tgtEl>
                                        <p:attrNameLst>
                                          <p:attrName>style.visibility</p:attrName>
                                        </p:attrNameLst>
                                      </p:cBhvr>
                                      <p:to>
                                        <p:strVal val="visible"/>
                                      </p:to>
                                    </p:set>
                                    <p:animEffect transition="in" filter="fade">
                                      <p:cBhvr>
                                        <p:cTn id="67" dur="1000"/>
                                        <p:tgtEl>
                                          <p:spTgt spid="75"/>
                                        </p:tgtEl>
                                      </p:cBhvr>
                                    </p:animEffect>
                                    <p:anim calcmode="lin" valueType="num">
                                      <p:cBhvr>
                                        <p:cTn id="68" dur="1000" fill="hold"/>
                                        <p:tgtEl>
                                          <p:spTgt spid="75"/>
                                        </p:tgtEl>
                                        <p:attrNameLst>
                                          <p:attrName>ppt_x</p:attrName>
                                        </p:attrNameLst>
                                      </p:cBhvr>
                                      <p:tavLst>
                                        <p:tav tm="0">
                                          <p:val>
                                            <p:strVal val="#ppt_x"/>
                                          </p:val>
                                        </p:tav>
                                        <p:tav tm="100000">
                                          <p:val>
                                            <p:strVal val="#ppt_x"/>
                                          </p:val>
                                        </p:tav>
                                      </p:tavLst>
                                    </p:anim>
                                    <p:anim calcmode="lin" valueType="num">
                                      <p:cBhvr>
                                        <p:cTn id="69" dur="1000" fill="hold"/>
                                        <p:tgtEl>
                                          <p:spTgt spid="7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76"/>
                                        </p:tgtEl>
                                        <p:attrNameLst>
                                          <p:attrName>style.visibility</p:attrName>
                                        </p:attrNameLst>
                                      </p:cBhvr>
                                      <p:to>
                                        <p:strVal val="visible"/>
                                      </p:to>
                                    </p:set>
                                    <p:animEffect transition="in" filter="fade">
                                      <p:cBhvr>
                                        <p:cTn id="72" dur="1000"/>
                                        <p:tgtEl>
                                          <p:spTgt spid="76"/>
                                        </p:tgtEl>
                                      </p:cBhvr>
                                    </p:animEffect>
                                    <p:anim calcmode="lin" valueType="num">
                                      <p:cBhvr>
                                        <p:cTn id="73" dur="1000" fill="hold"/>
                                        <p:tgtEl>
                                          <p:spTgt spid="76"/>
                                        </p:tgtEl>
                                        <p:attrNameLst>
                                          <p:attrName>ppt_x</p:attrName>
                                        </p:attrNameLst>
                                      </p:cBhvr>
                                      <p:tavLst>
                                        <p:tav tm="0">
                                          <p:val>
                                            <p:strVal val="#ppt_x"/>
                                          </p:val>
                                        </p:tav>
                                        <p:tav tm="100000">
                                          <p:val>
                                            <p:strVal val="#ppt_x"/>
                                          </p:val>
                                        </p:tav>
                                      </p:tavLst>
                                    </p:anim>
                                    <p:anim calcmode="lin" valueType="num">
                                      <p:cBhvr>
                                        <p:cTn id="74" dur="1000" fill="hold"/>
                                        <p:tgtEl>
                                          <p:spTgt spid="76"/>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fade">
                                      <p:cBhvr>
                                        <p:cTn id="77" dur="1000"/>
                                        <p:tgtEl>
                                          <p:spTgt spid="4"/>
                                        </p:tgtEl>
                                      </p:cBhvr>
                                    </p:animEffect>
                                    <p:anim calcmode="lin" valueType="num">
                                      <p:cBhvr>
                                        <p:cTn id="78" dur="1000" fill="hold"/>
                                        <p:tgtEl>
                                          <p:spTgt spid="4"/>
                                        </p:tgtEl>
                                        <p:attrNameLst>
                                          <p:attrName>ppt_x</p:attrName>
                                        </p:attrNameLst>
                                      </p:cBhvr>
                                      <p:tavLst>
                                        <p:tav tm="0">
                                          <p:val>
                                            <p:strVal val="#ppt_x"/>
                                          </p:val>
                                        </p:tav>
                                        <p:tav tm="100000">
                                          <p:val>
                                            <p:strVal val="#ppt_x"/>
                                          </p:val>
                                        </p:tav>
                                      </p:tavLst>
                                    </p:anim>
                                    <p:anim calcmode="lin" valueType="num">
                                      <p:cBhvr>
                                        <p:cTn id="79" dur="1000" fill="hold"/>
                                        <p:tgtEl>
                                          <p:spTgt spid="4"/>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5"/>
                                        </p:tgtEl>
                                        <p:attrNameLst>
                                          <p:attrName>style.visibility</p:attrName>
                                        </p:attrNameLst>
                                      </p:cBhvr>
                                      <p:to>
                                        <p:strVal val="visible"/>
                                      </p:to>
                                    </p:set>
                                    <p:animEffect transition="in" filter="fade">
                                      <p:cBhvr>
                                        <p:cTn id="82" dur="1000"/>
                                        <p:tgtEl>
                                          <p:spTgt spid="5"/>
                                        </p:tgtEl>
                                      </p:cBhvr>
                                    </p:animEffect>
                                    <p:anim calcmode="lin" valueType="num">
                                      <p:cBhvr>
                                        <p:cTn id="83" dur="1000" fill="hold"/>
                                        <p:tgtEl>
                                          <p:spTgt spid="5"/>
                                        </p:tgtEl>
                                        <p:attrNameLst>
                                          <p:attrName>ppt_x</p:attrName>
                                        </p:attrNameLst>
                                      </p:cBhvr>
                                      <p:tavLst>
                                        <p:tav tm="0">
                                          <p:val>
                                            <p:strVal val="#ppt_x"/>
                                          </p:val>
                                        </p:tav>
                                        <p:tav tm="100000">
                                          <p:val>
                                            <p:strVal val="#ppt_x"/>
                                          </p:val>
                                        </p:tav>
                                      </p:tavLst>
                                    </p:anim>
                                    <p:anim calcmode="lin" valueType="num">
                                      <p:cBhvr>
                                        <p:cTn id="8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animBg="1"/>
      <p:bldP spid="58" grpId="0" animBg="1"/>
      <p:bldP spid="59" grpId="0" animBg="1"/>
      <p:bldP spid="60" grpId="0" animBg="1"/>
      <p:bldP spid="61" grpId="0" animBg="1"/>
      <p:bldP spid="62" grpId="0" animBg="1"/>
      <p:bldP spid="70" grpId="0"/>
      <p:bldP spid="71" grpId="0"/>
      <p:bldP spid="72" grpId="0"/>
      <p:bldP spid="73" grpId="0"/>
      <p:bldP spid="74" grpId="0"/>
      <p:bldP spid="75" grpId="0"/>
      <p:bldP spid="76" grpId="0"/>
      <p:bldP spid="4" grpId="0" animBg="1"/>
      <p:bldP spid="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1E4A4014-1E7C-651F-A148-D5DADF935E26}"/>
              </a:ext>
            </a:extLst>
          </p:cNvPr>
          <p:cNvSpPr txBox="1"/>
          <p:nvPr/>
        </p:nvSpPr>
        <p:spPr>
          <a:xfrm>
            <a:off x="159953" y="2026268"/>
            <a:ext cx="5291723" cy="646331"/>
          </a:xfrm>
          <a:prstGeom prst="rect">
            <a:avLst/>
          </a:prstGeom>
          <a:noFill/>
          <a:ln>
            <a:solidFill>
              <a:schemeClr val="tx1"/>
            </a:solidFill>
          </a:ln>
        </p:spPr>
        <p:txBody>
          <a:bodyPr wrap="square">
            <a:spAutoFit/>
          </a:bodyPr>
          <a:lstStyle/>
          <a:p>
            <a:pPr marL="285750" indent="-285750" algn="l" rtl="0" fontAlgn="base">
              <a:buFont typeface="Wingdings" panose="05000000000000000000" pitchFamily="2" charset="2"/>
              <a:buChar char="ü"/>
            </a:pPr>
            <a:r>
              <a:rPr lang="en-US" altLang="en-US" dirty="0">
                <a:latin typeface="Arial" panose="020B0604020202020204" pitchFamily="34" charset="0"/>
                <a:cs typeface="Arial" panose="020B0604020202020204" pitchFamily="34" charset="0"/>
              </a:rPr>
              <a:t>Handles Complex, Non-Convex Problems</a:t>
            </a:r>
          </a:p>
          <a:p>
            <a:pPr marL="285750" lvl="0" indent="-285750" eaLnBrk="0" fontAlgn="base" hangingPunct="0">
              <a:spcBef>
                <a:spcPct val="0"/>
              </a:spcBef>
              <a:spcAft>
                <a:spcPct val="0"/>
              </a:spcAft>
              <a:buFont typeface="Wingdings" panose="05000000000000000000" pitchFamily="2" charset="2"/>
              <a:buChar char="ü"/>
            </a:pPr>
            <a:r>
              <a:rPr lang="en-US" altLang="en-US" dirty="0">
                <a:latin typeface="Arial" panose="020B0604020202020204" pitchFamily="34" charset="0"/>
                <a:cs typeface="Arial" panose="020B0604020202020204" pitchFamily="34" charset="0"/>
              </a:rPr>
              <a:t>Learns Directly from Experience (Model-Free</a:t>
            </a:r>
            <a:r>
              <a:rPr lang="en-US" altLang="en-US" dirty="0">
                <a:solidFill>
                  <a:srgbClr val="000000"/>
                </a:solidFill>
                <a:latin typeface="Segoe UI" panose="020B0502040204020203" pitchFamily="34" charset="0"/>
              </a:rPr>
              <a:t>)</a:t>
            </a:r>
            <a:endParaRPr lang="en-US" altLang="en-US"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AF423F4B-492C-5E08-A786-B89A73E9215C}"/>
              </a:ext>
            </a:extLst>
          </p:cNvPr>
          <p:cNvSpPr txBox="1"/>
          <p:nvPr/>
        </p:nvSpPr>
        <p:spPr>
          <a:xfrm>
            <a:off x="179150" y="3719235"/>
            <a:ext cx="5783648" cy="923330"/>
          </a:xfrm>
          <a:prstGeom prst="rect">
            <a:avLst/>
          </a:prstGeom>
          <a:noFill/>
          <a:ln>
            <a:solidFill>
              <a:schemeClr val="tx1"/>
            </a:solidFill>
          </a:ln>
        </p:spPr>
        <p:txBody>
          <a:bodyPr wrap="square">
            <a:spAutoFit/>
          </a:bodyPr>
          <a:lstStyle/>
          <a:p>
            <a:pPr marL="285750" lvl="0" indent="-285750" eaLnBrk="0" fontAlgn="base" hangingPunct="0">
              <a:spcBef>
                <a:spcPct val="0"/>
              </a:spcBef>
              <a:spcAft>
                <a:spcPct val="0"/>
              </a:spcAft>
              <a:buFont typeface="Wingdings" panose="05000000000000000000" pitchFamily="2" charset="2"/>
              <a:buChar char="ü"/>
            </a:pPr>
            <a:r>
              <a:rPr lang="en-US" altLang="en-US" dirty="0">
                <a:latin typeface="Arial" panose="020B0604020202020204" pitchFamily="34" charset="0"/>
              </a:rPr>
              <a:t>Needed for Continuous Control (UAV speed, RIS phase, </a:t>
            </a:r>
            <a:r>
              <a:rPr lang="en-US" altLang="en-US" dirty="0" err="1">
                <a:latin typeface="Arial" panose="020B0604020202020204" pitchFamily="34" charset="0"/>
              </a:rPr>
              <a:t>etc</a:t>
            </a:r>
            <a:r>
              <a:rPr lang="en-US" altLang="en-US" dirty="0">
                <a:latin typeface="Arial" panose="020B0604020202020204" pitchFamily="34" charset="0"/>
              </a:rPr>
              <a:t>)</a:t>
            </a:r>
          </a:p>
          <a:p>
            <a:pPr marL="285750" lvl="0" indent="-285750" eaLnBrk="0" fontAlgn="base" hangingPunct="0">
              <a:spcBef>
                <a:spcPct val="0"/>
              </a:spcBef>
              <a:spcAft>
                <a:spcPct val="0"/>
              </a:spcAft>
              <a:buFont typeface="Wingdings" panose="05000000000000000000" pitchFamily="2" charset="2"/>
              <a:buChar char="ü"/>
            </a:pPr>
            <a:r>
              <a:rPr lang="en-US" altLang="en-US" dirty="0">
                <a:latin typeface="Arial" panose="020B0604020202020204" pitchFamily="34" charset="0"/>
              </a:rPr>
              <a:t>Best for Precision + Smooth Policy</a:t>
            </a:r>
          </a:p>
        </p:txBody>
      </p:sp>
      <p:sp>
        <p:nvSpPr>
          <p:cNvPr id="20" name="TextBox 19">
            <a:extLst>
              <a:ext uri="{FF2B5EF4-FFF2-40B4-BE49-F238E27FC236}">
                <a16:creationId xmlns:a16="http://schemas.microsoft.com/office/drawing/2014/main" id="{94D166BE-CC06-7134-FD1C-CBC98FE8FA70}"/>
              </a:ext>
            </a:extLst>
          </p:cNvPr>
          <p:cNvSpPr txBox="1"/>
          <p:nvPr/>
        </p:nvSpPr>
        <p:spPr>
          <a:xfrm>
            <a:off x="2151105" y="1441492"/>
            <a:ext cx="2118971" cy="369332"/>
          </a:xfrm>
          <a:prstGeom prst="rect">
            <a:avLst/>
          </a:prstGeom>
          <a:noFill/>
        </p:spPr>
        <p:txBody>
          <a:bodyPr wrap="square">
            <a:spAutoFit/>
          </a:bodyPr>
          <a:lstStyle/>
          <a:p>
            <a:pPr algn="ctr"/>
            <a:r>
              <a:rPr lang="fr-FR" b="1" dirty="0" err="1">
                <a:latin typeface="Arial" panose="020B0604020202020204" pitchFamily="34" charset="0"/>
                <a:cs typeface="Arial" panose="020B0604020202020204" pitchFamily="34" charset="0"/>
              </a:rPr>
              <a:t>Why</a:t>
            </a:r>
            <a:r>
              <a:rPr lang="fr-FR" b="1" dirty="0">
                <a:latin typeface="Arial" panose="020B0604020202020204" pitchFamily="34" charset="0"/>
                <a:cs typeface="Arial" panose="020B0604020202020204" pitchFamily="34" charset="0"/>
              </a:rPr>
              <a:t> DRL ?</a:t>
            </a:r>
            <a:endParaRPr lang="en-US" b="1"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570CBDE3-97E6-EF37-4E66-D94D66216048}"/>
              </a:ext>
            </a:extLst>
          </p:cNvPr>
          <p:cNvSpPr txBox="1"/>
          <p:nvPr/>
        </p:nvSpPr>
        <p:spPr>
          <a:xfrm>
            <a:off x="1384740" y="3312320"/>
            <a:ext cx="2997090" cy="369332"/>
          </a:xfrm>
          <a:prstGeom prst="rect">
            <a:avLst/>
          </a:prstGeom>
          <a:noFill/>
        </p:spPr>
        <p:txBody>
          <a:bodyPr wrap="square">
            <a:spAutoFit/>
          </a:bodyPr>
          <a:lstStyle/>
          <a:p>
            <a:pPr algn="ctr"/>
            <a:r>
              <a:rPr lang="fr-FR" b="1" dirty="0" err="1">
                <a:latin typeface="Arial" panose="020B0604020202020204" pitchFamily="34" charset="0"/>
                <a:cs typeface="Arial" panose="020B0604020202020204" pitchFamily="34" charset="0"/>
              </a:rPr>
              <a:t>Why</a:t>
            </a:r>
            <a:r>
              <a:rPr lang="fr-FR" b="1" dirty="0">
                <a:latin typeface="Arial" panose="020B0604020202020204" pitchFamily="34" charset="0"/>
                <a:cs typeface="Arial" panose="020B0604020202020204" pitchFamily="34" charset="0"/>
              </a:rPr>
              <a:t> DDPG </a:t>
            </a:r>
            <a:r>
              <a:rPr lang="fr-FR" b="1" dirty="0" err="1">
                <a:latin typeface="Arial" panose="020B0604020202020204" pitchFamily="34" charset="0"/>
                <a:cs typeface="Arial" panose="020B0604020202020204" pitchFamily="34" charset="0"/>
              </a:rPr>
              <a:t>Specifically</a:t>
            </a:r>
            <a:r>
              <a:rPr lang="fr-FR" b="1" dirty="0">
                <a:latin typeface="Arial" panose="020B0604020202020204" pitchFamily="34" charset="0"/>
                <a:cs typeface="Arial" panose="020B0604020202020204" pitchFamily="34" charset="0"/>
              </a:rPr>
              <a:t> ?</a:t>
            </a:r>
            <a:endParaRPr lang="en-US" b="1" dirty="0">
              <a:latin typeface="Arial" panose="020B0604020202020204" pitchFamily="34" charset="0"/>
              <a:cs typeface="Arial" panose="020B0604020202020204" pitchFamily="34" charset="0"/>
            </a:endParaRPr>
          </a:p>
        </p:txBody>
      </p:sp>
      <p:sp>
        <p:nvSpPr>
          <p:cNvPr id="24" name="AutoShape 4">
            <a:extLst>
              <a:ext uri="{FF2B5EF4-FFF2-40B4-BE49-F238E27FC236}">
                <a16:creationId xmlns:a16="http://schemas.microsoft.com/office/drawing/2014/main" id="{F95B015A-5A16-93D4-3B1B-1B8A7C888936}"/>
              </a:ext>
            </a:extLst>
          </p:cNvPr>
          <p:cNvSpPr>
            <a:spLocks noChangeAspect="1" noChangeArrowheads="1"/>
          </p:cNvSpPr>
          <p:nvPr/>
        </p:nvSpPr>
        <p:spPr bwMode="auto">
          <a:xfrm>
            <a:off x="5943600" y="2969937"/>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6" name="Picture 2" descr="Frontiers | An enhanced deep deterministic policy gradient algorithm for  intelligent control of robotic arms">
            <a:extLst>
              <a:ext uri="{FF2B5EF4-FFF2-40B4-BE49-F238E27FC236}">
                <a16:creationId xmlns:a16="http://schemas.microsoft.com/office/drawing/2014/main" id="{2C5DF12D-0F0D-E4A5-6085-E0D18B9C6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4420" y="1773551"/>
            <a:ext cx="5677627" cy="330481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AC7516C-249F-D27D-20C1-BFCE577BED0F}"/>
              </a:ext>
            </a:extLst>
          </p:cNvPr>
          <p:cNvSpPr txBox="1"/>
          <p:nvPr/>
        </p:nvSpPr>
        <p:spPr>
          <a:xfrm>
            <a:off x="3999327" y="876861"/>
            <a:ext cx="5193906" cy="584775"/>
          </a:xfrm>
          <a:prstGeom prst="rect">
            <a:avLst/>
          </a:prstGeom>
          <a:noFill/>
        </p:spPr>
        <p:txBody>
          <a:bodyPr wrap="square" rtlCol="0">
            <a:spAutoFit/>
          </a:bodyPr>
          <a:lstStyle/>
          <a:p>
            <a:r>
              <a:rPr lang="fr-FR" sz="3200" b="1" dirty="0" err="1">
                <a:solidFill>
                  <a:schemeClr val="tx2">
                    <a:lumMod val="90000"/>
                    <a:lumOff val="10000"/>
                  </a:schemeClr>
                </a:solidFill>
                <a:latin typeface="Arial" panose="020B0604020202020204" pitchFamily="34" charset="0"/>
                <a:cs typeface="Arial" panose="020B0604020202020204" pitchFamily="34" charset="0"/>
              </a:rPr>
              <a:t>Proposed</a:t>
            </a:r>
            <a:r>
              <a:rPr lang="fr-FR" sz="3200" b="1" dirty="0">
                <a:solidFill>
                  <a:schemeClr val="tx2">
                    <a:lumMod val="90000"/>
                    <a:lumOff val="10000"/>
                  </a:schemeClr>
                </a:solidFill>
                <a:latin typeface="Arial" panose="020B0604020202020204" pitchFamily="34" charset="0"/>
                <a:cs typeface="Arial" panose="020B0604020202020204" pitchFamily="34" charset="0"/>
              </a:rPr>
              <a:t> AI Framework</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8DA4D3D8-15F4-47CA-FE4F-7405765B30DA}"/>
              </a:ext>
            </a:extLst>
          </p:cNvPr>
          <p:cNvSpPr txBox="1"/>
          <p:nvPr/>
        </p:nvSpPr>
        <p:spPr>
          <a:xfrm>
            <a:off x="7972541" y="5429085"/>
            <a:ext cx="2662907" cy="369332"/>
          </a:xfrm>
          <a:prstGeom prst="rect">
            <a:avLst/>
          </a:prstGeom>
          <a:noFill/>
        </p:spPr>
        <p:txBody>
          <a:bodyPr wrap="square" rtlCol="0">
            <a:spAutoFit/>
          </a:bodyPr>
          <a:lstStyle/>
          <a:p>
            <a:pPr fontAlgn="base"/>
            <a:r>
              <a:rPr lang="en-US" b="1" dirty="0"/>
              <a:t> DDPG Algorithm </a:t>
            </a:r>
          </a:p>
        </p:txBody>
      </p:sp>
      <p:sp>
        <p:nvSpPr>
          <p:cNvPr id="19" name="Oval 18">
            <a:extLst>
              <a:ext uri="{FF2B5EF4-FFF2-40B4-BE49-F238E27FC236}">
                <a16:creationId xmlns:a16="http://schemas.microsoft.com/office/drawing/2014/main" id="{0C500AA9-95DD-1063-150A-AC66C374D428}"/>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26389397-C609-CE8F-4055-D913ED0E8970}"/>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85B85E82-3472-FF01-BE69-639B735268CF}"/>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BE35AB7B-44E9-0D0F-F043-657777FE8954}"/>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3EA20DD4-1729-278E-AB3E-9E6393E7C3CF}"/>
              </a:ext>
            </a:extLst>
          </p:cNvPr>
          <p:cNvSpPr/>
          <p:nvPr/>
        </p:nvSpPr>
        <p:spPr>
          <a:xfrm>
            <a:off x="4323539"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B71C6AF2-B922-502E-33EE-0648358730AD}"/>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055A7CEB-0B0E-F992-DF15-11868B97CE03}"/>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AA9530A0-FC30-89B2-7CB5-CE711081B91C}"/>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DC9F5132-4B29-34B4-6B34-4DD6BA1B0BE0}"/>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19</a:t>
            </a: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755110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nodePh="1">
                                  <p:stCondLst>
                                    <p:cond delay="0"/>
                                  </p:stCondLst>
                                  <p:endCondLst>
                                    <p:cond evt="begin" delay="0">
                                      <p:tn val="15"/>
                                    </p:cond>
                                  </p:endCondLst>
                                  <p:childTnLst>
                                    <p:set>
                                      <p:cBhvr>
                                        <p:cTn id="16" dur="1" fill="hold">
                                          <p:stCondLst>
                                            <p:cond delay="0"/>
                                          </p:stCondLst>
                                        </p:cTn>
                                        <p:tgtEl>
                                          <p:spTgt spid="24"/>
                                        </p:tgtEl>
                                        <p:attrNameLst>
                                          <p:attrName>style.visibility</p:attrName>
                                        </p:attrNameLst>
                                      </p:cBhvr>
                                      <p:to>
                                        <p:strVal val="visible"/>
                                      </p:to>
                                    </p:set>
                                    <p:animEffect transition="in" filter="fade">
                                      <p:cBhvr>
                                        <p:cTn id="17" dur="1000"/>
                                        <p:tgtEl>
                                          <p:spTgt spid="24"/>
                                        </p:tgtEl>
                                      </p:cBhvr>
                                    </p:animEffect>
                                    <p:anim calcmode="lin" valueType="num">
                                      <p:cBhvr>
                                        <p:cTn id="18" dur="1000" fill="hold"/>
                                        <p:tgtEl>
                                          <p:spTgt spid="24"/>
                                        </p:tgtEl>
                                        <p:attrNameLst>
                                          <p:attrName>ppt_x</p:attrName>
                                        </p:attrNameLst>
                                      </p:cBhvr>
                                      <p:tavLst>
                                        <p:tav tm="0">
                                          <p:val>
                                            <p:strVal val="#ppt_x"/>
                                          </p:val>
                                        </p:tav>
                                        <p:tav tm="100000">
                                          <p:val>
                                            <p:strVal val="#ppt_x"/>
                                          </p:val>
                                        </p:tav>
                                      </p:tavLst>
                                    </p:anim>
                                    <p:anim calcmode="lin" valueType="num">
                                      <p:cBhvr>
                                        <p:cTn id="1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nodeType="clickEffect">
                                  <p:stCondLst>
                                    <p:cond delay="0"/>
                                  </p:stCondLst>
                                  <p:childTnLst>
                                    <p:set>
                                      <p:cBhvr>
                                        <p:cTn id="35" dur="1" fill="hold">
                                          <p:stCondLst>
                                            <p:cond delay="0"/>
                                          </p:stCondLst>
                                        </p:cTn>
                                        <p:tgtEl>
                                          <p:spTgt spid="1026"/>
                                        </p:tgtEl>
                                        <p:attrNameLst>
                                          <p:attrName>style.visibility</p:attrName>
                                        </p:attrNameLst>
                                      </p:cBhvr>
                                      <p:to>
                                        <p:strVal val="visible"/>
                                      </p:to>
                                    </p:set>
                                    <p:animEffect transition="in" filter="circle(in)">
                                      <p:cBhvr>
                                        <p:cTn id="36" dur="2000"/>
                                        <p:tgtEl>
                                          <p:spTgt spid="1026"/>
                                        </p:tgtEl>
                                      </p:cBhvr>
                                    </p:animEffect>
                                  </p:childTnLst>
                                </p:cTn>
                              </p:par>
                              <p:par>
                                <p:cTn id="37" presetID="6" presetClass="entr" presetSubtype="16" fill="hold" grpId="0"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circle(in)">
                                      <p:cBhvr>
                                        <p:cTn id="39"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20" grpId="0"/>
      <p:bldP spid="21" grpId="0"/>
      <p:bldP spid="24" grpId="0"/>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BAA77BD-E12D-978A-5CCE-E1AE66934348}"/>
              </a:ext>
            </a:extLst>
          </p:cNvPr>
          <p:cNvSpPr txBox="1"/>
          <p:nvPr/>
        </p:nvSpPr>
        <p:spPr>
          <a:xfrm>
            <a:off x="1115840" y="1476853"/>
            <a:ext cx="4051383" cy="369332"/>
          </a:xfrm>
          <a:prstGeom prst="rect">
            <a:avLst/>
          </a:prstGeom>
          <a:noFill/>
        </p:spPr>
        <p:txBody>
          <a:bodyPr wrap="square" rtlCol="0">
            <a:spAutoFit/>
          </a:bodyPr>
          <a:lstStyle/>
          <a:p>
            <a:r>
              <a:rPr lang="en-US" b="1" dirty="0">
                <a:solidFill>
                  <a:schemeClr val="tx2">
                    <a:lumMod val="90000"/>
                    <a:lumOff val="10000"/>
                  </a:schemeClr>
                </a:solidFill>
                <a:latin typeface="Arial" panose="020B0604020202020204" pitchFamily="34" charset="0"/>
                <a:cs typeface="Arial" panose="020B0604020202020204" pitchFamily="34" charset="0"/>
              </a:rPr>
              <a:t>State Space: </a:t>
            </a:r>
            <a:r>
              <a:rPr lang="en-US" dirty="0">
                <a:latin typeface="Arial" panose="020B0604020202020204" pitchFamily="34" charset="0"/>
                <a:cs typeface="Arial" panose="020B0604020202020204" pitchFamily="34" charset="0"/>
              </a:rPr>
              <a:t>The Agent's Perception</a:t>
            </a:r>
          </a:p>
        </p:txBody>
      </p:sp>
      <p:sp>
        <p:nvSpPr>
          <p:cNvPr id="9" name="TextBox 8">
            <a:extLst>
              <a:ext uri="{FF2B5EF4-FFF2-40B4-BE49-F238E27FC236}">
                <a16:creationId xmlns:a16="http://schemas.microsoft.com/office/drawing/2014/main" id="{CFFCBFFC-0B7F-E4B3-E90B-51E51194C39A}"/>
              </a:ext>
            </a:extLst>
          </p:cNvPr>
          <p:cNvSpPr txBox="1"/>
          <p:nvPr/>
        </p:nvSpPr>
        <p:spPr>
          <a:xfrm>
            <a:off x="6564859" y="1384391"/>
            <a:ext cx="4796130" cy="369332"/>
          </a:xfrm>
          <a:prstGeom prst="rect">
            <a:avLst/>
          </a:prstGeom>
          <a:noFill/>
        </p:spPr>
        <p:txBody>
          <a:bodyPr wrap="square" rtlCol="0">
            <a:spAutoFit/>
          </a:bodyPr>
          <a:lstStyle/>
          <a:p>
            <a:r>
              <a:rPr lang="en-US" b="1" dirty="0">
                <a:solidFill>
                  <a:schemeClr val="accent2">
                    <a:lumMod val="75000"/>
                  </a:schemeClr>
                </a:solidFill>
              </a:rPr>
              <a:t>Action Space: </a:t>
            </a:r>
            <a:r>
              <a:rPr lang="en-US" dirty="0"/>
              <a:t>The Agent's Control Levers</a:t>
            </a:r>
          </a:p>
        </p:txBody>
      </p:sp>
      <p:sp>
        <p:nvSpPr>
          <p:cNvPr id="10" name="TextBox 9">
            <a:extLst>
              <a:ext uri="{FF2B5EF4-FFF2-40B4-BE49-F238E27FC236}">
                <a16:creationId xmlns:a16="http://schemas.microsoft.com/office/drawing/2014/main" id="{B38999BB-F114-5002-A459-8A09DEB8C76A}"/>
              </a:ext>
            </a:extLst>
          </p:cNvPr>
          <p:cNvSpPr txBox="1"/>
          <p:nvPr/>
        </p:nvSpPr>
        <p:spPr>
          <a:xfrm>
            <a:off x="1209949" y="2133712"/>
            <a:ext cx="4412070" cy="738664"/>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Positions: </a:t>
            </a:r>
            <a:r>
              <a:rPr lang="en-US" sz="1400" dirty="0">
                <a:latin typeface="Arial" panose="020B0604020202020204" pitchFamily="34" charset="0"/>
                <a:cs typeface="Arial" panose="020B0604020202020204" pitchFamily="34" charset="0"/>
              </a:rPr>
              <a:t>UAVs, Users, Target, Eve</a:t>
            </a:r>
          </a:p>
          <a:p>
            <a:r>
              <a:rPr lang="en-US" sz="1400" b="1" dirty="0">
                <a:latin typeface="Arial" panose="020B0604020202020204" pitchFamily="34" charset="0"/>
                <a:cs typeface="Arial" panose="020B0604020202020204" pitchFamily="34" charset="0"/>
              </a:rPr>
              <a:t>Channel Information (CSI): </a:t>
            </a:r>
            <a:r>
              <a:rPr lang="en-US" sz="1400" dirty="0">
                <a:latin typeface="Arial" panose="020B0604020202020204" pitchFamily="34" charset="0"/>
                <a:cs typeface="Arial" panose="020B0604020202020204" pitchFamily="34" charset="0"/>
              </a:rPr>
              <a:t>All wireless link qualities</a:t>
            </a:r>
          </a:p>
          <a:p>
            <a:r>
              <a:rPr lang="en-US" sz="1400" b="1" dirty="0">
                <a:latin typeface="Arial" panose="020B0604020202020204" pitchFamily="34" charset="0"/>
                <a:cs typeface="Arial" panose="020B0604020202020204" pitchFamily="34" charset="0"/>
              </a:rPr>
              <a:t>System Status: </a:t>
            </a:r>
            <a:r>
              <a:rPr lang="en-US" sz="1400" dirty="0">
                <a:latin typeface="Arial" panose="020B0604020202020204" pitchFamily="34" charset="0"/>
                <a:cs typeface="Arial" panose="020B0604020202020204" pitchFamily="34" charset="0"/>
              </a:rPr>
              <a:t>RIS config, Power, Time remaining</a:t>
            </a:r>
          </a:p>
        </p:txBody>
      </p:sp>
      <p:sp>
        <p:nvSpPr>
          <p:cNvPr id="11" name="TextBox 10">
            <a:extLst>
              <a:ext uri="{FF2B5EF4-FFF2-40B4-BE49-F238E27FC236}">
                <a16:creationId xmlns:a16="http://schemas.microsoft.com/office/drawing/2014/main" id="{A24B5F57-D96D-F96B-8BE9-FCADA2885788}"/>
              </a:ext>
            </a:extLst>
          </p:cNvPr>
          <p:cNvSpPr txBox="1"/>
          <p:nvPr/>
        </p:nvSpPr>
        <p:spPr>
          <a:xfrm>
            <a:off x="7328817" y="1997942"/>
            <a:ext cx="4243809" cy="954107"/>
          </a:xfrm>
          <a:prstGeom prst="rect">
            <a:avLst/>
          </a:prstGeom>
          <a:noFill/>
        </p:spPr>
        <p:txBody>
          <a:bodyPr wrap="square" rtlCol="0">
            <a:spAutoFit/>
          </a:bodyPr>
          <a:lstStyle/>
          <a:p>
            <a:r>
              <a:rPr lang="en-US" sz="1400" b="1" dirty="0">
                <a:latin typeface="Arial" panose="020B0604020202020204" pitchFamily="34" charset="0"/>
                <a:cs typeface="Arial" panose="020B0604020202020204" pitchFamily="34" charset="0"/>
              </a:rPr>
              <a:t>UAV Trajectory: </a:t>
            </a:r>
            <a:r>
              <a:rPr lang="en-US" sz="1400" dirty="0">
                <a:latin typeface="Arial" panose="020B0604020202020204" pitchFamily="34" charset="0"/>
                <a:cs typeface="Arial" panose="020B0604020202020204" pitchFamily="34" charset="0"/>
              </a:rPr>
              <a:t>Velocities &amp; Directions </a:t>
            </a:r>
          </a:p>
          <a:p>
            <a:r>
              <a:rPr lang="en-US" sz="1400" b="1" dirty="0">
                <a:latin typeface="Arial" panose="020B0604020202020204" pitchFamily="34" charset="0"/>
                <a:cs typeface="Arial" panose="020B0604020202020204" pitchFamily="34" charset="0"/>
              </a:rPr>
              <a:t>RIS Configuration: </a:t>
            </a:r>
            <a:r>
              <a:rPr lang="en-US" sz="1400" dirty="0">
                <a:latin typeface="Arial" panose="020B0604020202020204" pitchFamily="34" charset="0"/>
                <a:cs typeface="Arial" panose="020B0604020202020204" pitchFamily="34" charset="0"/>
              </a:rPr>
              <a:t>All phase shifts</a:t>
            </a:r>
          </a:p>
          <a:p>
            <a:r>
              <a:rPr lang="en-US" sz="1400" b="1" dirty="0">
                <a:latin typeface="Arial" panose="020B0604020202020204" pitchFamily="34" charset="0"/>
                <a:cs typeface="Arial" panose="020B0604020202020204" pitchFamily="34" charset="0"/>
              </a:rPr>
              <a:t>Resource Allocation: </a:t>
            </a:r>
            <a:r>
              <a:rPr lang="en-US" sz="1400" dirty="0">
                <a:latin typeface="Arial" panose="020B0604020202020204" pitchFamily="34" charset="0"/>
                <a:cs typeface="Arial" panose="020B0604020202020204" pitchFamily="34" charset="0"/>
              </a:rPr>
              <a:t>Beamforming and Jamming Power</a:t>
            </a:r>
          </a:p>
        </p:txBody>
      </p:sp>
      <p:sp>
        <p:nvSpPr>
          <p:cNvPr id="12" name="TextBox 11">
            <a:extLst>
              <a:ext uri="{FF2B5EF4-FFF2-40B4-BE49-F238E27FC236}">
                <a16:creationId xmlns:a16="http://schemas.microsoft.com/office/drawing/2014/main" id="{63BC0059-487F-5A62-A252-663C10162D74}"/>
              </a:ext>
            </a:extLst>
          </p:cNvPr>
          <p:cNvSpPr txBox="1"/>
          <p:nvPr/>
        </p:nvSpPr>
        <p:spPr>
          <a:xfrm>
            <a:off x="3832217" y="3485262"/>
            <a:ext cx="4267986"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Reward Function: </a:t>
            </a:r>
            <a:r>
              <a:rPr lang="en-US" dirty="0">
                <a:latin typeface="Arial" panose="020B0604020202020204" pitchFamily="34" charset="0"/>
                <a:cs typeface="Arial" panose="020B0604020202020204" pitchFamily="34" charset="0"/>
              </a:rPr>
              <a:t>The Guiding Signal</a:t>
            </a:r>
          </a:p>
        </p:txBody>
      </p:sp>
      <p:sp>
        <p:nvSpPr>
          <p:cNvPr id="13" name="TextBox 12">
            <a:extLst>
              <a:ext uri="{FF2B5EF4-FFF2-40B4-BE49-F238E27FC236}">
                <a16:creationId xmlns:a16="http://schemas.microsoft.com/office/drawing/2014/main" id="{A5A00031-2562-EE01-D995-1A1F64FA2D3B}"/>
              </a:ext>
            </a:extLst>
          </p:cNvPr>
          <p:cNvSpPr txBox="1"/>
          <p:nvPr/>
        </p:nvSpPr>
        <p:spPr>
          <a:xfrm>
            <a:off x="661043" y="4316793"/>
            <a:ext cx="4960975" cy="369332"/>
          </a:xfrm>
          <a:prstGeom prst="rect">
            <a:avLst/>
          </a:prstGeom>
          <a:noFill/>
        </p:spPr>
        <p:txBody>
          <a:bodyPr wrap="square" rtlCol="0">
            <a:spAutoFit/>
          </a:bodyPr>
          <a:lstStyle/>
          <a:p>
            <a:r>
              <a:rPr lang="en-US" b="1" dirty="0">
                <a:latin typeface="Arial" panose="020B0604020202020204" pitchFamily="34" charset="0"/>
                <a:cs typeface="Arial" panose="020B0604020202020204" pitchFamily="34" charset="0"/>
              </a:rPr>
              <a:t>Objective Achievement</a:t>
            </a:r>
            <a:endParaRPr lang="en-US" dirty="0">
              <a:latin typeface="Arial" panose="020B0604020202020204" pitchFamily="34" charset="0"/>
              <a:cs typeface="Arial" panose="020B0604020202020204" pitchFamily="34" charset="0"/>
            </a:endParaRPr>
          </a:p>
        </p:txBody>
      </p:sp>
      <p:pic>
        <p:nvPicPr>
          <p:cNvPr id="15" name="Picture 14">
            <a:extLst>
              <a:ext uri="{FF2B5EF4-FFF2-40B4-BE49-F238E27FC236}">
                <a16:creationId xmlns:a16="http://schemas.microsoft.com/office/drawing/2014/main" id="{D546A852-1B5E-DF93-F830-FB548BBAD120}"/>
              </a:ext>
            </a:extLst>
          </p:cNvPr>
          <p:cNvPicPr>
            <a:picLocks noChangeAspect="1"/>
          </p:cNvPicPr>
          <p:nvPr/>
        </p:nvPicPr>
        <p:blipFill>
          <a:blip r:embed="rId3"/>
          <a:stretch>
            <a:fillRect/>
          </a:stretch>
        </p:blipFill>
        <p:spPr>
          <a:xfrm>
            <a:off x="7606718" y="4615993"/>
            <a:ext cx="4162689" cy="1187540"/>
          </a:xfrm>
          <a:prstGeom prst="rect">
            <a:avLst/>
          </a:prstGeom>
        </p:spPr>
      </p:pic>
      <p:pic>
        <p:nvPicPr>
          <p:cNvPr id="16" name="Picture 15">
            <a:extLst>
              <a:ext uri="{FF2B5EF4-FFF2-40B4-BE49-F238E27FC236}">
                <a16:creationId xmlns:a16="http://schemas.microsoft.com/office/drawing/2014/main" id="{BDD02D8B-89EA-6A24-4C0F-7F3C47A625A5}"/>
              </a:ext>
            </a:extLst>
          </p:cNvPr>
          <p:cNvPicPr>
            <a:picLocks noChangeAspect="1"/>
          </p:cNvPicPr>
          <p:nvPr/>
        </p:nvPicPr>
        <p:blipFill>
          <a:blip r:embed="rId4"/>
          <a:stretch>
            <a:fillRect/>
          </a:stretch>
        </p:blipFill>
        <p:spPr>
          <a:xfrm>
            <a:off x="1429213" y="5022450"/>
            <a:ext cx="3738010" cy="689847"/>
          </a:xfrm>
          <a:prstGeom prst="rect">
            <a:avLst/>
          </a:prstGeom>
        </p:spPr>
      </p:pic>
      <p:sp>
        <p:nvSpPr>
          <p:cNvPr id="19" name="TextBox 18">
            <a:extLst>
              <a:ext uri="{FF2B5EF4-FFF2-40B4-BE49-F238E27FC236}">
                <a16:creationId xmlns:a16="http://schemas.microsoft.com/office/drawing/2014/main" id="{C0AF0362-4765-5830-2F1B-680A0A750227}"/>
              </a:ext>
            </a:extLst>
          </p:cNvPr>
          <p:cNvSpPr txBox="1"/>
          <p:nvPr/>
        </p:nvSpPr>
        <p:spPr>
          <a:xfrm>
            <a:off x="8225859" y="4050628"/>
            <a:ext cx="2271553" cy="369332"/>
          </a:xfrm>
          <a:prstGeom prst="rect">
            <a:avLst/>
          </a:prstGeom>
          <a:noFill/>
        </p:spPr>
        <p:txBody>
          <a:bodyPr wrap="square" rtlCol="0">
            <a:spAutoFit/>
          </a:bodyPr>
          <a:lstStyle/>
          <a:p>
            <a:r>
              <a:rPr lang="en-US" b="1" dirty="0"/>
              <a:t>Constraint Violation</a:t>
            </a:r>
            <a:endParaRPr lang="en-US" dirty="0">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FED85236-5329-460C-5074-C41F2CF4E119}"/>
              </a:ext>
            </a:extLst>
          </p:cNvPr>
          <p:cNvSpPr txBox="1"/>
          <p:nvPr/>
        </p:nvSpPr>
        <p:spPr>
          <a:xfrm>
            <a:off x="1552955" y="5017147"/>
            <a:ext cx="3471104" cy="610623"/>
          </a:xfrm>
          <a:prstGeom prst="rect">
            <a:avLst/>
          </a:prstGeom>
          <a:noFill/>
          <a:ln>
            <a:solidFill>
              <a:schemeClr val="tx1"/>
            </a:solidFill>
          </a:ln>
        </p:spPr>
        <p:txBody>
          <a:bodyPr wrap="square" rtlCol="0">
            <a:spAutoFit/>
          </a:bodyPr>
          <a:lstStyle/>
          <a:p>
            <a:endParaRPr lang="en-US" dirty="0"/>
          </a:p>
        </p:txBody>
      </p:sp>
      <p:sp>
        <p:nvSpPr>
          <p:cNvPr id="20" name="TextBox 19">
            <a:extLst>
              <a:ext uri="{FF2B5EF4-FFF2-40B4-BE49-F238E27FC236}">
                <a16:creationId xmlns:a16="http://schemas.microsoft.com/office/drawing/2014/main" id="{131BF26B-0F4B-FD00-E8E0-77DB447DBE1E}"/>
              </a:ext>
            </a:extLst>
          </p:cNvPr>
          <p:cNvSpPr txBox="1"/>
          <p:nvPr/>
        </p:nvSpPr>
        <p:spPr>
          <a:xfrm>
            <a:off x="7644469" y="4545569"/>
            <a:ext cx="3928157" cy="1212464"/>
          </a:xfrm>
          <a:prstGeom prst="rect">
            <a:avLst/>
          </a:prstGeom>
          <a:noFill/>
          <a:ln>
            <a:solidFill>
              <a:schemeClr val="tx1"/>
            </a:solidFill>
          </a:ln>
        </p:spPr>
        <p:txBody>
          <a:bodyPr wrap="square" rtlCol="0">
            <a:spAutoFit/>
          </a:bodyPr>
          <a:lstStyle/>
          <a:p>
            <a:endParaRPr lang="en-US" dirty="0"/>
          </a:p>
        </p:txBody>
      </p:sp>
      <p:sp>
        <p:nvSpPr>
          <p:cNvPr id="23" name="TextBox 22">
            <a:extLst>
              <a:ext uri="{FF2B5EF4-FFF2-40B4-BE49-F238E27FC236}">
                <a16:creationId xmlns:a16="http://schemas.microsoft.com/office/drawing/2014/main" id="{77E7BC53-D00B-F8B0-4026-4819FDA8D499}"/>
              </a:ext>
            </a:extLst>
          </p:cNvPr>
          <p:cNvSpPr txBox="1"/>
          <p:nvPr/>
        </p:nvSpPr>
        <p:spPr>
          <a:xfrm>
            <a:off x="4414641" y="779296"/>
            <a:ext cx="5193906" cy="584775"/>
          </a:xfrm>
          <a:prstGeom prst="rect">
            <a:avLst/>
          </a:prstGeom>
          <a:noFill/>
        </p:spPr>
        <p:txBody>
          <a:bodyPr wrap="square" rtlCol="0">
            <a:spAutoFit/>
          </a:bodyPr>
          <a:lstStyle/>
          <a:p>
            <a:r>
              <a:rPr lang="fr-FR" sz="3200" b="1" dirty="0">
                <a:solidFill>
                  <a:schemeClr val="tx2">
                    <a:lumMod val="90000"/>
                    <a:lumOff val="10000"/>
                  </a:schemeClr>
                </a:solidFill>
                <a:latin typeface="Arial" panose="020B0604020202020204" pitchFamily="34" charset="0"/>
                <a:cs typeface="Arial" panose="020B0604020202020204" pitchFamily="34" charset="0"/>
              </a:rPr>
              <a:t>DRL Model Structure</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2" name="Oval 1">
            <a:extLst>
              <a:ext uri="{FF2B5EF4-FFF2-40B4-BE49-F238E27FC236}">
                <a16:creationId xmlns:a16="http://schemas.microsoft.com/office/drawing/2014/main" id="{0D54BD66-1132-C3BC-DDFA-DCC871F1C20C}"/>
              </a:ext>
            </a:extLst>
          </p:cNvPr>
          <p:cNvSpPr/>
          <p:nvPr/>
        </p:nvSpPr>
        <p:spPr>
          <a:xfrm>
            <a:off x="144691" y="2065991"/>
            <a:ext cx="913460" cy="874274"/>
          </a:xfrm>
          <a:prstGeom prst="ellipse">
            <a:avLst/>
          </a:prstGeom>
          <a:solidFill>
            <a:schemeClr val="tx2">
              <a:lumMod val="90000"/>
              <a:lumOff val="1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Oval 2">
            <a:extLst>
              <a:ext uri="{FF2B5EF4-FFF2-40B4-BE49-F238E27FC236}">
                <a16:creationId xmlns:a16="http://schemas.microsoft.com/office/drawing/2014/main" id="{22A33395-1742-381F-220E-02171D8E657B}"/>
              </a:ext>
            </a:extLst>
          </p:cNvPr>
          <p:cNvSpPr/>
          <p:nvPr/>
        </p:nvSpPr>
        <p:spPr>
          <a:xfrm>
            <a:off x="6255112" y="1965733"/>
            <a:ext cx="913460" cy="874274"/>
          </a:xfrm>
          <a:prstGeom prst="ellipse">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white and black logo&#10;&#10;AI-generated content may be incorrect.">
            <a:extLst>
              <a:ext uri="{FF2B5EF4-FFF2-40B4-BE49-F238E27FC236}">
                <a16:creationId xmlns:a16="http://schemas.microsoft.com/office/drawing/2014/main" id="{E4D7F8ED-6709-CF87-90B2-7F51DADA6B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6037" y="1997942"/>
            <a:ext cx="842535" cy="842535"/>
          </a:xfrm>
          <a:prstGeom prst="rect">
            <a:avLst/>
          </a:prstGeom>
        </p:spPr>
      </p:pic>
      <p:pic>
        <p:nvPicPr>
          <p:cNvPr id="26" name="Picture 25" descr="A white brain with arrows&#10;&#10;AI-generated content may be incorrect.">
            <a:extLst>
              <a:ext uri="{FF2B5EF4-FFF2-40B4-BE49-F238E27FC236}">
                <a16:creationId xmlns:a16="http://schemas.microsoft.com/office/drawing/2014/main" id="{9097D6EF-0564-ED72-7947-73AFF36BC30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987" y="1983026"/>
            <a:ext cx="1040036" cy="1040036"/>
          </a:xfrm>
          <a:prstGeom prst="rect">
            <a:avLst/>
          </a:prstGeom>
        </p:spPr>
      </p:pic>
      <p:sp>
        <p:nvSpPr>
          <p:cNvPr id="27" name="Oval 26">
            <a:extLst>
              <a:ext uri="{FF2B5EF4-FFF2-40B4-BE49-F238E27FC236}">
                <a16:creationId xmlns:a16="http://schemas.microsoft.com/office/drawing/2014/main" id="{39499812-42A9-780D-2EFD-25086D2A42F7}"/>
              </a:ext>
            </a:extLst>
          </p:cNvPr>
          <p:cNvSpPr/>
          <p:nvPr/>
        </p:nvSpPr>
        <p:spPr>
          <a:xfrm>
            <a:off x="144691" y="4883759"/>
            <a:ext cx="913460" cy="874274"/>
          </a:xfrm>
          <a:prstGeom prst="ellipse">
            <a:avLst/>
          </a:prstGeom>
          <a:solidFill>
            <a:schemeClr val="accent3">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0FACBCAD-BD0D-4FB2-225C-2CB45F5C4135}"/>
              </a:ext>
            </a:extLst>
          </p:cNvPr>
          <p:cNvSpPr/>
          <p:nvPr/>
        </p:nvSpPr>
        <p:spPr>
          <a:xfrm>
            <a:off x="6415357" y="4736587"/>
            <a:ext cx="913460" cy="891183"/>
          </a:xfrm>
          <a:prstGeom prst="ellipse">
            <a:avLst/>
          </a:prstGeom>
          <a:solidFill>
            <a:srgbClr val="C00000"/>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Box 30">
            <a:extLst>
              <a:ext uri="{FF2B5EF4-FFF2-40B4-BE49-F238E27FC236}">
                <a16:creationId xmlns:a16="http://schemas.microsoft.com/office/drawing/2014/main" id="{A84C94B2-2B97-52BA-B302-B47640F519F0}"/>
              </a:ext>
            </a:extLst>
          </p:cNvPr>
          <p:cNvSpPr txBox="1"/>
          <p:nvPr/>
        </p:nvSpPr>
        <p:spPr>
          <a:xfrm>
            <a:off x="3595593" y="5892784"/>
            <a:ext cx="4267985" cy="430079"/>
          </a:xfrm>
          <a:prstGeom prst="rect">
            <a:avLst/>
          </a:prstGeom>
          <a:solidFill>
            <a:schemeClr val="bg1">
              <a:lumMod val="85000"/>
            </a:schemeClr>
          </a:solidFill>
        </p:spPr>
        <p:txBody>
          <a:bodyPr lIns="50800" tIns="50800" rIns="50800" bIns="50800" rtlCol="0" anchor="ctr"/>
          <a:lstStyle/>
          <a:p>
            <a:pPr lvl="1"/>
            <a:endParaRPr lang="en-US" sz="1400" dirty="0">
              <a:latin typeface="Arial" panose="020B0604020202020204" pitchFamily="34" charset="0"/>
              <a:cs typeface="Arial" panose="020B0604020202020204" pitchFamily="34" charset="0"/>
            </a:endParaRPr>
          </a:p>
        </p:txBody>
      </p:sp>
      <p:sp>
        <p:nvSpPr>
          <p:cNvPr id="32" name="TextBox 31">
            <a:extLst>
              <a:ext uri="{FF2B5EF4-FFF2-40B4-BE49-F238E27FC236}">
                <a16:creationId xmlns:a16="http://schemas.microsoft.com/office/drawing/2014/main" id="{AFC85940-F9EC-55AE-064C-2585EE754C7D}"/>
              </a:ext>
            </a:extLst>
          </p:cNvPr>
          <p:cNvSpPr txBox="1"/>
          <p:nvPr/>
        </p:nvSpPr>
        <p:spPr>
          <a:xfrm>
            <a:off x="3679428" y="5888247"/>
            <a:ext cx="4267986" cy="369332"/>
          </a:xfrm>
          <a:prstGeom prst="rect">
            <a:avLst/>
          </a:prstGeom>
          <a:noFill/>
        </p:spPr>
        <p:txBody>
          <a:bodyPr wrap="square" rtlCol="0">
            <a:spAutoFit/>
          </a:bodyPr>
          <a:lstStyle/>
          <a:p>
            <a:r>
              <a:rPr lang="en-US" b="1" i="1" dirty="0"/>
              <a:t>Reward = Positive Incentive - Penalties</a:t>
            </a:r>
            <a:endParaRPr lang="en-US" i="1" dirty="0"/>
          </a:p>
        </p:txBody>
      </p:sp>
      <p:pic>
        <p:nvPicPr>
          <p:cNvPr id="36" name="Picture 35" descr="A white cross on a black background&#10;&#10;AI-generated content may be incorrect.">
            <a:extLst>
              <a:ext uri="{FF2B5EF4-FFF2-40B4-BE49-F238E27FC236}">
                <a16:creationId xmlns:a16="http://schemas.microsoft.com/office/drawing/2014/main" id="{795D436C-4B9C-88A0-F816-42C8EE1E90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8987" y="4809661"/>
            <a:ext cx="983074" cy="983074"/>
          </a:xfrm>
          <a:prstGeom prst="rect">
            <a:avLst/>
          </a:prstGeom>
        </p:spPr>
      </p:pic>
      <p:pic>
        <p:nvPicPr>
          <p:cNvPr id="38" name="Picture 37" descr="A white rectangle on a black background&#10;&#10;AI-generated content may be incorrect.">
            <a:extLst>
              <a:ext uri="{FF2B5EF4-FFF2-40B4-BE49-F238E27FC236}">
                <a16:creationId xmlns:a16="http://schemas.microsoft.com/office/drawing/2014/main" id="{DCA4B9D7-AAD5-B855-5E00-1ACBEFAB08A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58095" y="4457866"/>
            <a:ext cx="1448623" cy="1448623"/>
          </a:xfrm>
          <a:prstGeom prst="rect">
            <a:avLst/>
          </a:prstGeom>
        </p:spPr>
      </p:pic>
      <p:sp>
        <p:nvSpPr>
          <p:cNvPr id="6" name="Oval 5">
            <a:extLst>
              <a:ext uri="{FF2B5EF4-FFF2-40B4-BE49-F238E27FC236}">
                <a16:creationId xmlns:a16="http://schemas.microsoft.com/office/drawing/2014/main" id="{A3AEF34E-545E-3502-2140-F5A5450803B5}"/>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95013A19-C163-74FC-A328-B7944B97282B}"/>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69B5F06C-4BB0-3F30-F74C-4E6C48632491}"/>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28" name="Oval 27">
            <a:extLst>
              <a:ext uri="{FF2B5EF4-FFF2-40B4-BE49-F238E27FC236}">
                <a16:creationId xmlns:a16="http://schemas.microsoft.com/office/drawing/2014/main" id="{57AC3B77-FD93-33CD-8F5A-CE7E98F5AFCA}"/>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72D39369-D7F1-CD2B-670E-3E7B1AFC13A6}"/>
              </a:ext>
            </a:extLst>
          </p:cNvPr>
          <p:cNvSpPr/>
          <p:nvPr/>
        </p:nvSpPr>
        <p:spPr>
          <a:xfrm>
            <a:off x="4323539"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40AD7292-4B66-5831-1C66-9EB3E579683B}"/>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34" name="Oval 33">
            <a:extLst>
              <a:ext uri="{FF2B5EF4-FFF2-40B4-BE49-F238E27FC236}">
                <a16:creationId xmlns:a16="http://schemas.microsoft.com/office/drawing/2014/main" id="{95EB8D82-1998-EB3D-8316-74A664DD5DCE}"/>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35" name="Oval 34">
            <a:extLst>
              <a:ext uri="{FF2B5EF4-FFF2-40B4-BE49-F238E27FC236}">
                <a16:creationId xmlns:a16="http://schemas.microsoft.com/office/drawing/2014/main" id="{16C22047-275F-2045-6E0B-77DAF0852F2B}"/>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39CD4208-7860-3C96-D583-AE99A4C4F221}"/>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20</a:t>
            </a: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449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1000"/>
                                        <p:tgtEl>
                                          <p:spTgt spid="2"/>
                                        </p:tgtEl>
                                      </p:cBhvr>
                                    </p:animEffect>
                                    <p:anim calcmode="lin" valueType="num">
                                      <p:cBhvr>
                                        <p:cTn id="18" dur="1000" fill="hold"/>
                                        <p:tgtEl>
                                          <p:spTgt spid="2"/>
                                        </p:tgtEl>
                                        <p:attrNameLst>
                                          <p:attrName>ppt_x</p:attrName>
                                        </p:attrNameLst>
                                      </p:cBhvr>
                                      <p:tavLst>
                                        <p:tav tm="0">
                                          <p:val>
                                            <p:strVal val="#ppt_x"/>
                                          </p:val>
                                        </p:tav>
                                        <p:tav tm="100000">
                                          <p:val>
                                            <p:strVal val="#ppt_x"/>
                                          </p:val>
                                        </p:tav>
                                      </p:tavLst>
                                    </p:anim>
                                    <p:anim calcmode="lin" valueType="num">
                                      <p:cBhvr>
                                        <p:cTn id="19" dur="1000" fill="hold"/>
                                        <p:tgtEl>
                                          <p:spTgt spid="2"/>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1000"/>
                                        <p:tgtEl>
                                          <p:spTgt spid="26"/>
                                        </p:tgtEl>
                                      </p:cBhvr>
                                    </p:animEffect>
                                    <p:anim calcmode="lin" valueType="num">
                                      <p:cBhvr>
                                        <p:cTn id="23" dur="1000" fill="hold"/>
                                        <p:tgtEl>
                                          <p:spTgt spid="26"/>
                                        </p:tgtEl>
                                        <p:attrNameLst>
                                          <p:attrName>ppt_x</p:attrName>
                                        </p:attrNameLst>
                                      </p:cBhvr>
                                      <p:tavLst>
                                        <p:tav tm="0">
                                          <p:val>
                                            <p:strVal val="#ppt_x"/>
                                          </p:val>
                                        </p:tav>
                                        <p:tav tm="100000">
                                          <p:val>
                                            <p:strVal val="#ppt_x"/>
                                          </p:val>
                                        </p:tav>
                                      </p:tavLst>
                                    </p:anim>
                                    <p:anim calcmode="lin" valueType="num">
                                      <p:cBhvr>
                                        <p:cTn id="2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1000"/>
                                        <p:tgtEl>
                                          <p:spTgt spid="12"/>
                                        </p:tgtEl>
                                      </p:cBhvr>
                                    </p:animEffect>
                                    <p:anim calcmode="lin" valueType="num">
                                      <p:cBhvr>
                                        <p:cTn id="52" dur="1000" fill="hold"/>
                                        <p:tgtEl>
                                          <p:spTgt spid="12"/>
                                        </p:tgtEl>
                                        <p:attrNameLst>
                                          <p:attrName>ppt_x</p:attrName>
                                        </p:attrNameLst>
                                      </p:cBhvr>
                                      <p:tavLst>
                                        <p:tav tm="0">
                                          <p:val>
                                            <p:strVal val="#ppt_x"/>
                                          </p:val>
                                        </p:tav>
                                        <p:tav tm="100000">
                                          <p:val>
                                            <p:strVal val="#ppt_x"/>
                                          </p:val>
                                        </p:tav>
                                      </p:tavLst>
                                    </p:anim>
                                    <p:anim calcmode="lin" valueType="num">
                                      <p:cBhvr>
                                        <p:cTn id="5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fade">
                                      <p:cBhvr>
                                        <p:cTn id="58" dur="1000"/>
                                        <p:tgtEl>
                                          <p:spTgt spid="13"/>
                                        </p:tgtEl>
                                      </p:cBhvr>
                                    </p:animEffect>
                                    <p:anim calcmode="lin" valueType="num">
                                      <p:cBhvr>
                                        <p:cTn id="59" dur="1000" fill="hold"/>
                                        <p:tgtEl>
                                          <p:spTgt spid="13"/>
                                        </p:tgtEl>
                                        <p:attrNameLst>
                                          <p:attrName>ppt_x</p:attrName>
                                        </p:attrNameLst>
                                      </p:cBhvr>
                                      <p:tavLst>
                                        <p:tav tm="0">
                                          <p:val>
                                            <p:strVal val="#ppt_x"/>
                                          </p:val>
                                        </p:tav>
                                        <p:tav tm="100000">
                                          <p:val>
                                            <p:strVal val="#ppt_x"/>
                                          </p:val>
                                        </p:tav>
                                      </p:tavLst>
                                    </p:anim>
                                    <p:anim calcmode="lin" valueType="num">
                                      <p:cBhvr>
                                        <p:cTn id="60" dur="1000" fill="hold"/>
                                        <p:tgtEl>
                                          <p:spTgt spid="13"/>
                                        </p:tgtEl>
                                        <p:attrNameLst>
                                          <p:attrName>ppt_y</p:attrName>
                                        </p:attrNameLst>
                                      </p:cBhvr>
                                      <p:tavLst>
                                        <p:tav tm="0">
                                          <p:val>
                                            <p:strVal val="#ppt_y+.1"/>
                                          </p:val>
                                        </p:tav>
                                        <p:tav tm="100000">
                                          <p:val>
                                            <p:strVal val="#ppt_y"/>
                                          </p:val>
                                        </p:tav>
                                      </p:tavLst>
                                    </p:anim>
                                  </p:childTnLst>
                                </p:cTn>
                              </p:par>
                              <p:par>
                                <p:cTn id="61" presetID="42" presetClass="entr" presetSubtype="0" fill="hold" nodeType="withEffect">
                                  <p:stCondLst>
                                    <p:cond delay="0"/>
                                  </p:stCondLst>
                                  <p:childTnLst>
                                    <p:set>
                                      <p:cBhvr>
                                        <p:cTn id="62" dur="1" fill="hold">
                                          <p:stCondLst>
                                            <p:cond delay="0"/>
                                          </p:stCondLst>
                                        </p:cTn>
                                        <p:tgtEl>
                                          <p:spTgt spid="16"/>
                                        </p:tgtEl>
                                        <p:attrNameLst>
                                          <p:attrName>style.visibility</p:attrName>
                                        </p:attrNameLst>
                                      </p:cBhvr>
                                      <p:to>
                                        <p:strVal val="visible"/>
                                      </p:to>
                                    </p:set>
                                    <p:animEffect transition="in" filter="fade">
                                      <p:cBhvr>
                                        <p:cTn id="63" dur="1000"/>
                                        <p:tgtEl>
                                          <p:spTgt spid="16"/>
                                        </p:tgtEl>
                                      </p:cBhvr>
                                    </p:animEffect>
                                    <p:anim calcmode="lin" valueType="num">
                                      <p:cBhvr>
                                        <p:cTn id="64" dur="1000" fill="hold"/>
                                        <p:tgtEl>
                                          <p:spTgt spid="16"/>
                                        </p:tgtEl>
                                        <p:attrNameLst>
                                          <p:attrName>ppt_x</p:attrName>
                                        </p:attrNameLst>
                                      </p:cBhvr>
                                      <p:tavLst>
                                        <p:tav tm="0">
                                          <p:val>
                                            <p:strVal val="#ppt_x"/>
                                          </p:val>
                                        </p:tav>
                                        <p:tav tm="100000">
                                          <p:val>
                                            <p:strVal val="#ppt_x"/>
                                          </p:val>
                                        </p:tav>
                                      </p:tavLst>
                                    </p:anim>
                                    <p:anim calcmode="lin" valueType="num">
                                      <p:cBhvr>
                                        <p:cTn id="65" dur="1000" fill="hold"/>
                                        <p:tgtEl>
                                          <p:spTgt spid="1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8"/>
                                        </p:tgtEl>
                                        <p:attrNameLst>
                                          <p:attrName>style.visibility</p:attrName>
                                        </p:attrNameLst>
                                      </p:cBhvr>
                                      <p:to>
                                        <p:strVal val="visible"/>
                                      </p:to>
                                    </p:set>
                                    <p:animEffect transition="in" filter="fade">
                                      <p:cBhvr>
                                        <p:cTn id="68" dur="1000"/>
                                        <p:tgtEl>
                                          <p:spTgt spid="8"/>
                                        </p:tgtEl>
                                      </p:cBhvr>
                                    </p:animEffect>
                                    <p:anim calcmode="lin" valueType="num">
                                      <p:cBhvr>
                                        <p:cTn id="69" dur="1000" fill="hold"/>
                                        <p:tgtEl>
                                          <p:spTgt spid="8"/>
                                        </p:tgtEl>
                                        <p:attrNameLst>
                                          <p:attrName>ppt_x</p:attrName>
                                        </p:attrNameLst>
                                      </p:cBhvr>
                                      <p:tavLst>
                                        <p:tav tm="0">
                                          <p:val>
                                            <p:strVal val="#ppt_x"/>
                                          </p:val>
                                        </p:tav>
                                        <p:tav tm="100000">
                                          <p:val>
                                            <p:strVal val="#ppt_x"/>
                                          </p:val>
                                        </p:tav>
                                      </p:tavLst>
                                    </p:anim>
                                    <p:anim calcmode="lin" valueType="num">
                                      <p:cBhvr>
                                        <p:cTn id="70" dur="1000" fill="hold"/>
                                        <p:tgtEl>
                                          <p:spTgt spid="8"/>
                                        </p:tgtEl>
                                        <p:attrNameLst>
                                          <p:attrName>ppt_y</p:attrName>
                                        </p:attrNameLst>
                                      </p:cBhvr>
                                      <p:tavLst>
                                        <p:tav tm="0">
                                          <p:val>
                                            <p:strVal val="#ppt_y+.1"/>
                                          </p:val>
                                        </p:tav>
                                        <p:tav tm="100000">
                                          <p:val>
                                            <p:strVal val="#ppt_y"/>
                                          </p:val>
                                        </p:tav>
                                      </p:tavLst>
                                    </p:anim>
                                  </p:childTnLst>
                                </p:cTn>
                              </p:par>
                              <p:par>
                                <p:cTn id="71" presetID="42" presetClass="entr" presetSubtype="0" fill="hold" grpId="0" nodeType="withEffect">
                                  <p:stCondLst>
                                    <p:cond delay="0"/>
                                  </p:stCondLst>
                                  <p:childTnLst>
                                    <p:set>
                                      <p:cBhvr>
                                        <p:cTn id="72" dur="1" fill="hold">
                                          <p:stCondLst>
                                            <p:cond delay="0"/>
                                          </p:stCondLst>
                                        </p:cTn>
                                        <p:tgtEl>
                                          <p:spTgt spid="27"/>
                                        </p:tgtEl>
                                        <p:attrNameLst>
                                          <p:attrName>style.visibility</p:attrName>
                                        </p:attrNameLst>
                                      </p:cBhvr>
                                      <p:to>
                                        <p:strVal val="visible"/>
                                      </p:to>
                                    </p:set>
                                    <p:animEffect transition="in" filter="fade">
                                      <p:cBhvr>
                                        <p:cTn id="73" dur="1000"/>
                                        <p:tgtEl>
                                          <p:spTgt spid="27"/>
                                        </p:tgtEl>
                                      </p:cBhvr>
                                    </p:animEffect>
                                    <p:anim calcmode="lin" valueType="num">
                                      <p:cBhvr>
                                        <p:cTn id="74" dur="1000" fill="hold"/>
                                        <p:tgtEl>
                                          <p:spTgt spid="27"/>
                                        </p:tgtEl>
                                        <p:attrNameLst>
                                          <p:attrName>ppt_x</p:attrName>
                                        </p:attrNameLst>
                                      </p:cBhvr>
                                      <p:tavLst>
                                        <p:tav tm="0">
                                          <p:val>
                                            <p:strVal val="#ppt_x"/>
                                          </p:val>
                                        </p:tav>
                                        <p:tav tm="100000">
                                          <p:val>
                                            <p:strVal val="#ppt_x"/>
                                          </p:val>
                                        </p:tav>
                                      </p:tavLst>
                                    </p:anim>
                                    <p:anim calcmode="lin" valueType="num">
                                      <p:cBhvr>
                                        <p:cTn id="75" dur="1000" fill="hold"/>
                                        <p:tgtEl>
                                          <p:spTgt spid="27"/>
                                        </p:tgtEl>
                                        <p:attrNameLst>
                                          <p:attrName>ppt_y</p:attrName>
                                        </p:attrNameLst>
                                      </p:cBhvr>
                                      <p:tavLst>
                                        <p:tav tm="0">
                                          <p:val>
                                            <p:strVal val="#ppt_y+.1"/>
                                          </p:val>
                                        </p:tav>
                                        <p:tav tm="100000">
                                          <p:val>
                                            <p:strVal val="#ppt_y"/>
                                          </p:val>
                                        </p:tav>
                                      </p:tavLst>
                                    </p:anim>
                                  </p:childTnLst>
                                </p:cTn>
                              </p:par>
                              <p:par>
                                <p:cTn id="76" presetID="42" presetClass="entr" presetSubtype="0" fill="hold" nodeType="withEffect">
                                  <p:stCondLst>
                                    <p:cond delay="0"/>
                                  </p:stCondLst>
                                  <p:childTnLst>
                                    <p:set>
                                      <p:cBhvr>
                                        <p:cTn id="77" dur="1" fill="hold">
                                          <p:stCondLst>
                                            <p:cond delay="0"/>
                                          </p:stCondLst>
                                        </p:cTn>
                                        <p:tgtEl>
                                          <p:spTgt spid="36"/>
                                        </p:tgtEl>
                                        <p:attrNameLst>
                                          <p:attrName>style.visibility</p:attrName>
                                        </p:attrNameLst>
                                      </p:cBhvr>
                                      <p:to>
                                        <p:strVal val="visible"/>
                                      </p:to>
                                    </p:set>
                                    <p:animEffect transition="in" filter="fade">
                                      <p:cBhvr>
                                        <p:cTn id="78" dur="1000"/>
                                        <p:tgtEl>
                                          <p:spTgt spid="36"/>
                                        </p:tgtEl>
                                      </p:cBhvr>
                                    </p:animEffect>
                                    <p:anim calcmode="lin" valueType="num">
                                      <p:cBhvr>
                                        <p:cTn id="79" dur="1000" fill="hold"/>
                                        <p:tgtEl>
                                          <p:spTgt spid="36"/>
                                        </p:tgtEl>
                                        <p:attrNameLst>
                                          <p:attrName>ppt_x</p:attrName>
                                        </p:attrNameLst>
                                      </p:cBhvr>
                                      <p:tavLst>
                                        <p:tav tm="0">
                                          <p:val>
                                            <p:strVal val="#ppt_x"/>
                                          </p:val>
                                        </p:tav>
                                        <p:tav tm="100000">
                                          <p:val>
                                            <p:strVal val="#ppt_x"/>
                                          </p:val>
                                        </p:tav>
                                      </p:tavLst>
                                    </p:anim>
                                    <p:anim calcmode="lin" valueType="num">
                                      <p:cBhvr>
                                        <p:cTn id="80"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2" presetClass="entr" presetSubtype="0" fill="hold" nodeType="clickEffect">
                                  <p:stCondLst>
                                    <p:cond delay="0"/>
                                  </p:stCondLst>
                                  <p:childTnLst>
                                    <p:set>
                                      <p:cBhvr>
                                        <p:cTn id="84" dur="1" fill="hold">
                                          <p:stCondLst>
                                            <p:cond delay="0"/>
                                          </p:stCondLst>
                                        </p:cTn>
                                        <p:tgtEl>
                                          <p:spTgt spid="15"/>
                                        </p:tgtEl>
                                        <p:attrNameLst>
                                          <p:attrName>style.visibility</p:attrName>
                                        </p:attrNameLst>
                                      </p:cBhvr>
                                      <p:to>
                                        <p:strVal val="visible"/>
                                      </p:to>
                                    </p:set>
                                    <p:animEffect transition="in" filter="fade">
                                      <p:cBhvr>
                                        <p:cTn id="85" dur="1000"/>
                                        <p:tgtEl>
                                          <p:spTgt spid="15"/>
                                        </p:tgtEl>
                                      </p:cBhvr>
                                    </p:animEffect>
                                    <p:anim calcmode="lin" valueType="num">
                                      <p:cBhvr>
                                        <p:cTn id="86" dur="1000" fill="hold"/>
                                        <p:tgtEl>
                                          <p:spTgt spid="15"/>
                                        </p:tgtEl>
                                        <p:attrNameLst>
                                          <p:attrName>ppt_x</p:attrName>
                                        </p:attrNameLst>
                                      </p:cBhvr>
                                      <p:tavLst>
                                        <p:tav tm="0">
                                          <p:val>
                                            <p:strVal val="#ppt_x"/>
                                          </p:val>
                                        </p:tav>
                                        <p:tav tm="100000">
                                          <p:val>
                                            <p:strVal val="#ppt_x"/>
                                          </p:val>
                                        </p:tav>
                                      </p:tavLst>
                                    </p:anim>
                                    <p:anim calcmode="lin" valueType="num">
                                      <p:cBhvr>
                                        <p:cTn id="87" dur="1000" fill="hold"/>
                                        <p:tgtEl>
                                          <p:spTgt spid="15"/>
                                        </p:tgtEl>
                                        <p:attrNameLst>
                                          <p:attrName>ppt_y</p:attrName>
                                        </p:attrNameLst>
                                      </p:cBhvr>
                                      <p:tavLst>
                                        <p:tav tm="0">
                                          <p:val>
                                            <p:strVal val="#ppt_y+.1"/>
                                          </p:val>
                                        </p:tav>
                                        <p:tav tm="100000">
                                          <p:val>
                                            <p:strVal val="#ppt_y"/>
                                          </p:val>
                                        </p:tav>
                                      </p:tavLst>
                                    </p:anim>
                                  </p:childTnLst>
                                </p:cTn>
                              </p:par>
                              <p:par>
                                <p:cTn id="88" presetID="42" presetClass="entr" presetSubtype="0" fill="hold" grpId="0" nodeType="with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1000"/>
                                        <p:tgtEl>
                                          <p:spTgt spid="19"/>
                                        </p:tgtEl>
                                      </p:cBhvr>
                                    </p:animEffect>
                                    <p:anim calcmode="lin" valueType="num">
                                      <p:cBhvr>
                                        <p:cTn id="91" dur="1000" fill="hold"/>
                                        <p:tgtEl>
                                          <p:spTgt spid="19"/>
                                        </p:tgtEl>
                                        <p:attrNameLst>
                                          <p:attrName>ppt_x</p:attrName>
                                        </p:attrNameLst>
                                      </p:cBhvr>
                                      <p:tavLst>
                                        <p:tav tm="0">
                                          <p:val>
                                            <p:strVal val="#ppt_x"/>
                                          </p:val>
                                        </p:tav>
                                        <p:tav tm="100000">
                                          <p:val>
                                            <p:strVal val="#ppt_x"/>
                                          </p:val>
                                        </p:tav>
                                      </p:tavLst>
                                    </p:anim>
                                    <p:anim calcmode="lin" valueType="num">
                                      <p:cBhvr>
                                        <p:cTn id="92" dur="1000" fill="hold"/>
                                        <p:tgtEl>
                                          <p:spTgt spid="19"/>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0"/>
                                  </p:stCondLst>
                                  <p:childTnLst>
                                    <p:set>
                                      <p:cBhvr>
                                        <p:cTn id="94" dur="1" fill="hold">
                                          <p:stCondLst>
                                            <p:cond delay="0"/>
                                          </p:stCondLst>
                                        </p:cTn>
                                        <p:tgtEl>
                                          <p:spTgt spid="20"/>
                                        </p:tgtEl>
                                        <p:attrNameLst>
                                          <p:attrName>style.visibility</p:attrName>
                                        </p:attrNameLst>
                                      </p:cBhvr>
                                      <p:to>
                                        <p:strVal val="visible"/>
                                      </p:to>
                                    </p:set>
                                    <p:animEffect transition="in" filter="fade">
                                      <p:cBhvr>
                                        <p:cTn id="95" dur="1000"/>
                                        <p:tgtEl>
                                          <p:spTgt spid="20"/>
                                        </p:tgtEl>
                                      </p:cBhvr>
                                    </p:animEffect>
                                    <p:anim calcmode="lin" valueType="num">
                                      <p:cBhvr>
                                        <p:cTn id="96" dur="1000" fill="hold"/>
                                        <p:tgtEl>
                                          <p:spTgt spid="20"/>
                                        </p:tgtEl>
                                        <p:attrNameLst>
                                          <p:attrName>ppt_x</p:attrName>
                                        </p:attrNameLst>
                                      </p:cBhvr>
                                      <p:tavLst>
                                        <p:tav tm="0">
                                          <p:val>
                                            <p:strVal val="#ppt_x"/>
                                          </p:val>
                                        </p:tav>
                                        <p:tav tm="100000">
                                          <p:val>
                                            <p:strVal val="#ppt_x"/>
                                          </p:val>
                                        </p:tav>
                                      </p:tavLst>
                                    </p:anim>
                                    <p:anim calcmode="lin" valueType="num">
                                      <p:cBhvr>
                                        <p:cTn id="97" dur="1000" fill="hold"/>
                                        <p:tgtEl>
                                          <p:spTgt spid="20"/>
                                        </p:tgtEl>
                                        <p:attrNameLst>
                                          <p:attrName>ppt_y</p:attrName>
                                        </p:attrNameLst>
                                      </p:cBhvr>
                                      <p:tavLst>
                                        <p:tav tm="0">
                                          <p:val>
                                            <p:strVal val="#ppt_y+.1"/>
                                          </p:val>
                                        </p:tav>
                                        <p:tav tm="100000">
                                          <p:val>
                                            <p:strVal val="#ppt_y"/>
                                          </p:val>
                                        </p:tav>
                                      </p:tavLst>
                                    </p:anim>
                                  </p:childTnLst>
                                </p:cTn>
                              </p:par>
                              <p:par>
                                <p:cTn id="98" presetID="42" presetClass="entr" presetSubtype="0" fill="hold" grpId="0" nodeType="withEffect">
                                  <p:stCondLst>
                                    <p:cond delay="0"/>
                                  </p:stCondLst>
                                  <p:childTnLst>
                                    <p:set>
                                      <p:cBhvr>
                                        <p:cTn id="99" dur="1" fill="hold">
                                          <p:stCondLst>
                                            <p:cond delay="0"/>
                                          </p:stCondLst>
                                        </p:cTn>
                                        <p:tgtEl>
                                          <p:spTgt spid="29"/>
                                        </p:tgtEl>
                                        <p:attrNameLst>
                                          <p:attrName>style.visibility</p:attrName>
                                        </p:attrNameLst>
                                      </p:cBhvr>
                                      <p:to>
                                        <p:strVal val="visible"/>
                                      </p:to>
                                    </p:set>
                                    <p:animEffect transition="in" filter="fade">
                                      <p:cBhvr>
                                        <p:cTn id="100" dur="1000"/>
                                        <p:tgtEl>
                                          <p:spTgt spid="29"/>
                                        </p:tgtEl>
                                      </p:cBhvr>
                                    </p:animEffect>
                                    <p:anim calcmode="lin" valueType="num">
                                      <p:cBhvr>
                                        <p:cTn id="101" dur="1000" fill="hold"/>
                                        <p:tgtEl>
                                          <p:spTgt spid="29"/>
                                        </p:tgtEl>
                                        <p:attrNameLst>
                                          <p:attrName>ppt_x</p:attrName>
                                        </p:attrNameLst>
                                      </p:cBhvr>
                                      <p:tavLst>
                                        <p:tav tm="0">
                                          <p:val>
                                            <p:strVal val="#ppt_x"/>
                                          </p:val>
                                        </p:tav>
                                        <p:tav tm="100000">
                                          <p:val>
                                            <p:strVal val="#ppt_x"/>
                                          </p:val>
                                        </p:tav>
                                      </p:tavLst>
                                    </p:anim>
                                    <p:anim calcmode="lin" valueType="num">
                                      <p:cBhvr>
                                        <p:cTn id="102" dur="1000" fill="hold"/>
                                        <p:tgtEl>
                                          <p:spTgt spid="29"/>
                                        </p:tgtEl>
                                        <p:attrNameLst>
                                          <p:attrName>ppt_y</p:attrName>
                                        </p:attrNameLst>
                                      </p:cBhvr>
                                      <p:tavLst>
                                        <p:tav tm="0">
                                          <p:val>
                                            <p:strVal val="#ppt_y+.1"/>
                                          </p:val>
                                        </p:tav>
                                        <p:tav tm="100000">
                                          <p:val>
                                            <p:strVal val="#ppt_y"/>
                                          </p:val>
                                        </p:tav>
                                      </p:tavLst>
                                    </p:anim>
                                  </p:childTnLst>
                                </p:cTn>
                              </p:par>
                              <p:par>
                                <p:cTn id="103" presetID="42" presetClass="entr" presetSubtype="0" fill="hold" nodeType="withEffect">
                                  <p:stCondLst>
                                    <p:cond delay="0"/>
                                  </p:stCondLst>
                                  <p:childTnLst>
                                    <p:set>
                                      <p:cBhvr>
                                        <p:cTn id="104" dur="1" fill="hold">
                                          <p:stCondLst>
                                            <p:cond delay="0"/>
                                          </p:stCondLst>
                                        </p:cTn>
                                        <p:tgtEl>
                                          <p:spTgt spid="38"/>
                                        </p:tgtEl>
                                        <p:attrNameLst>
                                          <p:attrName>style.visibility</p:attrName>
                                        </p:attrNameLst>
                                      </p:cBhvr>
                                      <p:to>
                                        <p:strVal val="visible"/>
                                      </p:to>
                                    </p:set>
                                    <p:animEffect transition="in" filter="fade">
                                      <p:cBhvr>
                                        <p:cTn id="105" dur="1000"/>
                                        <p:tgtEl>
                                          <p:spTgt spid="38"/>
                                        </p:tgtEl>
                                      </p:cBhvr>
                                    </p:animEffect>
                                    <p:anim calcmode="lin" valueType="num">
                                      <p:cBhvr>
                                        <p:cTn id="106" dur="1000" fill="hold"/>
                                        <p:tgtEl>
                                          <p:spTgt spid="38"/>
                                        </p:tgtEl>
                                        <p:attrNameLst>
                                          <p:attrName>ppt_x</p:attrName>
                                        </p:attrNameLst>
                                      </p:cBhvr>
                                      <p:tavLst>
                                        <p:tav tm="0">
                                          <p:val>
                                            <p:strVal val="#ppt_x"/>
                                          </p:val>
                                        </p:tav>
                                        <p:tav tm="100000">
                                          <p:val>
                                            <p:strVal val="#ppt_x"/>
                                          </p:val>
                                        </p:tav>
                                      </p:tavLst>
                                    </p:anim>
                                    <p:anim calcmode="lin" valueType="num">
                                      <p:cBhvr>
                                        <p:cTn id="107"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fade">
                                      <p:cBhvr>
                                        <p:cTn id="112" dur="1000"/>
                                        <p:tgtEl>
                                          <p:spTgt spid="31"/>
                                        </p:tgtEl>
                                      </p:cBhvr>
                                    </p:animEffect>
                                    <p:anim calcmode="lin" valueType="num">
                                      <p:cBhvr>
                                        <p:cTn id="113" dur="1000" fill="hold"/>
                                        <p:tgtEl>
                                          <p:spTgt spid="31"/>
                                        </p:tgtEl>
                                        <p:attrNameLst>
                                          <p:attrName>ppt_x</p:attrName>
                                        </p:attrNameLst>
                                      </p:cBhvr>
                                      <p:tavLst>
                                        <p:tav tm="0">
                                          <p:val>
                                            <p:strVal val="#ppt_x"/>
                                          </p:val>
                                        </p:tav>
                                        <p:tav tm="100000">
                                          <p:val>
                                            <p:strVal val="#ppt_x"/>
                                          </p:val>
                                        </p:tav>
                                      </p:tavLst>
                                    </p:anim>
                                    <p:anim calcmode="lin" valueType="num">
                                      <p:cBhvr>
                                        <p:cTn id="114" dur="1000" fill="hold"/>
                                        <p:tgtEl>
                                          <p:spTgt spid="31"/>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32"/>
                                        </p:tgtEl>
                                        <p:attrNameLst>
                                          <p:attrName>style.visibility</p:attrName>
                                        </p:attrNameLst>
                                      </p:cBhvr>
                                      <p:to>
                                        <p:strVal val="visible"/>
                                      </p:to>
                                    </p:set>
                                    <p:animEffect transition="in" filter="fade">
                                      <p:cBhvr>
                                        <p:cTn id="117" dur="1000"/>
                                        <p:tgtEl>
                                          <p:spTgt spid="32"/>
                                        </p:tgtEl>
                                      </p:cBhvr>
                                    </p:animEffect>
                                    <p:anim calcmode="lin" valueType="num">
                                      <p:cBhvr>
                                        <p:cTn id="118" dur="1000" fill="hold"/>
                                        <p:tgtEl>
                                          <p:spTgt spid="32"/>
                                        </p:tgtEl>
                                        <p:attrNameLst>
                                          <p:attrName>ppt_x</p:attrName>
                                        </p:attrNameLst>
                                      </p:cBhvr>
                                      <p:tavLst>
                                        <p:tav tm="0">
                                          <p:val>
                                            <p:strVal val="#ppt_x"/>
                                          </p:val>
                                        </p:tav>
                                        <p:tav tm="100000">
                                          <p:val>
                                            <p:strVal val="#ppt_x"/>
                                          </p:val>
                                        </p:tav>
                                      </p:tavLst>
                                    </p:anim>
                                    <p:anim calcmode="lin" valueType="num">
                                      <p:cBhvr>
                                        <p:cTn id="119"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1" grpId="0"/>
      <p:bldP spid="12" grpId="0"/>
      <p:bldP spid="13" grpId="0"/>
      <p:bldP spid="19" grpId="0"/>
      <p:bldP spid="8" grpId="0" animBg="1"/>
      <p:bldP spid="20" grpId="0" animBg="1"/>
      <p:bldP spid="2" grpId="0" animBg="1"/>
      <p:bldP spid="3" grpId="0" animBg="1"/>
      <p:bldP spid="27" grpId="0" animBg="1"/>
      <p:bldP spid="29" grpId="0" animBg="1"/>
      <p:bldP spid="31" grpId="0" animBg="1"/>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3A3926B-2789-52A9-9B5F-AA0030ADB480}"/>
              </a:ext>
            </a:extLst>
          </p:cNvPr>
          <p:cNvPicPr>
            <a:picLocks noChangeAspect="1"/>
          </p:cNvPicPr>
          <p:nvPr/>
        </p:nvPicPr>
        <p:blipFill>
          <a:blip r:embed="rId2"/>
          <a:stretch>
            <a:fillRect/>
          </a:stretch>
        </p:blipFill>
        <p:spPr>
          <a:xfrm>
            <a:off x="6666491" y="1587652"/>
            <a:ext cx="4463242" cy="4331971"/>
          </a:xfrm>
          <a:prstGeom prst="rect">
            <a:avLst/>
          </a:prstGeom>
        </p:spPr>
      </p:pic>
      <p:sp>
        <p:nvSpPr>
          <p:cNvPr id="10" name="TextBox 9">
            <a:extLst>
              <a:ext uri="{FF2B5EF4-FFF2-40B4-BE49-F238E27FC236}">
                <a16:creationId xmlns:a16="http://schemas.microsoft.com/office/drawing/2014/main" id="{5A9E2881-CA75-DEC2-1CBA-3508B308E773}"/>
              </a:ext>
            </a:extLst>
          </p:cNvPr>
          <p:cNvSpPr txBox="1"/>
          <p:nvPr/>
        </p:nvSpPr>
        <p:spPr>
          <a:xfrm>
            <a:off x="7260491" y="5829397"/>
            <a:ext cx="2755696"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Our Simulation Variables</a:t>
            </a:r>
          </a:p>
        </p:txBody>
      </p:sp>
      <p:sp>
        <p:nvSpPr>
          <p:cNvPr id="13" name="TextBox 12">
            <a:extLst>
              <a:ext uri="{FF2B5EF4-FFF2-40B4-BE49-F238E27FC236}">
                <a16:creationId xmlns:a16="http://schemas.microsoft.com/office/drawing/2014/main" id="{783390BF-6CDD-1F96-18B6-68CC0AD22355}"/>
              </a:ext>
            </a:extLst>
          </p:cNvPr>
          <p:cNvSpPr txBox="1"/>
          <p:nvPr/>
        </p:nvSpPr>
        <p:spPr>
          <a:xfrm>
            <a:off x="2699884" y="1067631"/>
            <a:ext cx="6198228" cy="584775"/>
          </a:xfrm>
          <a:prstGeom prst="rect">
            <a:avLst/>
          </a:prstGeom>
          <a:noFill/>
        </p:spPr>
        <p:txBody>
          <a:bodyPr wrap="square" rtlCol="0">
            <a:spAutoFit/>
          </a:bodyPr>
          <a:lstStyle/>
          <a:p>
            <a:r>
              <a:rPr lang="fr-FR" sz="3200" b="1" dirty="0">
                <a:solidFill>
                  <a:schemeClr val="tx2">
                    <a:lumMod val="90000"/>
                    <a:lumOff val="10000"/>
                  </a:schemeClr>
                </a:solidFill>
                <a:latin typeface="Arial" panose="020B0604020202020204" pitchFamily="34" charset="0"/>
                <a:cs typeface="Arial" panose="020B0604020202020204" pitchFamily="34" charset="0"/>
              </a:rPr>
              <a:t>Tools &amp; Simulation </a:t>
            </a:r>
            <a:r>
              <a:rPr lang="fr-FR" sz="3200" b="1" dirty="0" err="1">
                <a:solidFill>
                  <a:schemeClr val="tx2">
                    <a:lumMod val="90000"/>
                    <a:lumOff val="10000"/>
                  </a:schemeClr>
                </a:solidFill>
                <a:latin typeface="Arial" panose="020B0604020202020204" pitchFamily="34" charset="0"/>
                <a:cs typeface="Arial" panose="020B0604020202020204" pitchFamily="34" charset="0"/>
              </a:rPr>
              <a:t>Parameters</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pic>
        <p:nvPicPr>
          <p:cNvPr id="3" name="Picture 2">
            <a:extLst>
              <a:ext uri="{FF2B5EF4-FFF2-40B4-BE49-F238E27FC236}">
                <a16:creationId xmlns:a16="http://schemas.microsoft.com/office/drawing/2014/main" id="{37A5BF07-681B-1086-6786-D321CA156253}"/>
              </a:ext>
            </a:extLst>
          </p:cNvPr>
          <p:cNvPicPr>
            <a:picLocks noChangeAspect="1"/>
          </p:cNvPicPr>
          <p:nvPr/>
        </p:nvPicPr>
        <p:blipFill>
          <a:blip r:embed="rId3"/>
          <a:stretch>
            <a:fillRect/>
          </a:stretch>
        </p:blipFill>
        <p:spPr>
          <a:xfrm>
            <a:off x="290534" y="3716772"/>
            <a:ext cx="2614149" cy="1324729"/>
          </a:xfrm>
          <a:prstGeom prst="rect">
            <a:avLst/>
          </a:prstGeom>
        </p:spPr>
      </p:pic>
      <p:sp>
        <p:nvSpPr>
          <p:cNvPr id="8" name="TextBox 7">
            <a:extLst>
              <a:ext uri="{FF2B5EF4-FFF2-40B4-BE49-F238E27FC236}">
                <a16:creationId xmlns:a16="http://schemas.microsoft.com/office/drawing/2014/main" id="{E5B10579-3ED0-9DAE-25C7-D48CE97D4861}"/>
              </a:ext>
            </a:extLst>
          </p:cNvPr>
          <p:cNvSpPr txBox="1"/>
          <p:nvPr/>
        </p:nvSpPr>
        <p:spPr>
          <a:xfrm>
            <a:off x="1354855" y="5539241"/>
            <a:ext cx="2614149" cy="369332"/>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SimulationTools</a:t>
            </a:r>
            <a:endParaRPr lang="en-US" dirty="0">
              <a:latin typeface="Arial" panose="020B0604020202020204" pitchFamily="34" charset="0"/>
              <a:cs typeface="Arial" panose="020B0604020202020204" pitchFamily="34" charset="0"/>
            </a:endParaRPr>
          </a:p>
        </p:txBody>
      </p:sp>
      <p:pic>
        <p:nvPicPr>
          <p:cNvPr id="17" name="Picture 16">
            <a:extLst>
              <a:ext uri="{FF2B5EF4-FFF2-40B4-BE49-F238E27FC236}">
                <a16:creationId xmlns:a16="http://schemas.microsoft.com/office/drawing/2014/main" id="{EB6A1E64-50CC-9B0A-0BEA-4232CFDEDB53}"/>
              </a:ext>
            </a:extLst>
          </p:cNvPr>
          <p:cNvPicPr>
            <a:picLocks noChangeAspect="1"/>
          </p:cNvPicPr>
          <p:nvPr/>
        </p:nvPicPr>
        <p:blipFill>
          <a:blip r:embed="rId4"/>
          <a:stretch>
            <a:fillRect/>
          </a:stretch>
        </p:blipFill>
        <p:spPr>
          <a:xfrm>
            <a:off x="394075" y="1778879"/>
            <a:ext cx="4256777" cy="2007135"/>
          </a:xfrm>
          <a:prstGeom prst="rect">
            <a:avLst/>
          </a:prstGeom>
        </p:spPr>
      </p:pic>
      <p:sp>
        <p:nvSpPr>
          <p:cNvPr id="6" name="Oval 5">
            <a:extLst>
              <a:ext uri="{FF2B5EF4-FFF2-40B4-BE49-F238E27FC236}">
                <a16:creationId xmlns:a16="http://schemas.microsoft.com/office/drawing/2014/main" id="{13061E93-61B6-8830-2475-6B7C6CCE62AA}"/>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B7E0DB16-29C4-27D3-6943-9019E249E542}"/>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1B293EE1-A777-8310-3766-4DF781817EAF}"/>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DA3AA637-1B3C-23FD-E562-3748EA69F5A5}"/>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26D564CA-A795-31C9-10F8-E57C07A0D374}"/>
              </a:ext>
            </a:extLst>
          </p:cNvPr>
          <p:cNvSpPr/>
          <p:nvPr/>
        </p:nvSpPr>
        <p:spPr>
          <a:xfrm>
            <a:off x="4323539"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1843DBCE-2F94-E0DC-BEA7-83357991AFAC}"/>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E6FF8591-649B-3601-6BEA-FC242648FA01}"/>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8664230D-6098-8E57-AA78-B7B3A52EE291}"/>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2" name="Oval 1">
            <a:extLst>
              <a:ext uri="{FF2B5EF4-FFF2-40B4-BE49-F238E27FC236}">
                <a16:creationId xmlns:a16="http://schemas.microsoft.com/office/drawing/2014/main" id="{A545E86D-235D-44C4-D795-A264B06AE26F}"/>
              </a:ext>
            </a:extLst>
          </p:cNvPr>
          <p:cNvSpPr/>
          <p:nvPr/>
        </p:nvSpPr>
        <p:spPr>
          <a:xfrm>
            <a:off x="11639555" y="6125776"/>
            <a:ext cx="390618" cy="370935"/>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solidFill>
                <a:schemeClr val="tx1"/>
              </a:solidFill>
              <a:latin typeface="Arial" panose="020B0604020202020204" pitchFamily="34" charset="0"/>
              <a:cs typeface="Arial" panose="020B0604020202020204" pitchFamily="34" charset="0"/>
            </a:endParaRPr>
          </a:p>
        </p:txBody>
      </p:sp>
      <p:pic>
        <p:nvPicPr>
          <p:cNvPr id="5" name="Picture 4" descr="A logo with text on it&#10;&#10;AI-generated content may be incorrect.">
            <a:extLst>
              <a:ext uri="{FF2B5EF4-FFF2-40B4-BE49-F238E27FC236}">
                <a16:creationId xmlns:a16="http://schemas.microsoft.com/office/drawing/2014/main" id="{8D7F4AA0-1631-0300-E30C-8D69208C3A7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54220" y="3893518"/>
            <a:ext cx="1031445" cy="1067631"/>
          </a:xfrm>
          <a:prstGeom prst="rect">
            <a:avLst/>
          </a:prstGeom>
        </p:spPr>
      </p:pic>
      <p:pic>
        <p:nvPicPr>
          <p:cNvPr id="15" name="Picture 14" descr="A logo with a black background&#10;&#10;AI-generated content may be incorrect.">
            <a:extLst>
              <a:ext uri="{FF2B5EF4-FFF2-40B4-BE49-F238E27FC236}">
                <a16:creationId xmlns:a16="http://schemas.microsoft.com/office/drawing/2014/main" id="{794DAB7A-6670-08EF-6FBC-6645EBFF41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81258" y="3893518"/>
            <a:ext cx="1539187" cy="1067631"/>
          </a:xfrm>
          <a:prstGeom prst="rect">
            <a:avLst/>
          </a:prstGeom>
        </p:spPr>
      </p:pic>
      <p:sp>
        <p:nvSpPr>
          <p:cNvPr id="18" name="Oval 17">
            <a:extLst>
              <a:ext uri="{FF2B5EF4-FFF2-40B4-BE49-F238E27FC236}">
                <a16:creationId xmlns:a16="http://schemas.microsoft.com/office/drawing/2014/main" id="{A92A9822-1DC5-1E11-140E-3518476A5D3D}"/>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21</a:t>
            </a: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816707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3390BF-6CDD-1F96-18B6-68CC0AD22355}"/>
              </a:ext>
            </a:extLst>
          </p:cNvPr>
          <p:cNvSpPr txBox="1"/>
          <p:nvPr/>
        </p:nvSpPr>
        <p:spPr>
          <a:xfrm>
            <a:off x="1764889" y="1100664"/>
            <a:ext cx="7181684" cy="584775"/>
          </a:xfrm>
          <a:prstGeom prst="rect">
            <a:avLst/>
          </a:prstGeom>
          <a:noFill/>
        </p:spPr>
        <p:txBody>
          <a:bodyPr wrap="square" rtlCol="0">
            <a:spAutoFit/>
          </a:bodyPr>
          <a:lstStyle/>
          <a:p>
            <a:r>
              <a:rPr lang="fr-FR" sz="3200" b="1" dirty="0">
                <a:solidFill>
                  <a:schemeClr val="tx2">
                    <a:lumMod val="90000"/>
                    <a:lumOff val="10000"/>
                  </a:schemeClr>
                </a:solidFill>
                <a:latin typeface="Arial" panose="020B0604020202020204" pitchFamily="34" charset="0"/>
                <a:cs typeface="Arial" panose="020B0604020202020204" pitchFamily="34" charset="0"/>
              </a:rPr>
              <a:t>Prototype Hardware Components </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13061E93-61B6-8830-2475-6B7C6CCE62AA}"/>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B7E0DB16-29C4-27D3-6943-9019E249E542}"/>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1B293EE1-A777-8310-3766-4DF781817EAF}"/>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DA3AA637-1B3C-23FD-E562-3748EA69F5A5}"/>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26D564CA-A795-31C9-10F8-E57C07A0D374}"/>
              </a:ext>
            </a:extLst>
          </p:cNvPr>
          <p:cNvSpPr/>
          <p:nvPr/>
        </p:nvSpPr>
        <p:spPr>
          <a:xfrm>
            <a:off x="4323539"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1843DBCE-2F94-E0DC-BEA7-83357991AFAC}"/>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E6FF8591-649B-3601-6BEA-FC242648FA01}"/>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8664230D-6098-8E57-AA78-B7B3A52EE291}"/>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pic>
        <p:nvPicPr>
          <p:cNvPr id="4098" name="Picture 2" descr="Assessment of Accuracy in Unmanned Aerial Vehicle (UAV) Pose Estimation  with the REAL-Time Kinematic (RTK) Method on the Example of DJI Matrice 300  RTK">
            <a:extLst>
              <a:ext uri="{FF2B5EF4-FFF2-40B4-BE49-F238E27FC236}">
                <a16:creationId xmlns:a16="http://schemas.microsoft.com/office/drawing/2014/main" id="{4C67E8EB-75A2-6469-5411-5756E4E595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9905" y="1580386"/>
            <a:ext cx="3624552" cy="438045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A drone with four propellers&#10;&#10;AI-generated content may be incorrect.">
            <a:extLst>
              <a:ext uri="{FF2B5EF4-FFF2-40B4-BE49-F238E27FC236}">
                <a16:creationId xmlns:a16="http://schemas.microsoft.com/office/drawing/2014/main" id="{810449FA-51AA-B7CF-8206-6CD7BDF470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468" y="1795470"/>
            <a:ext cx="2273877" cy="1598581"/>
          </a:xfrm>
          <a:prstGeom prst="rect">
            <a:avLst/>
          </a:prstGeom>
        </p:spPr>
      </p:pic>
      <p:pic>
        <p:nvPicPr>
          <p:cNvPr id="23" name="Picture 22" descr="A black and white circuit board&#10;&#10;AI-generated content may be incorrect.">
            <a:extLst>
              <a:ext uri="{FF2B5EF4-FFF2-40B4-BE49-F238E27FC236}">
                <a16:creationId xmlns:a16="http://schemas.microsoft.com/office/drawing/2014/main" id="{A9B987BF-C9D0-1058-ADBB-8E1C207F799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5450" y="1829108"/>
            <a:ext cx="1343239" cy="1343239"/>
          </a:xfrm>
          <a:prstGeom prst="rect">
            <a:avLst/>
          </a:prstGeom>
        </p:spPr>
      </p:pic>
      <p:pic>
        <p:nvPicPr>
          <p:cNvPr id="25" name="Picture 24" descr="A round silver object with a blue lid and black wires&#10;&#10;AI-generated content may be incorrect.">
            <a:extLst>
              <a:ext uri="{FF2B5EF4-FFF2-40B4-BE49-F238E27FC236}">
                <a16:creationId xmlns:a16="http://schemas.microsoft.com/office/drawing/2014/main" id="{42BEBDE5-DCF4-98FF-6F05-36F76FA318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6934" y="4222345"/>
            <a:ext cx="2068142" cy="1738500"/>
          </a:xfrm>
          <a:prstGeom prst="rect">
            <a:avLst/>
          </a:prstGeom>
        </p:spPr>
      </p:pic>
      <p:pic>
        <p:nvPicPr>
          <p:cNvPr id="27" name="Picture 26" descr="A close-up of a circuit board&#10;&#10;AI-generated content may be incorrect.">
            <a:extLst>
              <a:ext uri="{FF2B5EF4-FFF2-40B4-BE49-F238E27FC236}">
                <a16:creationId xmlns:a16="http://schemas.microsoft.com/office/drawing/2014/main" id="{925ACCEF-3706-5AEA-0F4E-4C7F2E789C0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3390" y="3917284"/>
            <a:ext cx="2057321" cy="1598581"/>
          </a:xfrm>
          <a:prstGeom prst="rect">
            <a:avLst/>
          </a:prstGeom>
        </p:spPr>
      </p:pic>
      <p:pic>
        <p:nvPicPr>
          <p:cNvPr id="29" name="Picture 28" descr="A computer motherboard with different ports&#10;&#10;AI-generated content may be incorrect.">
            <a:extLst>
              <a:ext uri="{FF2B5EF4-FFF2-40B4-BE49-F238E27FC236}">
                <a16:creationId xmlns:a16="http://schemas.microsoft.com/office/drawing/2014/main" id="{AFA69C9F-2DEB-CFE5-6A17-1B457D28DD2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4164" y="1734591"/>
            <a:ext cx="2757735" cy="1669151"/>
          </a:xfrm>
          <a:prstGeom prst="rect">
            <a:avLst/>
          </a:prstGeom>
        </p:spPr>
      </p:pic>
      <p:pic>
        <p:nvPicPr>
          <p:cNvPr id="33" name="Picture 32" descr="A close-up of a camera&#10;&#10;AI-generated content may be incorrect.">
            <a:extLst>
              <a:ext uri="{FF2B5EF4-FFF2-40B4-BE49-F238E27FC236}">
                <a16:creationId xmlns:a16="http://schemas.microsoft.com/office/drawing/2014/main" id="{86819D9C-95DF-6E7B-F744-8CBF058F090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10345" y="4105109"/>
            <a:ext cx="2536589" cy="1932639"/>
          </a:xfrm>
          <a:prstGeom prst="rect">
            <a:avLst/>
          </a:prstGeom>
        </p:spPr>
      </p:pic>
      <p:sp>
        <p:nvSpPr>
          <p:cNvPr id="3" name="Oval 2">
            <a:extLst>
              <a:ext uri="{FF2B5EF4-FFF2-40B4-BE49-F238E27FC236}">
                <a16:creationId xmlns:a16="http://schemas.microsoft.com/office/drawing/2014/main" id="{27A655B4-9267-E162-D0D3-5C15A6B0BF17}"/>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22</a:t>
            </a:r>
            <a:endParaRPr lang="en-US" sz="2000" b="1" dirty="0">
              <a:solidFill>
                <a:schemeClr val="tx1"/>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C3B053E9-9B1B-9E20-60B6-CB6B7082E19F}"/>
              </a:ext>
            </a:extLst>
          </p:cNvPr>
          <p:cNvSpPr txBox="1"/>
          <p:nvPr/>
        </p:nvSpPr>
        <p:spPr>
          <a:xfrm>
            <a:off x="1192740" y="3249853"/>
            <a:ext cx="1577050" cy="307777"/>
          </a:xfrm>
          <a:prstGeom prst="rect">
            <a:avLst/>
          </a:prstGeom>
          <a:noFill/>
        </p:spPr>
        <p:txBody>
          <a:bodyPr wrap="square" rtlCol="0">
            <a:spAutoFit/>
          </a:bodyPr>
          <a:lstStyle/>
          <a:p>
            <a:r>
              <a:rPr lang="fr-FR" sz="1400" b="1" dirty="0">
                <a:solidFill>
                  <a:schemeClr val="accent2">
                    <a:lumMod val="75000"/>
                  </a:schemeClr>
                </a:solidFill>
                <a:latin typeface="Arial" panose="020B0604020202020204" pitchFamily="34" charset="0"/>
                <a:cs typeface="Arial" panose="020B0604020202020204" pitchFamily="34" charset="0"/>
              </a:rPr>
              <a:t>DJI 300 RTK</a:t>
            </a:r>
            <a:endParaRPr lang="en-US" sz="1400" b="1" dirty="0">
              <a:solidFill>
                <a:schemeClr val="accent2">
                  <a:lumMod val="75000"/>
                </a:schemeClr>
              </a:solidFill>
              <a:latin typeface="Arial" panose="020B0604020202020204" pitchFamily="34" charset="0"/>
              <a:cs typeface="Arial" panose="020B0604020202020204" pitchFamily="34" charset="0"/>
            </a:endParaRPr>
          </a:p>
        </p:txBody>
      </p:sp>
      <p:sp>
        <p:nvSpPr>
          <p:cNvPr id="5" name="TextBox 4">
            <a:extLst>
              <a:ext uri="{FF2B5EF4-FFF2-40B4-BE49-F238E27FC236}">
                <a16:creationId xmlns:a16="http://schemas.microsoft.com/office/drawing/2014/main" id="{4C5DD0BA-A8B7-74A2-9B67-635015A01CE8}"/>
              </a:ext>
            </a:extLst>
          </p:cNvPr>
          <p:cNvSpPr txBox="1"/>
          <p:nvPr/>
        </p:nvSpPr>
        <p:spPr>
          <a:xfrm>
            <a:off x="3291860" y="3299004"/>
            <a:ext cx="1577050" cy="307777"/>
          </a:xfrm>
          <a:prstGeom prst="rect">
            <a:avLst/>
          </a:prstGeom>
          <a:noFill/>
        </p:spPr>
        <p:txBody>
          <a:bodyPr wrap="square" rtlCol="0">
            <a:spAutoFit/>
          </a:bodyPr>
          <a:lstStyle/>
          <a:p>
            <a:r>
              <a:rPr lang="fr-FR" sz="1400" b="1" dirty="0">
                <a:solidFill>
                  <a:schemeClr val="accent2">
                    <a:lumMod val="75000"/>
                  </a:schemeClr>
                </a:solidFill>
                <a:latin typeface="Arial" panose="020B0604020202020204" pitchFamily="34" charset="0"/>
                <a:cs typeface="Arial" panose="020B0604020202020204" pitchFamily="34" charset="0"/>
              </a:rPr>
              <a:t>Flight Controller</a:t>
            </a:r>
            <a:endParaRPr lang="en-US" sz="1400" b="1" dirty="0">
              <a:solidFill>
                <a:schemeClr val="accent2">
                  <a:lumMod val="75000"/>
                </a:schemeClr>
              </a:solidFill>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FAA85E7F-4E5C-FA09-63F2-9AFB2D854E36}"/>
              </a:ext>
            </a:extLst>
          </p:cNvPr>
          <p:cNvSpPr txBox="1"/>
          <p:nvPr/>
        </p:nvSpPr>
        <p:spPr>
          <a:xfrm>
            <a:off x="667270" y="5860683"/>
            <a:ext cx="2181984" cy="307777"/>
          </a:xfrm>
          <a:prstGeom prst="rect">
            <a:avLst/>
          </a:prstGeom>
          <a:noFill/>
        </p:spPr>
        <p:txBody>
          <a:bodyPr wrap="square" rtlCol="0">
            <a:spAutoFit/>
          </a:bodyPr>
          <a:lstStyle/>
          <a:p>
            <a:r>
              <a:rPr lang="fr-FR" sz="1400" b="1" dirty="0" err="1">
                <a:solidFill>
                  <a:schemeClr val="accent2">
                    <a:lumMod val="75000"/>
                  </a:schemeClr>
                </a:solidFill>
                <a:latin typeface="Arial" panose="020B0604020202020204" pitchFamily="34" charset="0"/>
                <a:cs typeface="Arial" panose="020B0604020202020204" pitchFamily="34" charset="0"/>
              </a:rPr>
              <a:t>mmWave</a:t>
            </a:r>
            <a:r>
              <a:rPr lang="fr-FR" sz="1400" b="1" dirty="0">
                <a:solidFill>
                  <a:schemeClr val="accent2">
                    <a:lumMod val="75000"/>
                  </a:schemeClr>
                </a:solidFill>
                <a:latin typeface="Arial" panose="020B0604020202020204" pitchFamily="34" charset="0"/>
                <a:cs typeface="Arial" panose="020B0604020202020204" pitchFamily="34" charset="0"/>
              </a:rPr>
              <a:t> Radar </a:t>
            </a:r>
            <a:r>
              <a:rPr lang="fr-FR" sz="1400" b="1" dirty="0" err="1">
                <a:solidFill>
                  <a:schemeClr val="accent2">
                    <a:lumMod val="75000"/>
                  </a:schemeClr>
                </a:solidFill>
                <a:latin typeface="Arial" panose="020B0604020202020204" pitchFamily="34" charset="0"/>
                <a:cs typeface="Arial" panose="020B0604020202020204" pitchFamily="34" charset="0"/>
              </a:rPr>
              <a:t>Sensor</a:t>
            </a:r>
            <a:endParaRPr lang="en-US" sz="1400" b="1" dirty="0">
              <a:solidFill>
                <a:schemeClr val="accent2">
                  <a:lumMod val="75000"/>
                </a:schemeClr>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C7E03516-7EBB-7FAC-A1ED-25ECBAFA2207}"/>
              </a:ext>
            </a:extLst>
          </p:cNvPr>
          <p:cNvSpPr txBox="1"/>
          <p:nvPr/>
        </p:nvSpPr>
        <p:spPr>
          <a:xfrm>
            <a:off x="5083739" y="3275111"/>
            <a:ext cx="2099812" cy="307777"/>
          </a:xfrm>
          <a:prstGeom prst="rect">
            <a:avLst/>
          </a:prstGeom>
          <a:noFill/>
        </p:spPr>
        <p:txBody>
          <a:bodyPr wrap="square" rtlCol="0">
            <a:spAutoFit/>
          </a:bodyPr>
          <a:lstStyle/>
          <a:p>
            <a:r>
              <a:rPr lang="fr-FR" sz="1400" b="1" dirty="0" err="1">
                <a:solidFill>
                  <a:schemeClr val="accent2">
                    <a:lumMod val="75000"/>
                  </a:schemeClr>
                </a:solidFill>
                <a:latin typeface="Arial" panose="020B0604020202020204" pitchFamily="34" charset="0"/>
                <a:cs typeface="Arial" panose="020B0604020202020204" pitchFamily="34" charset="0"/>
              </a:rPr>
              <a:t>Onboard</a:t>
            </a:r>
            <a:r>
              <a:rPr lang="fr-FR" sz="1400" b="1" dirty="0">
                <a:solidFill>
                  <a:schemeClr val="accent2">
                    <a:lumMod val="75000"/>
                  </a:schemeClr>
                </a:solidFill>
                <a:latin typeface="Arial" panose="020B0604020202020204" pitchFamily="34" charset="0"/>
                <a:cs typeface="Arial" panose="020B0604020202020204" pitchFamily="34" charset="0"/>
              </a:rPr>
              <a:t> AI Computer</a:t>
            </a:r>
            <a:endParaRPr lang="en-US" sz="1400" b="1" dirty="0">
              <a:solidFill>
                <a:schemeClr val="accent2">
                  <a:lumMod val="75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7040AEB4-471E-ECDF-CA6C-B8CB088995B1}"/>
              </a:ext>
            </a:extLst>
          </p:cNvPr>
          <p:cNvSpPr txBox="1"/>
          <p:nvPr/>
        </p:nvSpPr>
        <p:spPr>
          <a:xfrm>
            <a:off x="3648179" y="5883859"/>
            <a:ext cx="1577050" cy="307777"/>
          </a:xfrm>
          <a:prstGeom prst="rect">
            <a:avLst/>
          </a:prstGeom>
          <a:noFill/>
        </p:spPr>
        <p:txBody>
          <a:bodyPr wrap="square" rtlCol="0">
            <a:spAutoFit/>
          </a:bodyPr>
          <a:lstStyle/>
          <a:p>
            <a:r>
              <a:rPr lang="fr-FR" sz="1400" b="1" dirty="0">
                <a:solidFill>
                  <a:schemeClr val="accent2">
                    <a:lumMod val="75000"/>
                  </a:schemeClr>
                </a:solidFill>
                <a:latin typeface="Arial" panose="020B0604020202020204" pitchFamily="34" charset="0"/>
                <a:cs typeface="Arial" panose="020B0604020202020204" pitchFamily="34" charset="0"/>
              </a:rPr>
              <a:t>Optical Camera</a:t>
            </a:r>
            <a:endParaRPr lang="en-US" sz="1400" b="1" dirty="0">
              <a:solidFill>
                <a:schemeClr val="accent2">
                  <a:lumMod val="7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51BE051B-7185-B3DD-BAA7-39571F57F285}"/>
              </a:ext>
            </a:extLst>
          </p:cNvPr>
          <p:cNvSpPr txBox="1"/>
          <p:nvPr/>
        </p:nvSpPr>
        <p:spPr>
          <a:xfrm>
            <a:off x="5931762" y="5895238"/>
            <a:ext cx="1577050" cy="307777"/>
          </a:xfrm>
          <a:prstGeom prst="rect">
            <a:avLst/>
          </a:prstGeom>
          <a:noFill/>
        </p:spPr>
        <p:txBody>
          <a:bodyPr wrap="square" rtlCol="0">
            <a:spAutoFit/>
          </a:bodyPr>
          <a:lstStyle/>
          <a:p>
            <a:r>
              <a:rPr lang="fr-FR" sz="1400" b="1" dirty="0" err="1">
                <a:solidFill>
                  <a:schemeClr val="accent2">
                    <a:lumMod val="75000"/>
                  </a:schemeClr>
                </a:solidFill>
                <a:latin typeface="Arial" panose="020B0604020202020204" pitchFamily="34" charset="0"/>
                <a:cs typeface="Arial" panose="020B0604020202020204" pitchFamily="34" charset="0"/>
              </a:rPr>
              <a:t>LiDAR</a:t>
            </a:r>
            <a:r>
              <a:rPr lang="fr-FR" sz="1400" b="1" dirty="0">
                <a:solidFill>
                  <a:schemeClr val="accent2">
                    <a:lumMod val="75000"/>
                  </a:schemeClr>
                </a:solidFill>
                <a:latin typeface="Arial" panose="020B0604020202020204" pitchFamily="34" charset="0"/>
                <a:cs typeface="Arial" panose="020B0604020202020204" pitchFamily="34" charset="0"/>
              </a:rPr>
              <a:t> </a:t>
            </a:r>
            <a:r>
              <a:rPr lang="fr-FR" sz="1400" b="1" dirty="0" err="1">
                <a:solidFill>
                  <a:schemeClr val="accent2">
                    <a:lumMod val="75000"/>
                  </a:schemeClr>
                </a:solidFill>
                <a:latin typeface="Arial" panose="020B0604020202020204" pitchFamily="34" charset="0"/>
                <a:cs typeface="Arial" panose="020B0604020202020204" pitchFamily="34" charset="0"/>
              </a:rPr>
              <a:t>Sensor</a:t>
            </a:r>
            <a:endParaRPr lang="en-US" sz="1400" b="1" dirty="0">
              <a:solidFill>
                <a:schemeClr val="accent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217414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3390BF-6CDD-1F96-18B6-68CC0AD22355}"/>
              </a:ext>
            </a:extLst>
          </p:cNvPr>
          <p:cNvSpPr txBox="1"/>
          <p:nvPr/>
        </p:nvSpPr>
        <p:spPr>
          <a:xfrm>
            <a:off x="4499460" y="1109689"/>
            <a:ext cx="3909349" cy="584775"/>
          </a:xfrm>
          <a:prstGeom prst="rect">
            <a:avLst/>
          </a:prstGeom>
          <a:noFill/>
        </p:spPr>
        <p:txBody>
          <a:bodyPr wrap="square" rtlCol="0">
            <a:spAutoFit/>
          </a:bodyPr>
          <a:lstStyle/>
          <a:p>
            <a:r>
              <a:rPr lang="fr-FR" sz="3200" b="1" dirty="0" err="1">
                <a:solidFill>
                  <a:schemeClr val="tx2">
                    <a:lumMod val="90000"/>
                    <a:lumOff val="10000"/>
                  </a:schemeClr>
                </a:solidFill>
                <a:latin typeface="Arial" panose="020B0604020202020204" pitchFamily="34" charset="0"/>
                <a:cs typeface="Arial" panose="020B0604020202020204" pitchFamily="34" charset="0"/>
              </a:rPr>
              <a:t>Estimated</a:t>
            </a:r>
            <a:r>
              <a:rPr lang="fr-FR" sz="3200" b="1" dirty="0">
                <a:solidFill>
                  <a:schemeClr val="tx2">
                    <a:lumMod val="90000"/>
                    <a:lumOff val="10000"/>
                  </a:schemeClr>
                </a:solidFill>
                <a:latin typeface="Arial" panose="020B0604020202020204" pitchFamily="34" charset="0"/>
                <a:cs typeface="Arial" panose="020B0604020202020204" pitchFamily="34" charset="0"/>
              </a:rPr>
              <a:t> Budget</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13061E93-61B6-8830-2475-6B7C6CCE62AA}"/>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B7E0DB16-29C4-27D3-6943-9019E249E542}"/>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1B293EE1-A777-8310-3766-4DF781817EAF}"/>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DA3AA637-1B3C-23FD-E562-3748EA69F5A5}"/>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26D564CA-A795-31C9-10F8-E57C07A0D374}"/>
              </a:ext>
            </a:extLst>
          </p:cNvPr>
          <p:cNvSpPr/>
          <p:nvPr/>
        </p:nvSpPr>
        <p:spPr>
          <a:xfrm>
            <a:off x="4323539"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1843DBCE-2F94-E0DC-BEA7-83357991AFAC}"/>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E6FF8591-649B-3601-6BEA-FC242648FA01}"/>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8664230D-6098-8E57-AA78-B7B3A52EE291}"/>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DF77B87F-A476-5E60-92B3-F539528F39FA}"/>
              </a:ext>
            </a:extLst>
          </p:cNvPr>
          <p:cNvPicPr>
            <a:picLocks noChangeAspect="1"/>
          </p:cNvPicPr>
          <p:nvPr/>
        </p:nvPicPr>
        <p:blipFill>
          <a:blip r:embed="rId2"/>
          <a:stretch>
            <a:fillRect/>
          </a:stretch>
        </p:blipFill>
        <p:spPr>
          <a:xfrm>
            <a:off x="535096" y="1767201"/>
            <a:ext cx="10793331" cy="4410691"/>
          </a:xfrm>
          <a:prstGeom prst="rect">
            <a:avLst/>
          </a:prstGeom>
        </p:spPr>
      </p:pic>
      <p:sp>
        <p:nvSpPr>
          <p:cNvPr id="3" name="Oval 2">
            <a:extLst>
              <a:ext uri="{FF2B5EF4-FFF2-40B4-BE49-F238E27FC236}">
                <a16:creationId xmlns:a16="http://schemas.microsoft.com/office/drawing/2014/main" id="{CAF3A265-1338-E3AD-24CB-F05ED3DB5063}"/>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23</a:t>
            </a: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34220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783390BF-6CDD-1F96-18B6-68CC0AD22355}"/>
              </a:ext>
            </a:extLst>
          </p:cNvPr>
          <p:cNvSpPr txBox="1"/>
          <p:nvPr/>
        </p:nvSpPr>
        <p:spPr>
          <a:xfrm>
            <a:off x="1493924" y="1002877"/>
            <a:ext cx="8771680" cy="1077218"/>
          </a:xfrm>
          <a:prstGeom prst="rect">
            <a:avLst/>
          </a:prstGeom>
          <a:noFill/>
        </p:spPr>
        <p:txBody>
          <a:bodyPr wrap="square" rtlCol="0">
            <a:spAutoFit/>
          </a:bodyPr>
          <a:lstStyle/>
          <a:p>
            <a:r>
              <a:rPr lang="fr-FR" sz="3200" b="1" dirty="0" err="1">
                <a:solidFill>
                  <a:schemeClr val="tx2">
                    <a:lumMod val="90000"/>
                    <a:lumOff val="10000"/>
                  </a:schemeClr>
                </a:solidFill>
                <a:latin typeface="Arial" panose="020B0604020202020204" pitchFamily="34" charset="0"/>
                <a:cs typeface="Arial" panose="020B0604020202020204" pitchFamily="34" charset="0"/>
              </a:rPr>
              <a:t>Deployment</a:t>
            </a:r>
            <a:r>
              <a:rPr lang="fr-FR" sz="3200" b="1" dirty="0">
                <a:solidFill>
                  <a:schemeClr val="tx2">
                    <a:lumMod val="90000"/>
                    <a:lumOff val="10000"/>
                  </a:schemeClr>
                </a:solidFill>
                <a:latin typeface="Arial" panose="020B0604020202020204" pitchFamily="34" charset="0"/>
                <a:cs typeface="Arial" panose="020B0604020202020204" pitchFamily="34" charset="0"/>
              </a:rPr>
              <a:t> Roadmap &amp; </a:t>
            </a:r>
          </a:p>
          <a:p>
            <a:r>
              <a:rPr lang="fr-FR" sz="3200" b="1" dirty="0" err="1">
                <a:solidFill>
                  <a:schemeClr val="tx2">
                    <a:lumMod val="90000"/>
                    <a:lumOff val="10000"/>
                  </a:schemeClr>
                </a:solidFill>
                <a:latin typeface="Arial" panose="020B0604020202020204" pitchFamily="34" charset="0"/>
                <a:cs typeface="Arial" panose="020B0604020202020204" pitchFamily="34" charset="0"/>
              </a:rPr>
              <a:t>Technology</a:t>
            </a:r>
            <a:r>
              <a:rPr lang="fr-FR" sz="3200" b="1" dirty="0">
                <a:solidFill>
                  <a:schemeClr val="tx2">
                    <a:lumMod val="90000"/>
                    <a:lumOff val="10000"/>
                  </a:schemeClr>
                </a:solidFill>
                <a:latin typeface="Arial" panose="020B0604020202020204" pitchFamily="34" charset="0"/>
                <a:cs typeface="Arial" panose="020B0604020202020204" pitchFamily="34" charset="0"/>
              </a:rPr>
              <a:t> </a:t>
            </a:r>
            <a:r>
              <a:rPr lang="fr-FR" sz="3200" b="1" dirty="0" err="1">
                <a:solidFill>
                  <a:schemeClr val="tx2">
                    <a:lumMod val="90000"/>
                    <a:lumOff val="10000"/>
                  </a:schemeClr>
                </a:solidFill>
                <a:latin typeface="Arial" panose="020B0604020202020204" pitchFamily="34" charset="0"/>
                <a:cs typeface="Arial" panose="020B0604020202020204" pitchFamily="34" charset="0"/>
              </a:rPr>
              <a:t>Readiness</a:t>
            </a:r>
            <a:r>
              <a:rPr lang="fr-FR" sz="3200" b="1" dirty="0">
                <a:solidFill>
                  <a:schemeClr val="tx2">
                    <a:lumMod val="90000"/>
                    <a:lumOff val="10000"/>
                  </a:schemeClr>
                </a:solidFill>
                <a:latin typeface="Arial" panose="020B0604020202020204" pitchFamily="34" charset="0"/>
                <a:cs typeface="Arial" panose="020B0604020202020204" pitchFamily="34" charset="0"/>
              </a:rPr>
              <a:t> </a:t>
            </a:r>
            <a:r>
              <a:rPr lang="fr-FR" sz="3200" b="1" dirty="0" err="1">
                <a:solidFill>
                  <a:schemeClr val="tx2">
                    <a:lumMod val="90000"/>
                    <a:lumOff val="10000"/>
                  </a:schemeClr>
                </a:solidFill>
                <a:latin typeface="Arial" panose="020B0604020202020204" pitchFamily="34" charset="0"/>
                <a:cs typeface="Arial" panose="020B0604020202020204" pitchFamily="34" charset="0"/>
              </a:rPr>
              <a:t>Level</a:t>
            </a:r>
            <a:r>
              <a:rPr lang="fr-FR" sz="3200" b="1" dirty="0">
                <a:solidFill>
                  <a:schemeClr val="tx2">
                    <a:lumMod val="90000"/>
                    <a:lumOff val="10000"/>
                  </a:schemeClr>
                </a:solidFill>
                <a:latin typeface="Arial" panose="020B0604020202020204" pitchFamily="34" charset="0"/>
                <a:cs typeface="Arial" panose="020B0604020202020204" pitchFamily="34" charset="0"/>
              </a:rPr>
              <a:t> (TRL)</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13061E93-61B6-8830-2475-6B7C6CCE62AA}"/>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B7E0DB16-29C4-27D3-6943-9019E249E542}"/>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1B293EE1-A777-8310-3766-4DF781817EAF}"/>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DA3AA637-1B3C-23FD-E562-3748EA69F5A5}"/>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26D564CA-A795-31C9-10F8-E57C07A0D374}"/>
              </a:ext>
            </a:extLst>
          </p:cNvPr>
          <p:cNvSpPr/>
          <p:nvPr/>
        </p:nvSpPr>
        <p:spPr>
          <a:xfrm>
            <a:off x="4323539"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1843DBCE-2F94-E0DC-BEA7-83357991AFAC}"/>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E6FF8591-649B-3601-6BEA-FC242648FA01}"/>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8664230D-6098-8E57-AA78-B7B3A52EE291}"/>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graphicFrame>
        <p:nvGraphicFramePr>
          <p:cNvPr id="2" name="Table 1">
            <a:extLst>
              <a:ext uri="{FF2B5EF4-FFF2-40B4-BE49-F238E27FC236}">
                <a16:creationId xmlns:a16="http://schemas.microsoft.com/office/drawing/2014/main" id="{101A8BA7-8153-F04D-7E67-D8389035398E}"/>
              </a:ext>
            </a:extLst>
          </p:cNvPr>
          <p:cNvGraphicFramePr>
            <a:graphicFrameLocks noGrp="1"/>
          </p:cNvGraphicFramePr>
          <p:nvPr>
            <p:extLst>
              <p:ext uri="{D42A27DB-BD31-4B8C-83A1-F6EECF244321}">
                <p14:modId xmlns:p14="http://schemas.microsoft.com/office/powerpoint/2010/main" val="1416073092"/>
              </p:ext>
            </p:extLst>
          </p:nvPr>
        </p:nvGraphicFramePr>
        <p:xfrm>
          <a:off x="1540448" y="2544204"/>
          <a:ext cx="8128000" cy="3479800"/>
        </p:xfrm>
        <a:graphic>
          <a:graphicData uri="http://schemas.openxmlformats.org/drawingml/2006/table">
            <a:tbl>
              <a:tblPr firstRow="1" bandRow="1">
                <a:tableStyleId>{5940675A-B579-460E-94D1-54222C63F5DA}</a:tableStyleId>
              </a:tblPr>
              <a:tblGrid>
                <a:gridCol w="2032000">
                  <a:extLst>
                    <a:ext uri="{9D8B030D-6E8A-4147-A177-3AD203B41FA5}">
                      <a16:colId xmlns:a16="http://schemas.microsoft.com/office/drawing/2014/main" val="3296989101"/>
                    </a:ext>
                  </a:extLst>
                </a:gridCol>
                <a:gridCol w="2032000">
                  <a:extLst>
                    <a:ext uri="{9D8B030D-6E8A-4147-A177-3AD203B41FA5}">
                      <a16:colId xmlns:a16="http://schemas.microsoft.com/office/drawing/2014/main" val="1825973630"/>
                    </a:ext>
                  </a:extLst>
                </a:gridCol>
                <a:gridCol w="2032000">
                  <a:extLst>
                    <a:ext uri="{9D8B030D-6E8A-4147-A177-3AD203B41FA5}">
                      <a16:colId xmlns:a16="http://schemas.microsoft.com/office/drawing/2014/main" val="1009781927"/>
                    </a:ext>
                  </a:extLst>
                </a:gridCol>
                <a:gridCol w="2032000">
                  <a:extLst>
                    <a:ext uri="{9D8B030D-6E8A-4147-A177-3AD203B41FA5}">
                      <a16:colId xmlns:a16="http://schemas.microsoft.com/office/drawing/2014/main" val="2310830989"/>
                    </a:ext>
                  </a:extLst>
                </a:gridCol>
              </a:tblGrid>
              <a:tr h="370840">
                <a:tc>
                  <a:txBody>
                    <a:bodyPr/>
                    <a:lstStyle/>
                    <a:p>
                      <a:pPr algn="ctr"/>
                      <a:r>
                        <a:rPr lang="fr-FR" dirty="0">
                          <a:latin typeface="Arial" panose="020B0604020202020204" pitchFamily="34" charset="0"/>
                          <a:cs typeface="Arial" panose="020B0604020202020204" pitchFamily="34" charset="0"/>
                        </a:rPr>
                        <a:t>Phase</a:t>
                      </a:r>
                      <a:endParaRPr lang="en-US" dirty="0">
                        <a:latin typeface="Arial" panose="020B0604020202020204" pitchFamily="34" charset="0"/>
                        <a:cs typeface="Arial" panose="020B0604020202020204" pitchFamily="34" charset="0"/>
                      </a:endParaRPr>
                    </a:p>
                  </a:txBody>
                  <a:tcPr/>
                </a:tc>
                <a:tc>
                  <a:txBody>
                    <a:bodyPr/>
                    <a:lstStyle/>
                    <a:p>
                      <a:pPr algn="ctr"/>
                      <a:r>
                        <a:rPr lang="fr-FR" dirty="0">
                          <a:latin typeface="Arial" panose="020B0604020202020204" pitchFamily="34" charset="0"/>
                          <a:cs typeface="Arial" panose="020B0604020202020204" pitchFamily="34" charset="0"/>
                        </a:rPr>
                        <a:t>Timeline</a:t>
                      </a:r>
                      <a:endParaRPr lang="en-US" dirty="0">
                        <a:latin typeface="Arial" panose="020B0604020202020204" pitchFamily="34" charset="0"/>
                        <a:cs typeface="Arial" panose="020B0604020202020204" pitchFamily="34" charset="0"/>
                      </a:endParaRPr>
                    </a:p>
                  </a:txBody>
                  <a:tcPr/>
                </a:tc>
                <a:tc>
                  <a:txBody>
                    <a:bodyPr/>
                    <a:lstStyle/>
                    <a:p>
                      <a:pPr algn="ctr"/>
                      <a:r>
                        <a:rPr lang="fr-FR" dirty="0" err="1">
                          <a:latin typeface="Arial" panose="020B0604020202020204" pitchFamily="34" charset="0"/>
                          <a:cs typeface="Arial" panose="020B0604020202020204" pitchFamily="34" charset="0"/>
                        </a:rPr>
                        <a:t>Status</a:t>
                      </a:r>
                      <a:r>
                        <a:rPr lang="fr-FR" dirty="0">
                          <a:latin typeface="Arial" panose="020B0604020202020204" pitchFamily="34" charset="0"/>
                          <a:cs typeface="Arial" panose="020B0604020202020204" pitchFamily="34" charset="0"/>
                        </a:rPr>
                        <a:t>                               </a:t>
                      </a:r>
                      <a:endParaRPr lang="en-US" dirty="0">
                        <a:latin typeface="Arial" panose="020B0604020202020204" pitchFamily="34" charset="0"/>
                        <a:cs typeface="Arial" panose="020B0604020202020204" pitchFamily="34" charset="0"/>
                      </a:endParaRPr>
                    </a:p>
                  </a:txBody>
                  <a:tcPr/>
                </a:tc>
                <a:tc>
                  <a:txBody>
                    <a:bodyPr/>
                    <a:lstStyle/>
                    <a:p>
                      <a:pPr algn="ctr"/>
                      <a:r>
                        <a:rPr lang="fr-FR" dirty="0" err="1">
                          <a:latin typeface="Arial" panose="020B0604020202020204" pitchFamily="34" charset="0"/>
                          <a:cs typeface="Arial" panose="020B0604020202020204" pitchFamily="34" charset="0"/>
                        </a:rPr>
                        <a:t>Status</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467809286"/>
                  </a:ext>
                </a:extLst>
              </a:tr>
              <a:tr h="370840">
                <a:tc>
                  <a:txBody>
                    <a:bodyPr/>
                    <a:lstStyle/>
                    <a:p>
                      <a:r>
                        <a:rPr lang="fr-FR" dirty="0" err="1">
                          <a:latin typeface="Arial" panose="020B0604020202020204" pitchFamily="34" charset="0"/>
                          <a:cs typeface="Arial" panose="020B0604020202020204" pitchFamily="34" charset="0"/>
                        </a:rPr>
                        <a:t>Pahse</a:t>
                      </a:r>
                      <a:r>
                        <a:rPr lang="fr-FR" dirty="0">
                          <a:latin typeface="Arial" panose="020B0604020202020204" pitchFamily="34" charset="0"/>
                          <a:cs typeface="Arial" panose="020B0604020202020204" pitchFamily="34" charset="0"/>
                        </a:rPr>
                        <a:t> 1</a:t>
                      </a:r>
                      <a:endParaRPr lang="en-US" dirty="0">
                        <a:latin typeface="Arial" panose="020B0604020202020204" pitchFamily="34" charset="0"/>
                        <a:cs typeface="Arial" panose="020B0604020202020204" pitchFamily="34" charset="0"/>
                      </a:endParaRPr>
                    </a:p>
                  </a:txBody>
                  <a:tcPr/>
                </a:tc>
                <a:tc>
                  <a:txBody>
                    <a:bodyPr/>
                    <a:lstStyle/>
                    <a:p>
                      <a:r>
                        <a:rPr lang="fr-FR" dirty="0">
                          <a:latin typeface="Arial" panose="020B0604020202020204" pitchFamily="34" charset="0"/>
                          <a:cs typeface="Arial" panose="020B0604020202020204" pitchFamily="34" charset="0"/>
                        </a:rPr>
                        <a:t>System Modeling &amp; DRL Simulation</a:t>
                      </a:r>
                      <a:endParaRPr lang="en-US" dirty="0">
                        <a:latin typeface="Arial" panose="020B0604020202020204" pitchFamily="34" charset="0"/>
                        <a:cs typeface="Arial" panose="020B0604020202020204" pitchFamily="34" charset="0"/>
                      </a:endParaRPr>
                    </a:p>
                  </a:txBody>
                  <a:tcPr/>
                </a:tc>
                <a:tc>
                  <a:txBody>
                    <a:bodyPr/>
                    <a:lstStyle/>
                    <a:p>
                      <a:endParaRPr lang="en-US" dirty="0"/>
                    </a:p>
                  </a:txBody>
                  <a:tcPr/>
                </a:tc>
                <a:tc>
                  <a:txBody>
                    <a:bodyPr/>
                    <a:lstStyle/>
                    <a:p>
                      <a:pPr marL="0" indent="0">
                        <a:buFont typeface="Wingdings" panose="05000000000000000000" pitchFamily="2" charset="2"/>
                        <a:buNone/>
                      </a:pPr>
                      <a:endParaRPr lang="en-US" dirty="0"/>
                    </a:p>
                  </a:txBody>
                  <a:tcPr/>
                </a:tc>
                <a:extLst>
                  <a:ext uri="{0D108BD9-81ED-4DB2-BD59-A6C34878D82A}">
                    <a16:rowId xmlns:a16="http://schemas.microsoft.com/office/drawing/2014/main" val="158026330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latin typeface="Arial" panose="020B0604020202020204" pitchFamily="34" charset="0"/>
                          <a:cs typeface="Arial" panose="020B0604020202020204" pitchFamily="34" charset="0"/>
                        </a:rPr>
                        <a:t>Pahse</a:t>
                      </a:r>
                      <a:r>
                        <a:rPr lang="fr-FR" dirty="0">
                          <a:latin typeface="Arial" panose="020B0604020202020204" pitchFamily="34" charset="0"/>
                          <a:cs typeface="Arial" panose="020B0604020202020204" pitchFamily="34" charset="0"/>
                        </a:rPr>
                        <a:t> 2</a:t>
                      </a:r>
                      <a:endParaRPr lang="en-US" dirty="0">
                        <a:latin typeface="Arial" panose="020B0604020202020204" pitchFamily="34" charset="0"/>
                        <a:cs typeface="Arial" panose="020B0604020202020204" pitchFamily="34" charset="0"/>
                      </a:endParaRPr>
                    </a:p>
                  </a:txBody>
                  <a:tcPr/>
                </a:tc>
                <a:tc>
                  <a:txBody>
                    <a:bodyPr/>
                    <a:lstStyle/>
                    <a:p>
                      <a:r>
                        <a:rPr lang="fr-FR" dirty="0">
                          <a:latin typeface="Arial" panose="020B0604020202020204" pitchFamily="34" charset="0"/>
                          <a:cs typeface="Arial" panose="020B0604020202020204" pitchFamily="34" charset="0"/>
                        </a:rPr>
                        <a:t>Hardware </a:t>
                      </a:r>
                      <a:r>
                        <a:rPr lang="fr-FR" dirty="0" err="1">
                          <a:latin typeface="Arial" panose="020B0604020202020204" pitchFamily="34" charset="0"/>
                          <a:cs typeface="Arial" panose="020B0604020202020204" pitchFamily="34" charset="0"/>
                        </a:rPr>
                        <a:t>Stup</a:t>
                      </a:r>
                      <a:r>
                        <a:rPr lang="fr-FR" dirty="0">
                          <a:latin typeface="Arial" panose="020B0604020202020204" pitchFamily="34" charset="0"/>
                          <a:cs typeface="Arial" panose="020B0604020202020204" pitchFamily="34" charset="0"/>
                        </a:rPr>
                        <a:t> </a:t>
                      </a:r>
                    </a:p>
                    <a:p>
                      <a:r>
                        <a:rPr lang="fr-FR" dirty="0">
                          <a:latin typeface="Arial" panose="020B0604020202020204" pitchFamily="34" charset="0"/>
                          <a:cs typeface="Arial" panose="020B0604020202020204" pitchFamily="34" charset="0"/>
                        </a:rPr>
                        <a:t>&amp; </a:t>
                      </a:r>
                      <a:r>
                        <a:rPr lang="fr-FR" dirty="0" err="1">
                          <a:latin typeface="Arial" panose="020B0604020202020204" pitchFamily="34" charset="0"/>
                          <a:cs typeface="Arial" panose="020B0604020202020204" pitchFamily="34" charset="0"/>
                        </a:rPr>
                        <a:t>Lab</a:t>
                      </a:r>
                      <a:r>
                        <a:rPr lang="fr-FR" dirty="0">
                          <a:latin typeface="Arial" panose="020B0604020202020204" pitchFamily="34" charset="0"/>
                          <a:cs typeface="Arial" panose="020B0604020202020204" pitchFamily="34" charset="0"/>
                        </a:rPr>
                        <a:t> Prototype</a:t>
                      </a:r>
                      <a:endParaRPr lang="en-US" dirty="0">
                        <a:latin typeface="Arial" panose="020B0604020202020204" pitchFamily="34" charset="0"/>
                        <a:cs typeface="Arial" panose="020B0604020202020204" pitchFamily="34" charset="0"/>
                      </a:endParaRPr>
                    </a:p>
                  </a:txBody>
                  <a:tcPr/>
                </a:tc>
                <a:tc>
                  <a:txBody>
                    <a:bodyPr/>
                    <a:lstStyle/>
                    <a:p>
                      <a:endParaRPr lang="en-US" dirty="0"/>
                    </a:p>
                  </a:txBody>
                  <a:tcPr/>
                </a:tc>
                <a:tc>
                  <a:txBody>
                    <a:bodyPr/>
                    <a:lstStyle/>
                    <a:p>
                      <a:pPr algn="ctr"/>
                      <a:endParaRPr lang="fr-FR" dirty="0"/>
                    </a:p>
                  </a:txBody>
                  <a:tcPr/>
                </a:tc>
                <a:extLst>
                  <a:ext uri="{0D108BD9-81ED-4DB2-BD59-A6C34878D82A}">
                    <a16:rowId xmlns:a16="http://schemas.microsoft.com/office/drawing/2014/main" val="3761031364"/>
                  </a:ext>
                </a:extLst>
              </a:tr>
              <a:tr h="573714">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latin typeface="Arial" panose="020B0604020202020204" pitchFamily="34" charset="0"/>
                          <a:cs typeface="Arial" panose="020B0604020202020204" pitchFamily="34" charset="0"/>
                        </a:rPr>
                        <a:t>Pahse</a:t>
                      </a:r>
                      <a:r>
                        <a:rPr lang="fr-FR" dirty="0">
                          <a:latin typeface="Arial" panose="020B0604020202020204" pitchFamily="34" charset="0"/>
                          <a:cs typeface="Arial" panose="020B0604020202020204" pitchFamily="34" charset="0"/>
                        </a:rPr>
                        <a:t> 3</a:t>
                      </a:r>
                      <a:endParaRPr lang="en-US" dirty="0">
                        <a:latin typeface="Arial" panose="020B0604020202020204" pitchFamily="34" charset="0"/>
                        <a:cs typeface="Arial" panose="020B0604020202020204" pitchFamily="34" charset="0"/>
                      </a:endParaRPr>
                    </a:p>
                  </a:txBody>
                  <a:tcPr/>
                </a:tc>
                <a:tc>
                  <a:txBody>
                    <a:bodyPr/>
                    <a:lstStyle/>
                    <a:p>
                      <a:r>
                        <a:rPr lang="fr-FR" dirty="0">
                          <a:latin typeface="Arial" panose="020B0604020202020204" pitchFamily="34" charset="0"/>
                          <a:cs typeface="Arial" panose="020B0604020202020204" pitchFamily="34" charset="0"/>
                        </a:rPr>
                        <a:t>Field </a:t>
                      </a:r>
                      <a:r>
                        <a:rPr lang="fr-FR" dirty="0" err="1">
                          <a:latin typeface="Arial" panose="020B0604020202020204" pitchFamily="34" charset="0"/>
                          <a:cs typeface="Arial" panose="020B0604020202020204" pitchFamily="34" charset="0"/>
                        </a:rPr>
                        <a:t>Testing</a:t>
                      </a:r>
                      <a:r>
                        <a:rPr lang="fr-FR" dirty="0">
                          <a:latin typeface="Arial" panose="020B0604020202020204" pitchFamily="34" charset="0"/>
                          <a:cs typeface="Arial" panose="020B0604020202020204" pitchFamily="34" charset="0"/>
                        </a:rPr>
                        <a:t> &amp; Performance Validation</a:t>
                      </a:r>
                      <a:endParaRPr lang="en-US" dirty="0">
                        <a:latin typeface="Arial" panose="020B0604020202020204" pitchFamily="34" charset="0"/>
                        <a:cs typeface="Arial" panose="020B0604020202020204" pitchFamily="34" charset="0"/>
                      </a:endParaRP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138695485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err="1">
                          <a:latin typeface="Arial" panose="020B0604020202020204" pitchFamily="34" charset="0"/>
                          <a:cs typeface="Arial" panose="020B0604020202020204" pitchFamily="34" charset="0"/>
                        </a:rPr>
                        <a:t>Pahse</a:t>
                      </a:r>
                      <a:r>
                        <a:rPr lang="fr-FR" dirty="0">
                          <a:latin typeface="Arial" panose="020B0604020202020204" pitchFamily="34" charset="0"/>
                          <a:cs typeface="Arial" panose="020B0604020202020204" pitchFamily="34" charset="0"/>
                        </a:rPr>
                        <a:t> 4</a:t>
                      </a:r>
                      <a:endParaRPr lang="en-US" dirty="0">
                        <a:latin typeface="Arial" panose="020B0604020202020204" pitchFamily="34" charset="0"/>
                        <a:cs typeface="Arial" panose="020B0604020202020204" pitchFamily="34" charset="0"/>
                      </a:endParaRPr>
                    </a:p>
                  </a:txBody>
                  <a:tcPr/>
                </a:tc>
                <a:tc>
                  <a:txBody>
                    <a:bodyPr/>
                    <a:lstStyle/>
                    <a:p>
                      <a:r>
                        <a:rPr lang="fr-FR" dirty="0" err="1">
                          <a:latin typeface="Arial" panose="020B0604020202020204" pitchFamily="34" charset="0"/>
                          <a:cs typeface="Arial" panose="020B0604020202020204" pitchFamily="34" charset="0"/>
                        </a:rPr>
                        <a:t>Industrial</a:t>
                      </a:r>
                      <a:r>
                        <a:rPr lang="fr-FR" dirty="0">
                          <a:latin typeface="Arial" panose="020B0604020202020204" pitchFamily="34" charset="0"/>
                          <a:cs typeface="Arial" panose="020B0604020202020204" pitchFamily="34" charset="0"/>
                        </a:rPr>
                        <a:t> </a:t>
                      </a:r>
                      <a:r>
                        <a:rPr lang="fr-FR" dirty="0" err="1">
                          <a:latin typeface="Arial" panose="020B0604020202020204" pitchFamily="34" charset="0"/>
                          <a:cs typeface="Arial" panose="020B0604020202020204" pitchFamily="34" charset="0"/>
                        </a:rPr>
                        <a:t>Trasnfert</a:t>
                      </a:r>
                      <a:r>
                        <a:rPr lang="fr-FR" dirty="0">
                          <a:latin typeface="Arial" panose="020B0604020202020204" pitchFamily="34" charset="0"/>
                          <a:cs typeface="Arial" panose="020B0604020202020204" pitchFamily="34" charset="0"/>
                        </a:rPr>
                        <a:t> / </a:t>
                      </a:r>
                      <a:r>
                        <a:rPr lang="fr-FR" dirty="0" err="1">
                          <a:latin typeface="Arial" panose="020B0604020202020204" pitchFamily="34" charset="0"/>
                          <a:cs typeface="Arial" panose="020B0604020202020204" pitchFamily="34" charset="0"/>
                        </a:rPr>
                        <a:t>Applied</a:t>
                      </a:r>
                      <a:r>
                        <a:rPr lang="fr-FR" dirty="0">
                          <a:latin typeface="Arial" panose="020B0604020202020204" pitchFamily="34" charset="0"/>
                          <a:cs typeface="Arial" panose="020B0604020202020204" pitchFamily="34" charset="0"/>
                        </a:rPr>
                        <a:t> Use </a:t>
                      </a:r>
                      <a:endParaRPr lang="en-US" dirty="0">
                        <a:latin typeface="Arial" panose="020B0604020202020204" pitchFamily="34" charset="0"/>
                        <a:cs typeface="Arial" panose="020B0604020202020204" pitchFamily="34" charset="0"/>
                      </a:endParaRPr>
                    </a:p>
                  </a:txBody>
                  <a:tcPr/>
                </a:tc>
                <a:tc>
                  <a:txBody>
                    <a:bodyPr/>
                    <a:lstStyle/>
                    <a:p>
                      <a:endParaRPr lang="en-US" dirty="0"/>
                    </a:p>
                  </a:txBody>
                  <a:tcPr/>
                </a:tc>
                <a:tc>
                  <a:txBody>
                    <a:bodyPr/>
                    <a:lstStyle/>
                    <a:p>
                      <a:pPr algn="ctr"/>
                      <a:endParaRPr lang="fr-FR" dirty="0"/>
                    </a:p>
                    <a:p>
                      <a:pPr algn="ctr"/>
                      <a:r>
                        <a:rPr lang="fr-FR" dirty="0">
                          <a:latin typeface="Arial" panose="020B0604020202020204" pitchFamily="34" charset="0"/>
                          <a:cs typeface="Arial" panose="020B0604020202020204" pitchFamily="34" charset="0"/>
                        </a:rPr>
                        <a:t>      Future Goal</a:t>
                      </a:r>
                      <a:endParaRPr lang="en-US"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917029995"/>
                  </a:ext>
                </a:extLst>
              </a:tr>
            </a:tbl>
          </a:graphicData>
        </a:graphic>
      </p:graphicFrame>
      <p:sp>
        <p:nvSpPr>
          <p:cNvPr id="3" name="Rectangle 2">
            <a:extLst>
              <a:ext uri="{FF2B5EF4-FFF2-40B4-BE49-F238E27FC236}">
                <a16:creationId xmlns:a16="http://schemas.microsoft.com/office/drawing/2014/main" id="{51299431-DEB1-13F8-0AE3-BE2A4A380850}"/>
              </a:ext>
            </a:extLst>
          </p:cNvPr>
          <p:cNvSpPr/>
          <p:nvPr/>
        </p:nvSpPr>
        <p:spPr>
          <a:xfrm>
            <a:off x="5604448" y="3169226"/>
            <a:ext cx="1773097" cy="259774"/>
          </a:xfrm>
          <a:prstGeom prst="rect">
            <a:avLst/>
          </a:prstGeom>
          <a:solidFill>
            <a:schemeClr val="tx2">
              <a:lumMod val="75000"/>
              <a:lumOff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5438146-54C0-EB93-279D-2AFEA34E0FD0}"/>
              </a:ext>
            </a:extLst>
          </p:cNvPr>
          <p:cNvSpPr/>
          <p:nvPr/>
        </p:nvSpPr>
        <p:spPr>
          <a:xfrm>
            <a:off x="5604448" y="3771884"/>
            <a:ext cx="1139252" cy="259774"/>
          </a:xfrm>
          <a:prstGeom prst="rect">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DA52B5F-77F1-B1EC-BE64-9771BE0541E7}"/>
              </a:ext>
            </a:extLst>
          </p:cNvPr>
          <p:cNvSpPr/>
          <p:nvPr/>
        </p:nvSpPr>
        <p:spPr>
          <a:xfrm>
            <a:off x="5604448" y="4504429"/>
            <a:ext cx="827525" cy="235542"/>
          </a:xfrm>
          <a:prstGeom prst="rect">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3F740A8-104C-BCDC-FB7E-375191E83FE7}"/>
              </a:ext>
            </a:extLst>
          </p:cNvPr>
          <p:cNvSpPr/>
          <p:nvPr/>
        </p:nvSpPr>
        <p:spPr>
          <a:xfrm>
            <a:off x="5604449" y="5342629"/>
            <a:ext cx="491552" cy="235542"/>
          </a:xfrm>
          <a:prstGeom prst="rect">
            <a:avLst/>
          </a:prstGeom>
          <a:solidFill>
            <a:schemeClr val="bg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Graphic 14" descr="Checkmark with solid fill">
            <a:extLst>
              <a:ext uri="{FF2B5EF4-FFF2-40B4-BE49-F238E27FC236}">
                <a16:creationId xmlns:a16="http://schemas.microsoft.com/office/drawing/2014/main" id="{2C562148-394C-3568-0B6B-0A9FF73FF33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35050" y="3062911"/>
            <a:ext cx="211425" cy="472403"/>
          </a:xfrm>
          <a:prstGeom prst="rect">
            <a:avLst/>
          </a:prstGeom>
        </p:spPr>
      </p:pic>
      <p:pic>
        <p:nvPicPr>
          <p:cNvPr id="18" name="Graphic 17" descr="Hourglass Finished with solid fill">
            <a:extLst>
              <a:ext uri="{FF2B5EF4-FFF2-40B4-BE49-F238E27FC236}">
                <a16:creationId xmlns:a16="http://schemas.microsoft.com/office/drawing/2014/main" id="{14FD76CB-26B9-033F-F78F-CEAEC0D9BF7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rot="10800000">
            <a:off x="7704562" y="3686721"/>
            <a:ext cx="472403" cy="472403"/>
          </a:xfrm>
          <a:prstGeom prst="rect">
            <a:avLst/>
          </a:prstGeom>
        </p:spPr>
      </p:pic>
      <p:sp>
        <p:nvSpPr>
          <p:cNvPr id="22" name="Arrow: Right 21">
            <a:extLst>
              <a:ext uri="{FF2B5EF4-FFF2-40B4-BE49-F238E27FC236}">
                <a16:creationId xmlns:a16="http://schemas.microsoft.com/office/drawing/2014/main" id="{346519BA-482C-8F85-5560-F9FBB42B9A75}"/>
              </a:ext>
            </a:extLst>
          </p:cNvPr>
          <p:cNvSpPr/>
          <p:nvPr/>
        </p:nvSpPr>
        <p:spPr>
          <a:xfrm>
            <a:off x="7769805" y="5513295"/>
            <a:ext cx="341913" cy="12975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065A16D2-4EC0-40C9-2C0F-58F8388508B9}"/>
              </a:ext>
            </a:extLst>
          </p:cNvPr>
          <p:cNvSpPr txBox="1"/>
          <p:nvPr/>
        </p:nvSpPr>
        <p:spPr>
          <a:xfrm>
            <a:off x="8275498" y="3708492"/>
            <a:ext cx="1724655" cy="646331"/>
          </a:xfrm>
          <a:prstGeom prst="rect">
            <a:avLst/>
          </a:prstGeom>
          <a:noFill/>
        </p:spPr>
        <p:txBody>
          <a:bodyPr wrap="square" rtlCol="0">
            <a:spAutoFit/>
          </a:bodyPr>
          <a:lstStyle/>
          <a:p>
            <a:r>
              <a:rPr lang="fr-FR" dirty="0">
                <a:latin typeface="Arial" panose="020B0604020202020204" pitchFamily="34" charset="0"/>
                <a:cs typeface="Arial" panose="020B0604020202020204" pitchFamily="34" charset="0"/>
              </a:rPr>
              <a:t>In Progress</a:t>
            </a:r>
            <a:endParaRPr lang="en-US" dirty="0">
              <a:latin typeface="Arial" panose="020B0604020202020204" pitchFamily="34" charset="0"/>
              <a:cs typeface="Arial" panose="020B0604020202020204" pitchFamily="34" charset="0"/>
            </a:endParaRPr>
          </a:p>
          <a:p>
            <a:endParaRPr lang="en-US" dirty="0"/>
          </a:p>
        </p:txBody>
      </p:sp>
      <p:sp>
        <p:nvSpPr>
          <p:cNvPr id="25" name="TextBox 24">
            <a:extLst>
              <a:ext uri="{FF2B5EF4-FFF2-40B4-BE49-F238E27FC236}">
                <a16:creationId xmlns:a16="http://schemas.microsoft.com/office/drawing/2014/main" id="{2CAF7AF4-0752-E59F-2CB9-F048B9B2049D}"/>
              </a:ext>
            </a:extLst>
          </p:cNvPr>
          <p:cNvSpPr txBox="1"/>
          <p:nvPr/>
        </p:nvSpPr>
        <p:spPr>
          <a:xfrm>
            <a:off x="8145008" y="3131501"/>
            <a:ext cx="1724655" cy="646331"/>
          </a:xfrm>
          <a:prstGeom prst="rect">
            <a:avLst/>
          </a:prstGeom>
          <a:noFill/>
        </p:spPr>
        <p:txBody>
          <a:bodyPr wrap="square" rtlCol="0">
            <a:spAutoFit/>
          </a:bodyPr>
          <a:lstStyle/>
          <a:p>
            <a:r>
              <a:rPr lang="fr-FR" dirty="0" err="1">
                <a:latin typeface="Arial" panose="020B0604020202020204" pitchFamily="34" charset="0"/>
                <a:cs typeface="Arial" panose="020B0604020202020204" pitchFamily="34" charset="0"/>
              </a:rPr>
              <a:t>Completed</a:t>
            </a:r>
            <a:endParaRPr lang="en-US" dirty="0">
              <a:latin typeface="Arial" panose="020B0604020202020204" pitchFamily="34" charset="0"/>
              <a:cs typeface="Arial" panose="020B0604020202020204" pitchFamily="34" charset="0"/>
            </a:endParaRPr>
          </a:p>
          <a:p>
            <a:endParaRPr lang="en-US" dirty="0"/>
          </a:p>
        </p:txBody>
      </p:sp>
      <p:sp>
        <p:nvSpPr>
          <p:cNvPr id="26" name="TextBox 25">
            <a:extLst>
              <a:ext uri="{FF2B5EF4-FFF2-40B4-BE49-F238E27FC236}">
                <a16:creationId xmlns:a16="http://schemas.microsoft.com/office/drawing/2014/main" id="{DD8811AC-35FD-0BE0-3560-AD3C6F70B550}"/>
              </a:ext>
            </a:extLst>
          </p:cNvPr>
          <p:cNvSpPr txBox="1"/>
          <p:nvPr/>
        </p:nvSpPr>
        <p:spPr>
          <a:xfrm>
            <a:off x="8275498" y="4452458"/>
            <a:ext cx="1724655" cy="646331"/>
          </a:xfrm>
          <a:prstGeom prst="rect">
            <a:avLst/>
          </a:prstGeom>
          <a:noFill/>
        </p:spPr>
        <p:txBody>
          <a:bodyPr wrap="square" rtlCol="0">
            <a:spAutoFit/>
          </a:bodyPr>
          <a:lstStyle/>
          <a:p>
            <a:r>
              <a:rPr lang="fr-FR" dirty="0" err="1">
                <a:latin typeface="Arial" panose="020B0604020202020204" pitchFamily="34" charset="0"/>
                <a:cs typeface="Arial" panose="020B0604020202020204" pitchFamily="34" charset="0"/>
              </a:rPr>
              <a:t>Planned</a:t>
            </a:r>
            <a:endParaRPr lang="en-US" dirty="0">
              <a:latin typeface="Arial" panose="020B0604020202020204" pitchFamily="34" charset="0"/>
              <a:cs typeface="Arial" panose="020B0604020202020204" pitchFamily="34" charset="0"/>
            </a:endParaRPr>
          </a:p>
          <a:p>
            <a:endParaRPr lang="en-US" dirty="0"/>
          </a:p>
        </p:txBody>
      </p:sp>
      <p:sp>
        <p:nvSpPr>
          <p:cNvPr id="30" name="Flowchart: Connector 29">
            <a:extLst>
              <a:ext uri="{FF2B5EF4-FFF2-40B4-BE49-F238E27FC236}">
                <a16:creationId xmlns:a16="http://schemas.microsoft.com/office/drawing/2014/main" id="{20B6C730-4216-9EF8-80BF-DEA62E07B91E}"/>
              </a:ext>
            </a:extLst>
          </p:cNvPr>
          <p:cNvSpPr/>
          <p:nvPr/>
        </p:nvSpPr>
        <p:spPr>
          <a:xfrm>
            <a:off x="7804142" y="4550179"/>
            <a:ext cx="279302" cy="255304"/>
          </a:xfrm>
          <a:prstGeom prst="flowChartConnector">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C4C80595-4FB0-7B54-0299-AB881FE9AD6E}"/>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24</a:t>
            </a: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418974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B809D1-EFD0-CF46-6D09-D039DF5E860A}"/>
              </a:ext>
            </a:extLst>
          </p:cNvPr>
          <p:cNvSpPr txBox="1"/>
          <p:nvPr/>
        </p:nvSpPr>
        <p:spPr>
          <a:xfrm>
            <a:off x="1790065" y="2761490"/>
            <a:ext cx="8611870" cy="830997"/>
          </a:xfrm>
          <a:prstGeom prst="rect">
            <a:avLst/>
          </a:prstGeom>
          <a:noFill/>
        </p:spPr>
        <p:txBody>
          <a:bodyPr wrap="square" rtlCol="0">
            <a:spAutoFit/>
          </a:bodyPr>
          <a:lstStyle/>
          <a:p>
            <a:r>
              <a:rPr lang="fr-FR" sz="4800" b="1" dirty="0">
                <a:solidFill>
                  <a:schemeClr val="tx2">
                    <a:lumMod val="90000"/>
                    <a:lumOff val="10000"/>
                  </a:schemeClr>
                </a:solidFill>
              </a:rPr>
              <a:t>SIMULATION RESULTS</a:t>
            </a:r>
            <a:endParaRPr lang="en-US" sz="4800" b="1" dirty="0">
              <a:solidFill>
                <a:schemeClr val="tx2">
                  <a:lumMod val="90000"/>
                  <a:lumOff val="10000"/>
                </a:schemeClr>
              </a:solidFill>
            </a:endParaRPr>
          </a:p>
        </p:txBody>
      </p:sp>
      <p:cxnSp>
        <p:nvCxnSpPr>
          <p:cNvPr id="2" name="Straight Connector 1">
            <a:extLst>
              <a:ext uri="{FF2B5EF4-FFF2-40B4-BE49-F238E27FC236}">
                <a16:creationId xmlns:a16="http://schemas.microsoft.com/office/drawing/2014/main" id="{506F8113-DAE0-145F-3AD4-0FB683095A06}"/>
              </a:ext>
            </a:extLst>
          </p:cNvPr>
          <p:cNvCxnSpPr>
            <a:cxnSpLocks/>
          </p:cNvCxnSpPr>
          <p:nvPr/>
        </p:nvCxnSpPr>
        <p:spPr>
          <a:xfrm>
            <a:off x="395376" y="2332726"/>
            <a:ext cx="5807016" cy="0"/>
          </a:xfrm>
          <a:prstGeom prst="line">
            <a:avLst/>
          </a:prstGeom>
          <a:ln w="76200">
            <a:solidFill>
              <a:schemeClr val="tx2">
                <a:lumMod val="90000"/>
                <a:lumOff val="10000"/>
              </a:schemeClr>
            </a:solidFill>
          </a:ln>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6D02830F-898A-9DB2-CF9B-07F7B46DF7B8}"/>
              </a:ext>
            </a:extLst>
          </p:cNvPr>
          <p:cNvCxnSpPr>
            <a:cxnSpLocks/>
          </p:cNvCxnSpPr>
          <p:nvPr/>
        </p:nvCxnSpPr>
        <p:spPr>
          <a:xfrm>
            <a:off x="4967376" y="3983785"/>
            <a:ext cx="5807016" cy="0"/>
          </a:xfrm>
          <a:prstGeom prst="line">
            <a:avLst/>
          </a:prstGeom>
          <a:ln w="76200">
            <a:solidFill>
              <a:schemeClr val="accent2">
                <a:lumMod val="75000"/>
              </a:schemeClr>
            </a:solidFill>
          </a:ln>
        </p:spPr>
        <p:style>
          <a:lnRef idx="3">
            <a:schemeClr val="accent2"/>
          </a:lnRef>
          <a:fillRef idx="0">
            <a:schemeClr val="accent2"/>
          </a:fillRef>
          <a:effectRef idx="2">
            <a:schemeClr val="accent2"/>
          </a:effectRef>
          <a:fontRef idx="minor">
            <a:schemeClr val="tx1"/>
          </a:fontRef>
        </p:style>
      </p:cxnSp>
      <p:sp>
        <p:nvSpPr>
          <p:cNvPr id="7" name="Oval 6">
            <a:extLst>
              <a:ext uri="{FF2B5EF4-FFF2-40B4-BE49-F238E27FC236}">
                <a16:creationId xmlns:a16="http://schemas.microsoft.com/office/drawing/2014/main" id="{13EC3873-46E9-FE2A-ADBA-5228C4A73C0E}"/>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E753C68D-5B2D-1216-3770-480F378FD3E9}"/>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A20E54B6-3ACB-F763-CBDD-A2DBB6D66D7C}"/>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B27CD35C-39F9-E0C3-D85A-0FB421C02BA9}"/>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166930F0-439D-0EC3-BF6E-1994D9E76E48}"/>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8BD33C93-532D-629D-EB4B-283A3DF59273}"/>
              </a:ext>
            </a:extLst>
          </p:cNvPr>
          <p:cNvSpPr/>
          <p:nvPr/>
        </p:nvSpPr>
        <p:spPr>
          <a:xfrm>
            <a:off x="5277135"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8FD6D40F-024D-3AC3-DF10-D1BD4D644962}"/>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43AEEEA8-16C2-2C4A-4462-4C0E376B8321}"/>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1ABDA76D-3302-8BB7-8D10-C55589815926}"/>
              </a:ext>
            </a:extLst>
          </p:cNvPr>
          <p:cNvSpPr/>
          <p:nvPr/>
        </p:nvSpPr>
        <p:spPr>
          <a:xfrm>
            <a:off x="6096000" y="6487064"/>
            <a:ext cx="6096000" cy="370936"/>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Academic </a:t>
            </a:r>
            <a:r>
              <a:rPr lang="fr-FR" dirty="0" err="1">
                <a:latin typeface="Arial" panose="020B0604020202020204" pitchFamily="34" charset="0"/>
                <a:cs typeface="Arial" panose="020B0604020202020204" pitchFamily="34" charset="0"/>
              </a:rPr>
              <a:t>Year</a:t>
            </a:r>
            <a:r>
              <a:rPr lang="fr-FR" dirty="0">
                <a:latin typeface="Arial" panose="020B0604020202020204" pitchFamily="34" charset="0"/>
                <a:cs typeface="Arial" panose="020B0604020202020204" pitchFamily="34" charset="0"/>
              </a:rPr>
              <a:t>: 2024/2025</a:t>
            </a:r>
            <a:endParaRPr lang="en-US" dirty="0">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ABE98BD5-3059-F8DE-579B-A7660B2D0253}"/>
              </a:ext>
            </a:extLst>
          </p:cNvPr>
          <p:cNvSpPr/>
          <p:nvPr/>
        </p:nvSpPr>
        <p:spPr>
          <a:xfrm>
            <a:off x="11419840" y="574025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25</a:t>
            </a:r>
            <a:endParaRPr lang="en-US" sz="2000" b="1"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E179FB25-E5E7-BE89-3C35-0AB4F3A4ADEA}"/>
              </a:ext>
            </a:extLst>
          </p:cNvPr>
          <p:cNvSpPr/>
          <p:nvPr/>
        </p:nvSpPr>
        <p:spPr>
          <a:xfrm>
            <a:off x="0" y="6487064"/>
            <a:ext cx="6096000" cy="370936"/>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rial" panose="020B0604020202020204" pitchFamily="34" charset="0"/>
                <a:cs typeface="Arial" panose="020B0604020202020204" pitchFamily="34" charset="0"/>
              </a:rPr>
              <a:t>Defended</a:t>
            </a:r>
            <a:r>
              <a:rPr lang="fr-FR" dirty="0">
                <a:latin typeface="Arial" panose="020B0604020202020204" pitchFamily="34" charset="0"/>
                <a:cs typeface="Arial" panose="020B0604020202020204" pitchFamily="34" charset="0"/>
              </a:rPr>
              <a:t>: July 28th, 2025</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053706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B441620-1395-EDA7-2346-B271EA6D0278}"/>
              </a:ext>
            </a:extLst>
          </p:cNvPr>
          <p:cNvPicPr>
            <a:picLocks noChangeAspect="1"/>
          </p:cNvPicPr>
          <p:nvPr/>
        </p:nvPicPr>
        <p:blipFill>
          <a:blip r:embed="rId2"/>
          <a:stretch>
            <a:fillRect/>
          </a:stretch>
        </p:blipFill>
        <p:spPr>
          <a:xfrm>
            <a:off x="6739157" y="2033390"/>
            <a:ext cx="4070499" cy="3281806"/>
          </a:xfrm>
          <a:prstGeom prst="rect">
            <a:avLst/>
          </a:prstGeom>
        </p:spPr>
      </p:pic>
      <p:pic>
        <p:nvPicPr>
          <p:cNvPr id="9" name="Picture 8" descr="A graph of a graph with numbers and lines&#10;&#10;AI-generated content may be incorrect.">
            <a:extLst>
              <a:ext uri="{FF2B5EF4-FFF2-40B4-BE49-F238E27FC236}">
                <a16:creationId xmlns:a16="http://schemas.microsoft.com/office/drawing/2014/main" id="{8B4A79A2-9A30-030D-E036-D00E2644106B}"/>
              </a:ext>
            </a:extLst>
          </p:cNvPr>
          <p:cNvPicPr>
            <a:picLocks noChangeAspect="1"/>
          </p:cNvPicPr>
          <p:nvPr/>
        </p:nvPicPr>
        <p:blipFill>
          <a:blip r:embed="rId3">
            <a:extLst>
              <a:ext uri="{28A0092B-C50C-407E-A947-70E740481C1C}">
                <a14:useLocalDpi xmlns:a14="http://schemas.microsoft.com/office/drawing/2010/main" val="0"/>
              </a:ext>
            </a:extLst>
          </a:blip>
          <a:srcRect l="1205" t="2434" r="1170" b="7183"/>
          <a:stretch/>
        </p:blipFill>
        <p:spPr>
          <a:xfrm>
            <a:off x="1012386" y="1997645"/>
            <a:ext cx="4715114" cy="3599219"/>
          </a:xfrm>
          <a:prstGeom prst="rect">
            <a:avLst/>
          </a:prstGeom>
        </p:spPr>
      </p:pic>
      <p:sp>
        <p:nvSpPr>
          <p:cNvPr id="5" name="TextBox 4">
            <a:extLst>
              <a:ext uri="{FF2B5EF4-FFF2-40B4-BE49-F238E27FC236}">
                <a16:creationId xmlns:a16="http://schemas.microsoft.com/office/drawing/2014/main" id="{7703E2C1-25B2-EE4C-58F4-8858A324486D}"/>
              </a:ext>
            </a:extLst>
          </p:cNvPr>
          <p:cNvSpPr txBox="1"/>
          <p:nvPr/>
        </p:nvSpPr>
        <p:spPr>
          <a:xfrm>
            <a:off x="2148551" y="1983050"/>
            <a:ext cx="3247604" cy="307777"/>
          </a:xfrm>
          <a:prstGeom prst="rect">
            <a:avLst/>
          </a:prstGeom>
          <a:noFill/>
        </p:spPr>
        <p:txBody>
          <a:bodyPr wrap="square" rtlCol="0">
            <a:spAutoFit/>
          </a:bodyPr>
          <a:lstStyle/>
          <a:p>
            <a:r>
              <a:rPr lang="fr-FR" sz="1400" b="1" dirty="0">
                <a:latin typeface="Arial" panose="020B0604020202020204" pitchFamily="34" charset="0"/>
                <a:cs typeface="Arial" panose="020B0604020202020204" pitchFamily="34" charset="0"/>
              </a:rPr>
              <a:t>UAV </a:t>
            </a:r>
            <a:r>
              <a:rPr lang="fr-FR" sz="1400" b="1" dirty="0" err="1">
                <a:latin typeface="Arial" panose="020B0604020202020204" pitchFamily="34" charset="0"/>
                <a:cs typeface="Arial" panose="020B0604020202020204" pitchFamily="34" charset="0"/>
              </a:rPr>
              <a:t>Trajectories</a:t>
            </a:r>
            <a:endParaRPr lang="en-US" sz="1400" b="1" dirty="0">
              <a:latin typeface="Arial" panose="020B0604020202020204" pitchFamily="34" charset="0"/>
              <a:cs typeface="Arial" panose="020B0604020202020204" pitchFamily="34" charset="0"/>
            </a:endParaRPr>
          </a:p>
        </p:txBody>
      </p:sp>
      <p:sp>
        <p:nvSpPr>
          <p:cNvPr id="12" name="TextBox 11">
            <a:extLst>
              <a:ext uri="{FF2B5EF4-FFF2-40B4-BE49-F238E27FC236}">
                <a16:creationId xmlns:a16="http://schemas.microsoft.com/office/drawing/2014/main" id="{92315198-DF32-F39E-37A5-623D7B161841}"/>
              </a:ext>
            </a:extLst>
          </p:cNvPr>
          <p:cNvSpPr txBox="1"/>
          <p:nvPr/>
        </p:nvSpPr>
        <p:spPr>
          <a:xfrm>
            <a:off x="2005445" y="877407"/>
            <a:ext cx="7340101" cy="584775"/>
          </a:xfrm>
          <a:prstGeom prst="rect">
            <a:avLst/>
          </a:prstGeom>
          <a:noFill/>
        </p:spPr>
        <p:txBody>
          <a:bodyPr wrap="square" rtlCol="0">
            <a:spAutoFit/>
          </a:bodyPr>
          <a:lstStyle/>
          <a:p>
            <a:r>
              <a:rPr lang="fr-FR" sz="3200" b="1" dirty="0">
                <a:solidFill>
                  <a:schemeClr val="tx2">
                    <a:lumMod val="90000"/>
                    <a:lumOff val="10000"/>
                  </a:schemeClr>
                </a:solidFill>
                <a:latin typeface="Arial" panose="020B0604020202020204" pitchFamily="34" charset="0"/>
                <a:cs typeface="Arial" panose="020B0604020202020204" pitchFamily="34" charset="0"/>
              </a:rPr>
              <a:t>MATLAB Simulation </a:t>
            </a:r>
            <a:r>
              <a:rPr lang="fr-FR" sz="3200" b="1" dirty="0" err="1">
                <a:solidFill>
                  <a:schemeClr val="tx2">
                    <a:lumMod val="90000"/>
                    <a:lumOff val="10000"/>
                  </a:schemeClr>
                </a:solidFill>
                <a:latin typeface="Arial" panose="020B0604020202020204" pitchFamily="34" charset="0"/>
                <a:cs typeface="Arial" panose="020B0604020202020204" pitchFamily="34" charset="0"/>
              </a:rPr>
              <a:t>Results</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30DE636F-D064-9BB1-A4A0-AF36DB30982A}"/>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FD3E5C03-E20A-075F-9F8A-BAEB13BA6C07}"/>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93DEE738-6445-89FB-28D6-4B19153A5E53}"/>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03F9D5B4-AA4B-3F16-B2F0-7AE60B0E3C80}"/>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B0A53095-7811-4974-39C5-3222A4AD01A4}"/>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6B3CA212-E63F-BEED-0EC5-06171DB091F2}"/>
              </a:ext>
            </a:extLst>
          </p:cNvPr>
          <p:cNvSpPr/>
          <p:nvPr/>
        </p:nvSpPr>
        <p:spPr>
          <a:xfrm>
            <a:off x="5139982" y="41585"/>
            <a:ext cx="956018" cy="935182"/>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D96C849B-8B64-FF41-9BE0-493CE61B5BE0}"/>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B4D3651B-36B2-9E9B-9D94-4ACC7F6F1F85}"/>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2" name="Oval 1">
            <a:extLst>
              <a:ext uri="{FF2B5EF4-FFF2-40B4-BE49-F238E27FC236}">
                <a16:creationId xmlns:a16="http://schemas.microsoft.com/office/drawing/2014/main" id="{E4E304BB-1415-12C3-F98A-18310A2DDA3E}"/>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26</a:t>
            </a: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6156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anim calcmode="lin" valueType="num">
                                      <p:cBhvr>
                                        <p:cTn id="20" dur="1000" fill="hold"/>
                                        <p:tgtEl>
                                          <p:spTgt spid="6"/>
                                        </p:tgtEl>
                                        <p:attrNameLst>
                                          <p:attrName>ppt_x</p:attrName>
                                        </p:attrNameLst>
                                      </p:cBhvr>
                                      <p:tavLst>
                                        <p:tav tm="0">
                                          <p:val>
                                            <p:strVal val="#ppt_x"/>
                                          </p:val>
                                        </p:tav>
                                        <p:tav tm="100000">
                                          <p:val>
                                            <p:strVal val="#ppt_x"/>
                                          </p:val>
                                        </p:tav>
                                      </p:tavLst>
                                    </p:anim>
                                    <p:anim calcmode="lin" valueType="num">
                                      <p:cBhvr>
                                        <p:cTn id="2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270637-F420-7FC5-51F4-35F7E045BB77}"/>
              </a:ext>
            </a:extLst>
          </p:cNvPr>
          <p:cNvPicPr>
            <a:picLocks noChangeAspect="1"/>
          </p:cNvPicPr>
          <p:nvPr/>
        </p:nvPicPr>
        <p:blipFill>
          <a:blip r:embed="rId2"/>
          <a:stretch>
            <a:fillRect/>
          </a:stretch>
        </p:blipFill>
        <p:spPr>
          <a:xfrm>
            <a:off x="1086890" y="1679318"/>
            <a:ext cx="4844871" cy="3606496"/>
          </a:xfrm>
          <a:prstGeom prst="rect">
            <a:avLst/>
          </a:prstGeom>
        </p:spPr>
      </p:pic>
      <p:pic>
        <p:nvPicPr>
          <p:cNvPr id="11" name="Picture 10">
            <a:extLst>
              <a:ext uri="{FF2B5EF4-FFF2-40B4-BE49-F238E27FC236}">
                <a16:creationId xmlns:a16="http://schemas.microsoft.com/office/drawing/2014/main" id="{E458310A-DA74-E480-AF24-C692528FB264}"/>
              </a:ext>
            </a:extLst>
          </p:cNvPr>
          <p:cNvPicPr>
            <a:picLocks noChangeAspect="1"/>
          </p:cNvPicPr>
          <p:nvPr/>
        </p:nvPicPr>
        <p:blipFill>
          <a:blip r:embed="rId3"/>
          <a:stretch>
            <a:fillRect/>
          </a:stretch>
        </p:blipFill>
        <p:spPr>
          <a:xfrm>
            <a:off x="6260241" y="1679318"/>
            <a:ext cx="4869499" cy="3606496"/>
          </a:xfrm>
          <a:prstGeom prst="rect">
            <a:avLst/>
          </a:prstGeom>
        </p:spPr>
      </p:pic>
      <p:sp>
        <p:nvSpPr>
          <p:cNvPr id="12" name="TextBox 11">
            <a:extLst>
              <a:ext uri="{FF2B5EF4-FFF2-40B4-BE49-F238E27FC236}">
                <a16:creationId xmlns:a16="http://schemas.microsoft.com/office/drawing/2014/main" id="{927403BE-920F-448E-62EE-44EBB236308F}"/>
              </a:ext>
            </a:extLst>
          </p:cNvPr>
          <p:cNvSpPr txBox="1"/>
          <p:nvPr/>
        </p:nvSpPr>
        <p:spPr>
          <a:xfrm>
            <a:off x="2251020" y="889765"/>
            <a:ext cx="6582013" cy="584775"/>
          </a:xfrm>
          <a:prstGeom prst="rect">
            <a:avLst/>
          </a:prstGeom>
          <a:noFill/>
        </p:spPr>
        <p:txBody>
          <a:bodyPr wrap="square" rtlCol="0">
            <a:spAutoFit/>
          </a:bodyPr>
          <a:lstStyle/>
          <a:p>
            <a:r>
              <a:rPr lang="fr-FR" sz="3200" b="1" dirty="0">
                <a:solidFill>
                  <a:schemeClr val="tx2">
                    <a:lumMod val="90000"/>
                    <a:lumOff val="10000"/>
                  </a:schemeClr>
                </a:solidFill>
                <a:latin typeface="Arial" panose="020B0604020202020204" pitchFamily="34" charset="0"/>
                <a:cs typeface="Arial" panose="020B0604020202020204" pitchFamily="34" charset="0"/>
              </a:rPr>
              <a:t>PYTHON Simulation </a:t>
            </a:r>
            <a:r>
              <a:rPr lang="fr-FR" sz="3200" b="1" dirty="0" err="1">
                <a:solidFill>
                  <a:schemeClr val="tx2">
                    <a:lumMod val="90000"/>
                    <a:lumOff val="10000"/>
                  </a:schemeClr>
                </a:solidFill>
                <a:latin typeface="Arial" panose="020B0604020202020204" pitchFamily="34" charset="0"/>
                <a:cs typeface="Arial" panose="020B0604020202020204" pitchFamily="34" charset="0"/>
              </a:rPr>
              <a:t>Results</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1EBD92BE-DE28-CCF9-2DC2-4F9A937119BB}"/>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DC521634-0C95-210C-998A-CA44AD374E68}"/>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AB1F791A-EEB6-F152-96B3-3B39EA578836}"/>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9E69707B-EDFE-570C-54D2-2CFEC633B6FC}"/>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60337B0B-0F39-FB12-BF7D-7240D6CD2F38}"/>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38808DEC-1A4A-C057-890E-78DD8C28808A}"/>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6BB477D4-8DF2-4435-F780-03A8334A0CFB}"/>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9AD73E4D-8D02-05FF-8D3C-D06E33D798F5}"/>
              </a:ext>
            </a:extLst>
          </p:cNvPr>
          <p:cNvSpPr txBox="1"/>
          <p:nvPr/>
        </p:nvSpPr>
        <p:spPr>
          <a:xfrm>
            <a:off x="6987802" y="6125776"/>
            <a:ext cx="479617" cy="461665"/>
          </a:xfrm>
          <a:prstGeom prst="rect">
            <a:avLst/>
          </a:prstGeom>
          <a:noFill/>
        </p:spPr>
        <p:txBody>
          <a:bodyPr wrap="square">
            <a:spAutoFit/>
          </a:bodyPr>
          <a:lstStyle/>
          <a:p>
            <a:r>
              <a:rPr lang="en-US" sz="2400" dirty="0">
                <a:latin typeface="Arial" panose="020B0604020202020204" pitchFamily="34" charset="0"/>
                <a:cs typeface="Arial" panose="020B0604020202020204" pitchFamily="34" charset="0"/>
              </a:rPr>
              <a:t>🔋</a:t>
            </a:r>
            <a:endParaRPr lang="en-US" b="1" dirty="0">
              <a:latin typeface="Arial" panose="020B0604020202020204" pitchFamily="34" charset="0"/>
              <a:cs typeface="Arial" panose="020B0604020202020204" pitchFamily="34" charset="0"/>
            </a:endParaRPr>
          </a:p>
        </p:txBody>
      </p:sp>
      <p:pic>
        <p:nvPicPr>
          <p:cNvPr id="6" name="Graphic 5" descr="Lock with solid fill">
            <a:extLst>
              <a:ext uri="{FF2B5EF4-FFF2-40B4-BE49-F238E27FC236}">
                <a16:creationId xmlns:a16="http://schemas.microsoft.com/office/drawing/2014/main" id="{F09D91D3-5768-F3F9-1958-1FA86E6812E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09639" y="5362693"/>
            <a:ext cx="654627" cy="654627"/>
          </a:xfrm>
          <a:prstGeom prst="rect">
            <a:avLst/>
          </a:prstGeom>
        </p:spPr>
      </p:pic>
      <p:pic>
        <p:nvPicPr>
          <p:cNvPr id="14" name="Graphic 13" descr="Bar graph with upward trend with solid fill">
            <a:extLst>
              <a:ext uri="{FF2B5EF4-FFF2-40B4-BE49-F238E27FC236}">
                <a16:creationId xmlns:a16="http://schemas.microsoft.com/office/drawing/2014/main" id="{A23A1EB5-EE80-56D4-9231-10204E0212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3964" y="6125776"/>
            <a:ext cx="525975" cy="525975"/>
          </a:xfrm>
          <a:prstGeom prst="rect">
            <a:avLst/>
          </a:prstGeom>
        </p:spPr>
      </p:pic>
      <p:sp>
        <p:nvSpPr>
          <p:cNvPr id="25" name="TextBox 24">
            <a:extLst>
              <a:ext uri="{FF2B5EF4-FFF2-40B4-BE49-F238E27FC236}">
                <a16:creationId xmlns:a16="http://schemas.microsoft.com/office/drawing/2014/main" id="{6C49877D-5244-0574-199C-6E67FC1DF534}"/>
              </a:ext>
            </a:extLst>
          </p:cNvPr>
          <p:cNvSpPr txBox="1"/>
          <p:nvPr/>
        </p:nvSpPr>
        <p:spPr>
          <a:xfrm>
            <a:off x="1187823" y="6157354"/>
            <a:ext cx="3507763" cy="307777"/>
          </a:xfrm>
          <a:prstGeom prst="rect">
            <a:avLst/>
          </a:prstGeom>
          <a:noFill/>
        </p:spPr>
        <p:txBody>
          <a:bodyPr wrap="square" rtlCol="0">
            <a:spAutoFit/>
          </a:bodyPr>
          <a:lstStyle/>
          <a:p>
            <a:r>
              <a:rPr lang="en-US" sz="1400" dirty="0"/>
              <a:t>Gain ≈ </a:t>
            </a:r>
            <a:r>
              <a:rPr lang="en-US" sz="1400" b="1" dirty="0"/>
              <a:t>+4 dB</a:t>
            </a:r>
            <a:endParaRPr lang="en-US" sz="1400" dirty="0">
              <a:latin typeface="Arial" panose="020B0604020202020204" pitchFamily="34" charset="0"/>
              <a:cs typeface="Arial" panose="020B0604020202020204" pitchFamily="34" charset="0"/>
            </a:endParaRPr>
          </a:p>
        </p:txBody>
      </p:sp>
      <p:pic>
        <p:nvPicPr>
          <p:cNvPr id="13" name="Picture 12">
            <a:extLst>
              <a:ext uri="{FF2B5EF4-FFF2-40B4-BE49-F238E27FC236}">
                <a16:creationId xmlns:a16="http://schemas.microsoft.com/office/drawing/2014/main" id="{D722615A-4F91-803F-20C6-D5528A6C1FDA}"/>
              </a:ext>
            </a:extLst>
          </p:cNvPr>
          <p:cNvPicPr>
            <a:picLocks noChangeAspect="1"/>
          </p:cNvPicPr>
          <p:nvPr/>
        </p:nvPicPr>
        <p:blipFill>
          <a:blip r:embed="rId8"/>
          <a:stretch>
            <a:fillRect/>
          </a:stretch>
        </p:blipFill>
        <p:spPr>
          <a:xfrm>
            <a:off x="1159382" y="5490592"/>
            <a:ext cx="2047390" cy="663506"/>
          </a:xfrm>
          <a:prstGeom prst="rect">
            <a:avLst/>
          </a:prstGeom>
        </p:spPr>
      </p:pic>
      <p:pic>
        <p:nvPicPr>
          <p:cNvPr id="21" name="Picture 20">
            <a:extLst>
              <a:ext uri="{FF2B5EF4-FFF2-40B4-BE49-F238E27FC236}">
                <a16:creationId xmlns:a16="http://schemas.microsoft.com/office/drawing/2014/main" id="{38DC05DD-6A3A-51D7-397E-A712A963873E}"/>
              </a:ext>
            </a:extLst>
          </p:cNvPr>
          <p:cNvPicPr>
            <a:picLocks noChangeAspect="1"/>
          </p:cNvPicPr>
          <p:nvPr/>
        </p:nvPicPr>
        <p:blipFill>
          <a:blip r:embed="rId9"/>
          <a:stretch>
            <a:fillRect/>
          </a:stretch>
        </p:blipFill>
        <p:spPr>
          <a:xfrm>
            <a:off x="7870884" y="5563459"/>
            <a:ext cx="1794974" cy="662967"/>
          </a:xfrm>
          <a:prstGeom prst="rect">
            <a:avLst/>
          </a:prstGeom>
        </p:spPr>
      </p:pic>
      <p:sp>
        <p:nvSpPr>
          <p:cNvPr id="24" name="TextBox 23">
            <a:extLst>
              <a:ext uri="{FF2B5EF4-FFF2-40B4-BE49-F238E27FC236}">
                <a16:creationId xmlns:a16="http://schemas.microsoft.com/office/drawing/2014/main" id="{51DA3249-C66C-62F3-987F-572901B41E61}"/>
              </a:ext>
            </a:extLst>
          </p:cNvPr>
          <p:cNvSpPr txBox="1"/>
          <p:nvPr/>
        </p:nvSpPr>
        <p:spPr>
          <a:xfrm>
            <a:off x="7486847" y="6188934"/>
            <a:ext cx="3507763" cy="307777"/>
          </a:xfrm>
          <a:prstGeom prst="rect">
            <a:avLst/>
          </a:prstGeom>
          <a:noFill/>
        </p:spPr>
        <p:txBody>
          <a:bodyPr wrap="square" rtlCol="0">
            <a:spAutoFit/>
          </a:bodyPr>
          <a:lstStyle/>
          <a:p>
            <a:r>
              <a:rPr lang="en-US" sz="1400" dirty="0"/>
              <a:t>+10% total energy for communication</a:t>
            </a:r>
            <a:endParaRPr lang="en-US" sz="1400" dirty="0">
              <a:latin typeface="Arial" panose="020B0604020202020204" pitchFamily="34" charset="0"/>
              <a:cs typeface="Arial" panose="020B0604020202020204" pitchFamily="34" charset="0"/>
            </a:endParaRPr>
          </a:p>
        </p:txBody>
      </p:sp>
      <p:pic>
        <p:nvPicPr>
          <p:cNvPr id="28" name="Graphic 27" descr="Lock with solid fill">
            <a:extLst>
              <a:ext uri="{FF2B5EF4-FFF2-40B4-BE49-F238E27FC236}">
                <a16:creationId xmlns:a16="http://schemas.microsoft.com/office/drawing/2014/main" id="{FFE44DB6-23BB-A782-7CB8-364BFF52C0B8}"/>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087705" y="5625383"/>
            <a:ext cx="393923" cy="393923"/>
          </a:xfrm>
          <a:prstGeom prst="rect">
            <a:avLst/>
          </a:prstGeom>
        </p:spPr>
      </p:pic>
      <p:sp>
        <p:nvSpPr>
          <p:cNvPr id="29" name="Oval 28">
            <a:extLst>
              <a:ext uri="{FF2B5EF4-FFF2-40B4-BE49-F238E27FC236}">
                <a16:creationId xmlns:a16="http://schemas.microsoft.com/office/drawing/2014/main" id="{A3959B7F-C3B0-7B36-4F02-4A158685CF66}"/>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27</a:t>
            </a:r>
            <a:endParaRPr lang="en-US" sz="2000" b="1" dirty="0">
              <a:solidFill>
                <a:schemeClr val="tx1"/>
              </a:solidFill>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61CB33E3-4326-040A-6127-0F8A86B096C5}"/>
              </a:ext>
            </a:extLst>
          </p:cNvPr>
          <p:cNvSpPr/>
          <p:nvPr/>
        </p:nvSpPr>
        <p:spPr>
          <a:xfrm>
            <a:off x="5245205" y="205127"/>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4741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1000"/>
                                        <p:tgtEl>
                                          <p:spTgt spid="13"/>
                                        </p:tgtEl>
                                      </p:cBhvr>
                                    </p:animEffect>
                                    <p:anim calcmode="lin" valueType="num">
                                      <p:cBhvr>
                                        <p:cTn id="28" dur="1000" fill="hold"/>
                                        <p:tgtEl>
                                          <p:spTgt spid="13"/>
                                        </p:tgtEl>
                                        <p:attrNameLst>
                                          <p:attrName>ppt_x</p:attrName>
                                        </p:attrNameLst>
                                      </p:cBhvr>
                                      <p:tavLst>
                                        <p:tav tm="0">
                                          <p:val>
                                            <p:strVal val="#ppt_x"/>
                                          </p:val>
                                        </p:tav>
                                        <p:tav tm="100000">
                                          <p:val>
                                            <p:strVal val="#ppt_x"/>
                                          </p:val>
                                        </p:tav>
                                      </p:tavLst>
                                    </p:anim>
                                    <p:anim calcmode="lin" valueType="num">
                                      <p:cBhvr>
                                        <p:cTn id="2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anim calcmode="lin" valueType="num">
                                      <p:cBhvr>
                                        <p:cTn id="35" dur="1000" fill="hold"/>
                                        <p:tgtEl>
                                          <p:spTgt spid="11"/>
                                        </p:tgtEl>
                                        <p:attrNameLst>
                                          <p:attrName>ppt_x</p:attrName>
                                        </p:attrNameLst>
                                      </p:cBhvr>
                                      <p:tavLst>
                                        <p:tav tm="0">
                                          <p:val>
                                            <p:strVal val="#ppt_x"/>
                                          </p:val>
                                        </p:tav>
                                        <p:tav tm="100000">
                                          <p:val>
                                            <p:strVal val="#ppt_x"/>
                                          </p:val>
                                        </p:tav>
                                      </p:tavLst>
                                    </p:anim>
                                    <p:anim calcmode="lin" valueType="num">
                                      <p:cBhvr>
                                        <p:cTn id="36" dur="1000" fill="hold"/>
                                        <p:tgtEl>
                                          <p:spTgt spid="11"/>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fade">
                                      <p:cBhvr>
                                        <p:cTn id="39" dur="1000"/>
                                        <p:tgtEl>
                                          <p:spTgt spid="27"/>
                                        </p:tgtEl>
                                      </p:cBhvr>
                                    </p:animEffect>
                                    <p:anim calcmode="lin" valueType="num">
                                      <p:cBhvr>
                                        <p:cTn id="40" dur="1000" fill="hold"/>
                                        <p:tgtEl>
                                          <p:spTgt spid="27"/>
                                        </p:tgtEl>
                                        <p:attrNameLst>
                                          <p:attrName>ppt_x</p:attrName>
                                        </p:attrNameLst>
                                      </p:cBhvr>
                                      <p:tavLst>
                                        <p:tav tm="0">
                                          <p:val>
                                            <p:strVal val="#ppt_x"/>
                                          </p:val>
                                        </p:tav>
                                        <p:tav tm="100000">
                                          <p:val>
                                            <p:strVal val="#ppt_x"/>
                                          </p:val>
                                        </p:tav>
                                      </p:tavLst>
                                    </p:anim>
                                    <p:anim calcmode="lin" valueType="num">
                                      <p:cBhvr>
                                        <p:cTn id="41" dur="1000" fill="hold"/>
                                        <p:tgtEl>
                                          <p:spTgt spid="27"/>
                                        </p:tgtEl>
                                        <p:attrNameLst>
                                          <p:attrName>ppt_y</p:attrName>
                                        </p:attrNameLst>
                                      </p:cBhvr>
                                      <p:tavLst>
                                        <p:tav tm="0">
                                          <p:val>
                                            <p:strVal val="#ppt_y+.1"/>
                                          </p:val>
                                        </p:tav>
                                        <p:tav tm="100000">
                                          <p:val>
                                            <p:strVal val="#ppt_y"/>
                                          </p:val>
                                        </p:tav>
                                      </p:tavLst>
                                    </p:anim>
                                  </p:childTnLst>
                                </p:cTn>
                              </p:par>
                              <p:par>
                                <p:cTn id="42" presetID="42" presetClass="entr" presetSubtype="0" fill="hold"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1000"/>
                                        <p:tgtEl>
                                          <p:spTgt spid="21"/>
                                        </p:tgtEl>
                                      </p:cBhvr>
                                    </p:animEffect>
                                    <p:anim calcmode="lin" valueType="num">
                                      <p:cBhvr>
                                        <p:cTn id="45" dur="1000" fill="hold"/>
                                        <p:tgtEl>
                                          <p:spTgt spid="21"/>
                                        </p:tgtEl>
                                        <p:attrNameLst>
                                          <p:attrName>ppt_x</p:attrName>
                                        </p:attrNameLst>
                                      </p:cBhvr>
                                      <p:tavLst>
                                        <p:tav tm="0">
                                          <p:val>
                                            <p:strVal val="#ppt_x"/>
                                          </p:val>
                                        </p:tav>
                                        <p:tav tm="100000">
                                          <p:val>
                                            <p:strVal val="#ppt_x"/>
                                          </p:val>
                                        </p:tav>
                                      </p:tavLst>
                                    </p:anim>
                                    <p:anim calcmode="lin" valueType="num">
                                      <p:cBhvr>
                                        <p:cTn id="46" dur="1000" fill="hold"/>
                                        <p:tgtEl>
                                          <p:spTgt spid="21"/>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4"/>
                                        </p:tgtEl>
                                        <p:attrNameLst>
                                          <p:attrName>style.visibility</p:attrName>
                                        </p:attrNameLst>
                                      </p:cBhvr>
                                      <p:to>
                                        <p:strVal val="visible"/>
                                      </p:to>
                                    </p:set>
                                    <p:animEffect transition="in" filter="fade">
                                      <p:cBhvr>
                                        <p:cTn id="49" dur="1000"/>
                                        <p:tgtEl>
                                          <p:spTgt spid="24"/>
                                        </p:tgtEl>
                                      </p:cBhvr>
                                    </p:animEffect>
                                    <p:anim calcmode="lin" valueType="num">
                                      <p:cBhvr>
                                        <p:cTn id="50" dur="1000" fill="hold"/>
                                        <p:tgtEl>
                                          <p:spTgt spid="24"/>
                                        </p:tgtEl>
                                        <p:attrNameLst>
                                          <p:attrName>ppt_x</p:attrName>
                                        </p:attrNameLst>
                                      </p:cBhvr>
                                      <p:tavLst>
                                        <p:tav tm="0">
                                          <p:val>
                                            <p:strVal val="#ppt_x"/>
                                          </p:val>
                                        </p:tav>
                                        <p:tav tm="100000">
                                          <p:val>
                                            <p:strVal val="#ppt_x"/>
                                          </p:val>
                                        </p:tav>
                                      </p:tavLst>
                                    </p:anim>
                                    <p:anim calcmode="lin" valueType="num">
                                      <p:cBhvr>
                                        <p:cTn id="51" dur="1000" fill="hold"/>
                                        <p:tgtEl>
                                          <p:spTgt spid="24"/>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8"/>
                                        </p:tgtEl>
                                        <p:attrNameLst>
                                          <p:attrName>style.visibility</p:attrName>
                                        </p:attrNameLst>
                                      </p:cBhvr>
                                      <p:to>
                                        <p:strVal val="visible"/>
                                      </p:to>
                                    </p:set>
                                    <p:animEffect transition="in" filter="fade">
                                      <p:cBhvr>
                                        <p:cTn id="54" dur="1000"/>
                                        <p:tgtEl>
                                          <p:spTgt spid="28"/>
                                        </p:tgtEl>
                                      </p:cBhvr>
                                    </p:animEffect>
                                    <p:anim calcmode="lin" valueType="num">
                                      <p:cBhvr>
                                        <p:cTn id="55" dur="1000" fill="hold"/>
                                        <p:tgtEl>
                                          <p:spTgt spid="28"/>
                                        </p:tgtEl>
                                        <p:attrNameLst>
                                          <p:attrName>ppt_x</p:attrName>
                                        </p:attrNameLst>
                                      </p:cBhvr>
                                      <p:tavLst>
                                        <p:tav tm="0">
                                          <p:val>
                                            <p:strVal val="#ppt_x"/>
                                          </p:val>
                                        </p:tav>
                                        <p:tav tm="100000">
                                          <p:val>
                                            <p:strVal val="#ppt_x"/>
                                          </p:val>
                                        </p:tav>
                                      </p:tavLst>
                                    </p:anim>
                                    <p:anim calcmode="lin" valueType="num">
                                      <p:cBhvr>
                                        <p:cTn id="56"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5"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AA620BA-9019-5957-26A1-413FBDA75D9F}"/>
              </a:ext>
            </a:extLst>
          </p:cNvPr>
          <p:cNvPicPr>
            <a:picLocks noChangeAspect="1"/>
          </p:cNvPicPr>
          <p:nvPr/>
        </p:nvPicPr>
        <p:blipFill>
          <a:blip r:embed="rId2"/>
          <a:stretch>
            <a:fillRect/>
          </a:stretch>
        </p:blipFill>
        <p:spPr>
          <a:xfrm>
            <a:off x="857143" y="2470140"/>
            <a:ext cx="4427662" cy="3267720"/>
          </a:xfrm>
          <a:prstGeom prst="rect">
            <a:avLst/>
          </a:prstGeom>
        </p:spPr>
      </p:pic>
      <p:pic>
        <p:nvPicPr>
          <p:cNvPr id="10" name="Picture 9">
            <a:extLst>
              <a:ext uri="{FF2B5EF4-FFF2-40B4-BE49-F238E27FC236}">
                <a16:creationId xmlns:a16="http://schemas.microsoft.com/office/drawing/2014/main" id="{9381DA85-47B9-0A57-A49B-DF897A6C59DD}"/>
              </a:ext>
            </a:extLst>
          </p:cNvPr>
          <p:cNvPicPr>
            <a:picLocks noChangeAspect="1"/>
          </p:cNvPicPr>
          <p:nvPr/>
        </p:nvPicPr>
        <p:blipFill>
          <a:blip r:embed="rId3"/>
          <a:stretch>
            <a:fillRect/>
          </a:stretch>
        </p:blipFill>
        <p:spPr>
          <a:xfrm>
            <a:off x="6000363" y="2364104"/>
            <a:ext cx="4991444" cy="3479792"/>
          </a:xfrm>
          <a:prstGeom prst="rect">
            <a:avLst/>
          </a:prstGeom>
        </p:spPr>
      </p:pic>
      <p:sp>
        <p:nvSpPr>
          <p:cNvPr id="8" name="Oval 7">
            <a:extLst>
              <a:ext uri="{FF2B5EF4-FFF2-40B4-BE49-F238E27FC236}">
                <a16:creationId xmlns:a16="http://schemas.microsoft.com/office/drawing/2014/main" id="{074814EB-1346-B73E-4EC7-E84534793A1D}"/>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0013252B-B366-6F9A-8A28-3B0E9E045D8F}"/>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0C3DE91C-4719-114B-1029-AD6CB20DEF76}"/>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E28D5FFE-E7A3-5310-D8AF-01EB4CE1C26C}"/>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BA37F6F5-06C6-FCD9-2C83-115ED8CC82E1}"/>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93CC6CDB-615B-D39E-608D-4C6FBABC47EA}"/>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F55BB392-A631-5B70-8E53-CAFF417C9211}"/>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22" name="TextBox 21">
            <a:extLst>
              <a:ext uri="{FF2B5EF4-FFF2-40B4-BE49-F238E27FC236}">
                <a16:creationId xmlns:a16="http://schemas.microsoft.com/office/drawing/2014/main" id="{E10B9E59-5C06-55D4-5E72-96C203D7F072}"/>
              </a:ext>
            </a:extLst>
          </p:cNvPr>
          <p:cNvSpPr txBox="1"/>
          <p:nvPr/>
        </p:nvSpPr>
        <p:spPr>
          <a:xfrm>
            <a:off x="3267037" y="1035655"/>
            <a:ext cx="6582013" cy="584775"/>
          </a:xfrm>
          <a:prstGeom prst="rect">
            <a:avLst/>
          </a:prstGeom>
          <a:noFill/>
        </p:spPr>
        <p:txBody>
          <a:bodyPr wrap="square" rtlCol="0">
            <a:spAutoFit/>
          </a:bodyPr>
          <a:lstStyle/>
          <a:p>
            <a:r>
              <a:rPr lang="fr-FR" sz="3200" b="1" dirty="0">
                <a:solidFill>
                  <a:schemeClr val="tx2">
                    <a:lumMod val="90000"/>
                    <a:lumOff val="10000"/>
                  </a:schemeClr>
                </a:solidFill>
                <a:latin typeface="Arial" panose="020B0604020202020204" pitchFamily="34" charset="0"/>
                <a:cs typeface="Arial" panose="020B0604020202020204" pitchFamily="34" charset="0"/>
              </a:rPr>
              <a:t>PYTHON Simulation </a:t>
            </a:r>
            <a:r>
              <a:rPr lang="fr-FR" sz="3200" b="1" dirty="0" err="1">
                <a:solidFill>
                  <a:schemeClr val="tx2">
                    <a:lumMod val="90000"/>
                    <a:lumOff val="10000"/>
                  </a:schemeClr>
                </a:solidFill>
                <a:latin typeface="Arial" panose="020B0604020202020204" pitchFamily="34" charset="0"/>
                <a:cs typeface="Arial" panose="020B0604020202020204" pitchFamily="34" charset="0"/>
              </a:rPr>
              <a:t>Results</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70781A7C-0E8F-56D8-3FBD-6F435275385C}"/>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28</a:t>
            </a:r>
            <a:endParaRPr lang="en-US" sz="2000" b="1" dirty="0">
              <a:solidFill>
                <a:schemeClr val="tx1"/>
              </a:solidFill>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36C36296-1B51-06C1-8463-559DEE8A6F04}"/>
              </a:ext>
            </a:extLst>
          </p:cNvPr>
          <p:cNvSpPr/>
          <p:nvPr/>
        </p:nvSpPr>
        <p:spPr>
          <a:xfrm>
            <a:off x="5245205" y="205127"/>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40549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B809D1-EFD0-CF46-6D09-D039DF5E860A}"/>
              </a:ext>
            </a:extLst>
          </p:cNvPr>
          <p:cNvSpPr txBox="1"/>
          <p:nvPr/>
        </p:nvSpPr>
        <p:spPr>
          <a:xfrm>
            <a:off x="1790065" y="2761490"/>
            <a:ext cx="8611870" cy="830997"/>
          </a:xfrm>
          <a:prstGeom prst="rect">
            <a:avLst/>
          </a:prstGeom>
          <a:noFill/>
        </p:spPr>
        <p:txBody>
          <a:bodyPr wrap="square" rtlCol="0">
            <a:spAutoFit/>
          </a:bodyPr>
          <a:lstStyle/>
          <a:p>
            <a:r>
              <a:rPr lang="fr-FR" sz="4800" b="1" dirty="0">
                <a:solidFill>
                  <a:schemeClr val="tx2">
                    <a:lumMod val="90000"/>
                    <a:lumOff val="10000"/>
                  </a:schemeClr>
                </a:solidFill>
              </a:rPr>
              <a:t>INTRODUCTION &amp; CONTEXT </a:t>
            </a:r>
            <a:endParaRPr lang="en-US" sz="4800" b="1" dirty="0">
              <a:solidFill>
                <a:schemeClr val="tx2">
                  <a:lumMod val="90000"/>
                  <a:lumOff val="10000"/>
                </a:schemeClr>
              </a:solidFill>
            </a:endParaRPr>
          </a:p>
        </p:txBody>
      </p:sp>
      <p:cxnSp>
        <p:nvCxnSpPr>
          <p:cNvPr id="2" name="Straight Connector 1">
            <a:extLst>
              <a:ext uri="{FF2B5EF4-FFF2-40B4-BE49-F238E27FC236}">
                <a16:creationId xmlns:a16="http://schemas.microsoft.com/office/drawing/2014/main" id="{506F8113-DAE0-145F-3AD4-0FB683095A06}"/>
              </a:ext>
            </a:extLst>
          </p:cNvPr>
          <p:cNvCxnSpPr>
            <a:cxnSpLocks/>
          </p:cNvCxnSpPr>
          <p:nvPr/>
        </p:nvCxnSpPr>
        <p:spPr>
          <a:xfrm>
            <a:off x="395376" y="2332726"/>
            <a:ext cx="5807016" cy="0"/>
          </a:xfrm>
          <a:prstGeom prst="line">
            <a:avLst/>
          </a:prstGeom>
          <a:ln w="76200">
            <a:solidFill>
              <a:schemeClr val="tx2">
                <a:lumMod val="90000"/>
                <a:lumOff val="10000"/>
              </a:schemeClr>
            </a:solidFill>
          </a:ln>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6D02830F-898A-9DB2-CF9B-07F7B46DF7B8}"/>
              </a:ext>
            </a:extLst>
          </p:cNvPr>
          <p:cNvCxnSpPr>
            <a:cxnSpLocks/>
          </p:cNvCxnSpPr>
          <p:nvPr/>
        </p:nvCxnSpPr>
        <p:spPr>
          <a:xfrm>
            <a:off x="4967376" y="3983785"/>
            <a:ext cx="5807016" cy="0"/>
          </a:xfrm>
          <a:prstGeom prst="line">
            <a:avLst/>
          </a:prstGeom>
          <a:ln w="76200">
            <a:solidFill>
              <a:schemeClr val="accent2">
                <a:lumMod val="75000"/>
              </a:schemeClr>
            </a:solidFill>
          </a:ln>
        </p:spPr>
        <p:style>
          <a:lnRef idx="3">
            <a:schemeClr val="accent2"/>
          </a:lnRef>
          <a:fillRef idx="0">
            <a:schemeClr val="accent2"/>
          </a:fillRef>
          <a:effectRef idx="2">
            <a:schemeClr val="accent2"/>
          </a:effectRef>
          <a:fontRef idx="minor">
            <a:schemeClr val="tx1"/>
          </a:fontRef>
        </p:style>
      </p:cxnSp>
      <p:sp>
        <p:nvSpPr>
          <p:cNvPr id="7" name="Oval 6">
            <a:extLst>
              <a:ext uri="{FF2B5EF4-FFF2-40B4-BE49-F238E27FC236}">
                <a16:creationId xmlns:a16="http://schemas.microsoft.com/office/drawing/2014/main" id="{8F3E07BF-D220-4A58-4BED-97F8E224F521}"/>
              </a:ext>
            </a:extLst>
          </p:cNvPr>
          <p:cNvSpPr/>
          <p:nvPr/>
        </p:nvSpPr>
        <p:spPr>
          <a:xfrm>
            <a:off x="509155"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1E8A795A-A73A-1E7E-77ED-46D1F5DA841B}"/>
              </a:ext>
            </a:extLst>
          </p:cNvPr>
          <p:cNvSpPr/>
          <p:nvPr/>
        </p:nvSpPr>
        <p:spPr>
          <a:xfrm>
            <a:off x="146275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E4A2E583-99AB-DEBD-0BCC-AA0BC26734D8}"/>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5E7F3DF7-6145-1EE4-38CC-C23FC06F1400}"/>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8E8CDAB2-B56A-3515-B773-B78DDC1F4769}"/>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D418E1A9-BFC4-05EA-3663-F7522B9FA110}"/>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91D73129-9878-78F7-087D-FAAD16FF477D}"/>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1798C348-EF2E-77A9-3EF0-A1BCB4F616CA}"/>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81EE6BFF-7C1B-8852-4E23-2D3D05A87FC0}"/>
              </a:ext>
            </a:extLst>
          </p:cNvPr>
          <p:cNvSpPr/>
          <p:nvPr/>
        </p:nvSpPr>
        <p:spPr>
          <a:xfrm>
            <a:off x="6096000" y="6487064"/>
            <a:ext cx="6096000" cy="370936"/>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Academic </a:t>
            </a:r>
            <a:r>
              <a:rPr lang="fr-FR" dirty="0" err="1">
                <a:latin typeface="Arial" panose="020B0604020202020204" pitchFamily="34" charset="0"/>
                <a:cs typeface="Arial" panose="020B0604020202020204" pitchFamily="34" charset="0"/>
              </a:rPr>
              <a:t>Year</a:t>
            </a:r>
            <a:r>
              <a:rPr lang="fr-FR" dirty="0">
                <a:latin typeface="Arial" panose="020B0604020202020204" pitchFamily="34" charset="0"/>
                <a:cs typeface="Arial" panose="020B0604020202020204" pitchFamily="34" charset="0"/>
              </a:rPr>
              <a:t>: 2024/2025</a:t>
            </a:r>
            <a:endParaRPr lang="en-US" dirty="0">
              <a:latin typeface="Arial" panose="020B0604020202020204" pitchFamily="34" charset="0"/>
              <a:cs typeface="Arial" panose="020B0604020202020204" pitchFamily="34" charset="0"/>
            </a:endParaRPr>
          </a:p>
        </p:txBody>
      </p:sp>
      <p:sp>
        <p:nvSpPr>
          <p:cNvPr id="19" name="Rectangle 18">
            <a:extLst>
              <a:ext uri="{FF2B5EF4-FFF2-40B4-BE49-F238E27FC236}">
                <a16:creationId xmlns:a16="http://schemas.microsoft.com/office/drawing/2014/main" id="{333EE7FC-3BEC-58EC-A425-C2B54ECEAA55}"/>
              </a:ext>
            </a:extLst>
          </p:cNvPr>
          <p:cNvSpPr/>
          <p:nvPr/>
        </p:nvSpPr>
        <p:spPr>
          <a:xfrm>
            <a:off x="6096000" y="6487064"/>
            <a:ext cx="6096000" cy="370936"/>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Academic </a:t>
            </a:r>
            <a:r>
              <a:rPr lang="fr-FR" dirty="0" err="1">
                <a:latin typeface="Arial" panose="020B0604020202020204" pitchFamily="34" charset="0"/>
                <a:cs typeface="Arial" panose="020B0604020202020204" pitchFamily="34" charset="0"/>
              </a:rPr>
              <a:t>Year</a:t>
            </a:r>
            <a:r>
              <a:rPr lang="fr-FR" dirty="0">
                <a:latin typeface="Arial" panose="020B0604020202020204" pitchFamily="34" charset="0"/>
                <a:cs typeface="Arial" panose="020B0604020202020204" pitchFamily="34" charset="0"/>
              </a:rPr>
              <a:t>: 2024/2025</a:t>
            </a:r>
            <a:endParaRPr lang="en-US"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FB5AFECA-0517-0DB1-8789-AD697E02A48A}"/>
              </a:ext>
            </a:extLst>
          </p:cNvPr>
          <p:cNvSpPr/>
          <p:nvPr/>
        </p:nvSpPr>
        <p:spPr>
          <a:xfrm>
            <a:off x="11659870" y="5910297"/>
            <a:ext cx="390618" cy="370935"/>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2</a:t>
            </a:r>
            <a:endParaRPr lang="en-US" sz="2000" b="1" dirty="0">
              <a:solidFill>
                <a:schemeClr val="tx1"/>
              </a:solidFill>
              <a:latin typeface="Arial" panose="020B0604020202020204" pitchFamily="34" charset="0"/>
              <a:cs typeface="Arial" panose="020B0604020202020204" pitchFamily="34" charset="0"/>
            </a:endParaRPr>
          </a:p>
        </p:txBody>
      </p:sp>
      <p:sp>
        <p:nvSpPr>
          <p:cNvPr id="4" name="Rectangle 3">
            <a:extLst>
              <a:ext uri="{FF2B5EF4-FFF2-40B4-BE49-F238E27FC236}">
                <a16:creationId xmlns:a16="http://schemas.microsoft.com/office/drawing/2014/main" id="{44D9CE01-558A-0241-F395-73BDD6CF84B5}"/>
              </a:ext>
            </a:extLst>
          </p:cNvPr>
          <p:cNvSpPr/>
          <p:nvPr/>
        </p:nvSpPr>
        <p:spPr>
          <a:xfrm>
            <a:off x="0" y="6487064"/>
            <a:ext cx="6096000" cy="370936"/>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rial" panose="020B0604020202020204" pitchFamily="34" charset="0"/>
                <a:cs typeface="Arial" panose="020B0604020202020204" pitchFamily="34" charset="0"/>
              </a:rPr>
              <a:t>Defended</a:t>
            </a:r>
            <a:r>
              <a:rPr lang="fr-FR" dirty="0">
                <a:latin typeface="Arial" panose="020B0604020202020204" pitchFamily="34" charset="0"/>
                <a:cs typeface="Arial" panose="020B0604020202020204" pitchFamily="34" charset="0"/>
              </a:rPr>
              <a:t>: July 28th, 2025</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2213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Oval 7">
            <a:extLst>
              <a:ext uri="{FF2B5EF4-FFF2-40B4-BE49-F238E27FC236}">
                <a16:creationId xmlns:a16="http://schemas.microsoft.com/office/drawing/2014/main" id="{074814EB-1346-B73E-4EC7-E84534793A1D}"/>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0013252B-B366-6F9A-8A28-3B0E9E045D8F}"/>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0C3DE91C-4719-114B-1029-AD6CB20DEF76}"/>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E28D5FFE-E7A3-5310-D8AF-01EB4CE1C26C}"/>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BA37F6F5-06C6-FCD9-2C83-115ED8CC82E1}"/>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93CC6CDB-615B-D39E-608D-4C6FBABC47EA}"/>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F55BB392-A631-5B70-8E53-CAFF417C9211}"/>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2F1A328-4FFA-430E-7DB6-535EA059FC1E}"/>
              </a:ext>
            </a:extLst>
          </p:cNvPr>
          <p:cNvSpPr txBox="1"/>
          <p:nvPr/>
        </p:nvSpPr>
        <p:spPr>
          <a:xfrm>
            <a:off x="1361209" y="1035655"/>
            <a:ext cx="8487841" cy="584775"/>
          </a:xfrm>
          <a:prstGeom prst="rect">
            <a:avLst/>
          </a:prstGeom>
          <a:noFill/>
        </p:spPr>
        <p:txBody>
          <a:bodyPr wrap="square" rtlCol="0">
            <a:spAutoFit/>
          </a:bodyPr>
          <a:lstStyle/>
          <a:p>
            <a:r>
              <a:rPr lang="fr-FR" sz="3200" b="1" dirty="0">
                <a:solidFill>
                  <a:schemeClr val="tx2">
                    <a:lumMod val="90000"/>
                    <a:lumOff val="10000"/>
                  </a:schemeClr>
                </a:solidFill>
                <a:latin typeface="Arial" panose="020B0604020202020204" pitchFamily="34" charset="0"/>
                <a:cs typeface="Arial" panose="020B0604020202020204" pitchFamily="34" charset="0"/>
              </a:rPr>
              <a:t>Performance vs. Resource </a:t>
            </a:r>
            <a:r>
              <a:rPr lang="fr-FR" sz="3200" b="1" dirty="0" err="1">
                <a:solidFill>
                  <a:schemeClr val="tx2">
                    <a:lumMod val="90000"/>
                    <a:lumOff val="10000"/>
                  </a:schemeClr>
                </a:solidFill>
                <a:latin typeface="Arial" panose="020B0604020202020204" pitchFamily="34" charset="0"/>
                <a:cs typeface="Arial" panose="020B0604020202020204" pitchFamily="34" charset="0"/>
              </a:rPr>
              <a:t>Efficiency</a:t>
            </a:r>
            <a:r>
              <a:rPr lang="fr-FR" sz="3200" b="1" dirty="0">
                <a:solidFill>
                  <a:schemeClr val="tx2">
                    <a:lumMod val="90000"/>
                    <a:lumOff val="10000"/>
                  </a:schemeClr>
                </a:solidFill>
                <a:latin typeface="Arial" panose="020B0604020202020204" pitchFamily="34" charset="0"/>
                <a:cs typeface="Arial" panose="020B0604020202020204" pitchFamily="34" charset="0"/>
              </a:rPr>
              <a:t> </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graphicFrame>
        <p:nvGraphicFramePr>
          <p:cNvPr id="10" name="Table 9">
            <a:extLst>
              <a:ext uri="{FF2B5EF4-FFF2-40B4-BE49-F238E27FC236}">
                <a16:creationId xmlns:a16="http://schemas.microsoft.com/office/drawing/2014/main" id="{31BB99DE-2271-B3DE-1B5F-63C34BECF89D}"/>
              </a:ext>
            </a:extLst>
          </p:cNvPr>
          <p:cNvGraphicFramePr>
            <a:graphicFrameLocks noGrp="1"/>
          </p:cNvGraphicFramePr>
          <p:nvPr>
            <p:extLst>
              <p:ext uri="{D42A27DB-BD31-4B8C-83A1-F6EECF244321}">
                <p14:modId xmlns:p14="http://schemas.microsoft.com/office/powerpoint/2010/main" val="1620051226"/>
              </p:ext>
            </p:extLst>
          </p:nvPr>
        </p:nvGraphicFramePr>
        <p:xfrm>
          <a:off x="905390" y="1886927"/>
          <a:ext cx="9912927" cy="3557654"/>
        </p:xfrm>
        <a:graphic>
          <a:graphicData uri="http://schemas.openxmlformats.org/drawingml/2006/table">
            <a:tbl>
              <a:tblPr firstRow="1" firstCol="1">
                <a:tableStyleId>{69012ECD-51FC-41F1-AA8D-1B2483CD663E}</a:tableStyleId>
              </a:tblPr>
              <a:tblGrid>
                <a:gridCol w="3304309">
                  <a:extLst>
                    <a:ext uri="{9D8B030D-6E8A-4147-A177-3AD203B41FA5}">
                      <a16:colId xmlns:a16="http://schemas.microsoft.com/office/drawing/2014/main" val="3466265304"/>
                    </a:ext>
                  </a:extLst>
                </a:gridCol>
                <a:gridCol w="3304309">
                  <a:extLst>
                    <a:ext uri="{9D8B030D-6E8A-4147-A177-3AD203B41FA5}">
                      <a16:colId xmlns:a16="http://schemas.microsoft.com/office/drawing/2014/main" val="30770562"/>
                    </a:ext>
                  </a:extLst>
                </a:gridCol>
                <a:gridCol w="3304309">
                  <a:extLst>
                    <a:ext uri="{9D8B030D-6E8A-4147-A177-3AD203B41FA5}">
                      <a16:colId xmlns:a16="http://schemas.microsoft.com/office/drawing/2014/main" val="1234640243"/>
                    </a:ext>
                  </a:extLst>
                </a:gridCol>
              </a:tblGrid>
              <a:tr h="532239">
                <a:tc>
                  <a:txBody>
                    <a:bodyPr/>
                    <a:lstStyle/>
                    <a:p>
                      <a:pPr algn="ctr"/>
                      <a:r>
                        <a:rPr lang="en-US" b="1" dirty="0">
                          <a:latin typeface="Arial" panose="020B0604020202020204" pitchFamily="34" charset="0"/>
                          <a:cs typeface="Arial" panose="020B0604020202020204" pitchFamily="34" charset="0"/>
                        </a:rPr>
                        <a:t>Metric</a:t>
                      </a:r>
                      <a:endParaRPr lang="en-US" dirty="0">
                        <a:latin typeface="Arial" panose="020B0604020202020204" pitchFamily="34" charset="0"/>
                        <a:cs typeface="Arial" panose="020B0604020202020204" pitchFamily="34" charset="0"/>
                      </a:endParaRPr>
                    </a:p>
                  </a:txBody>
                  <a:tcPr anchor="ctr"/>
                </a:tc>
                <a:tc>
                  <a:txBody>
                    <a:bodyPr/>
                    <a:lstStyle/>
                    <a:p>
                      <a:pPr algn="ctr"/>
                      <a:r>
                        <a:rPr lang="en-US" b="1" dirty="0">
                          <a:latin typeface="Arial" panose="020B0604020202020204" pitchFamily="34" charset="0"/>
                          <a:cs typeface="Arial" panose="020B0604020202020204" pitchFamily="34" charset="0"/>
                        </a:rPr>
                        <a:t>Gain</a:t>
                      </a:r>
                      <a:endParaRPr lang="en-US" dirty="0">
                        <a:latin typeface="Arial" panose="020B0604020202020204" pitchFamily="34" charset="0"/>
                        <a:cs typeface="Arial" panose="020B0604020202020204" pitchFamily="34" charset="0"/>
                      </a:endParaRPr>
                    </a:p>
                  </a:txBody>
                  <a:tcPr anchor="ctr"/>
                </a:tc>
                <a:tc>
                  <a:txBody>
                    <a:bodyPr/>
                    <a:lstStyle/>
                    <a:p>
                      <a:pPr algn="ctr"/>
                      <a:r>
                        <a:rPr lang="en-US" b="1" dirty="0">
                          <a:latin typeface="Arial" panose="020B0604020202020204" pitchFamily="34" charset="0"/>
                          <a:cs typeface="Arial" panose="020B0604020202020204" pitchFamily="34" charset="0"/>
                        </a:rPr>
                        <a:t>Required Resource</a:t>
                      </a:r>
                      <a:endParaRPr lang="en-US"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273757400"/>
                  </a:ext>
                </a:extLst>
              </a:tr>
              <a:tr h="605083">
                <a:tc>
                  <a:txBody>
                    <a:bodyPr/>
                    <a:lstStyle/>
                    <a:p>
                      <a:r>
                        <a:rPr lang="en-US" b="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Secrecy Rate</a:t>
                      </a:r>
                    </a:p>
                  </a:txBody>
                  <a:tcPr anchor="ctr"/>
                </a:tc>
                <a:tc>
                  <a:txBody>
                    <a:bodyPr/>
                    <a:lstStyle/>
                    <a:p>
                      <a:pPr algn="ctr"/>
                      <a:r>
                        <a:rPr lang="en-US" dirty="0">
                          <a:latin typeface="Arial" panose="020B0604020202020204" pitchFamily="34" charset="0"/>
                          <a:cs typeface="Arial" panose="020B0604020202020204" pitchFamily="34" charset="0"/>
                        </a:rPr>
                        <a:t>+65%</a:t>
                      </a:r>
                    </a:p>
                  </a:txBody>
                  <a:tcPr anchor="ctr"/>
                </a:tc>
                <a:tc>
                  <a:txBody>
                    <a:bodyPr/>
                    <a:lstStyle/>
                    <a:p>
                      <a:pPr algn="ctr"/>
                      <a:r>
                        <a:rPr lang="en-US">
                          <a:latin typeface="Arial" panose="020B0604020202020204" pitchFamily="34" charset="0"/>
                          <a:cs typeface="Arial" panose="020B0604020202020204" pitchFamily="34" charset="0"/>
                        </a:rPr>
                        <a:t>140 RIS elements</a:t>
                      </a:r>
                    </a:p>
                  </a:txBody>
                  <a:tcPr anchor="ctr"/>
                </a:tc>
                <a:extLst>
                  <a:ext uri="{0D108BD9-81ED-4DB2-BD59-A6C34878D82A}">
                    <a16:rowId xmlns:a16="http://schemas.microsoft.com/office/drawing/2014/main" val="2056192606"/>
                  </a:ext>
                </a:extLst>
              </a:tr>
              <a:tr h="605083">
                <a:tc>
                  <a:txBody>
                    <a:bodyPr/>
                    <a:lstStyle/>
                    <a:p>
                      <a:r>
                        <a:rPr lang="en-US" b="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SNR Improvement</a:t>
                      </a:r>
                    </a:p>
                  </a:txBody>
                  <a:tcPr anchor="ctr"/>
                </a:tc>
                <a:tc>
                  <a:txBody>
                    <a:bodyPr/>
                    <a:lstStyle/>
                    <a:p>
                      <a:pPr algn="ctr"/>
                      <a:r>
                        <a:rPr lang="en-US" dirty="0">
                          <a:latin typeface="Arial" panose="020B0604020202020204" pitchFamily="34" charset="0"/>
                          <a:cs typeface="Arial" panose="020B0604020202020204" pitchFamily="34" charset="0"/>
                        </a:rPr>
                        <a:t>+4 dB</a:t>
                      </a:r>
                    </a:p>
                  </a:txBody>
                  <a:tcPr anchor="ctr"/>
                </a:tc>
                <a:tc>
                  <a:txBody>
                    <a:bodyPr/>
                    <a:lstStyle/>
                    <a:p>
                      <a:pPr algn="ctr"/>
                      <a:r>
                        <a:rPr lang="en-US" dirty="0">
                          <a:latin typeface="Arial" panose="020B0604020202020204" pitchFamily="34" charset="0"/>
                          <a:cs typeface="Arial" panose="020B0604020202020204" pitchFamily="34" charset="0"/>
                        </a:rPr>
                        <a:t>Same 140 RIS elements</a:t>
                      </a:r>
                    </a:p>
                  </a:txBody>
                  <a:tcPr anchor="ctr"/>
                </a:tc>
                <a:extLst>
                  <a:ext uri="{0D108BD9-81ED-4DB2-BD59-A6C34878D82A}">
                    <a16:rowId xmlns:a16="http://schemas.microsoft.com/office/drawing/2014/main" val="3087864925"/>
                  </a:ext>
                </a:extLst>
              </a:tr>
              <a:tr h="605083">
                <a:tc>
                  <a:txBody>
                    <a:bodyPr/>
                    <a:lstStyle/>
                    <a:p>
                      <a:r>
                        <a:rPr lang="en-US" b="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Energy Consumption</a:t>
                      </a:r>
                    </a:p>
                  </a:txBody>
                  <a:tcPr anchor="ctr"/>
                </a:tc>
                <a:tc>
                  <a:txBody>
                    <a:bodyPr/>
                    <a:lstStyle/>
                    <a:p>
                      <a:pPr algn="ctr"/>
                      <a:r>
                        <a:rPr lang="en-US" dirty="0">
                          <a:latin typeface="Arial" panose="020B0604020202020204" pitchFamily="34" charset="0"/>
                          <a:cs typeface="Arial" panose="020B0604020202020204" pitchFamily="34" charset="0"/>
                        </a:rPr>
                        <a:t>+25% gain in secrecy</a:t>
                      </a:r>
                    </a:p>
                  </a:txBody>
                  <a:tcPr anchor="ctr"/>
                </a:tc>
                <a:tc>
                  <a:txBody>
                    <a:bodyPr/>
                    <a:lstStyle/>
                    <a:p>
                      <a:pPr algn="ctr"/>
                      <a:r>
                        <a:rPr lang="en-US">
                          <a:latin typeface="Arial" panose="020B0604020202020204" pitchFamily="34" charset="0"/>
                          <a:cs typeface="Arial" panose="020B0604020202020204" pitchFamily="34" charset="0"/>
                        </a:rPr>
                        <a:t>+3 dB (double Tx power)</a:t>
                      </a:r>
                    </a:p>
                  </a:txBody>
                  <a:tcPr anchor="ctr"/>
                </a:tc>
                <a:extLst>
                  <a:ext uri="{0D108BD9-81ED-4DB2-BD59-A6C34878D82A}">
                    <a16:rowId xmlns:a16="http://schemas.microsoft.com/office/drawing/2014/main" val="1424885561"/>
                  </a:ext>
                </a:extLst>
              </a:tr>
              <a:tr h="605083">
                <a:tc>
                  <a:txBody>
                    <a:bodyPr/>
                    <a:lstStyle/>
                    <a:p>
                      <a:r>
                        <a:rPr lang="en-US" b="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Hardware Complexity</a:t>
                      </a:r>
                    </a:p>
                  </a:txBody>
                  <a:tcPr anchor="ctr"/>
                </a:tc>
                <a:tc>
                  <a:txBody>
                    <a:bodyPr/>
                    <a:lstStyle/>
                    <a:p>
                      <a:pPr algn="ctr"/>
                      <a:r>
                        <a:rPr lang="en-US" dirty="0">
                          <a:latin typeface="Arial" panose="020B0604020202020204" pitchFamily="34" charset="0"/>
                          <a:cs typeface="Arial" panose="020B0604020202020204" pitchFamily="34" charset="0"/>
                        </a:rPr>
                        <a:t>Moderate</a:t>
                      </a:r>
                    </a:p>
                  </a:txBody>
                  <a:tcPr anchor="ctr"/>
                </a:tc>
                <a:tc>
                  <a:txBody>
                    <a:bodyPr/>
                    <a:lstStyle/>
                    <a:p>
                      <a:pPr algn="ctr"/>
                      <a:r>
                        <a:rPr lang="en-US">
                          <a:latin typeface="Arial" panose="020B0604020202020204" pitchFamily="34" charset="0"/>
                          <a:cs typeface="Arial" panose="020B0604020202020204" pitchFamily="34" charset="0"/>
                        </a:rPr>
                        <a:t>Small form RIS (20×20)</a:t>
                      </a:r>
                    </a:p>
                  </a:txBody>
                  <a:tcPr anchor="ctr"/>
                </a:tc>
                <a:extLst>
                  <a:ext uri="{0D108BD9-81ED-4DB2-BD59-A6C34878D82A}">
                    <a16:rowId xmlns:a16="http://schemas.microsoft.com/office/drawing/2014/main" val="52626055"/>
                  </a:ext>
                </a:extLst>
              </a:tr>
              <a:tr h="605083">
                <a:tc>
                  <a:txBody>
                    <a:bodyPr/>
                    <a:lstStyle/>
                    <a:p>
                      <a:r>
                        <a:rPr lang="en-US" b="1"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Budget Efficiency</a:t>
                      </a:r>
                    </a:p>
                  </a:txBody>
                  <a:tcPr anchor="ctr"/>
                </a:tc>
                <a:tc>
                  <a:txBody>
                    <a:bodyPr/>
                    <a:lstStyle/>
                    <a:p>
                      <a:pPr algn="ctr"/>
                      <a:r>
                        <a:rPr lang="en-US" dirty="0">
                          <a:latin typeface="Arial" panose="020B0604020202020204" pitchFamily="34" charset="0"/>
                          <a:cs typeface="Arial" panose="020B0604020202020204" pitchFamily="34" charset="0"/>
                        </a:rPr>
                        <a:t>High</a:t>
                      </a:r>
                    </a:p>
                  </a:txBody>
                  <a:tcPr anchor="ctr"/>
                </a:tc>
                <a:tc>
                  <a:txBody>
                    <a:bodyPr/>
                    <a:lstStyle/>
                    <a:p>
                      <a:pPr algn="ctr"/>
                      <a:r>
                        <a:rPr lang="en-US" dirty="0">
                          <a:latin typeface="Arial" panose="020B0604020202020204" pitchFamily="34" charset="0"/>
                          <a:cs typeface="Arial" panose="020B0604020202020204" pitchFamily="34" charset="0"/>
                        </a:rPr>
                        <a:t>≤ 12k </a:t>
                      </a:r>
                      <a:r>
                        <a:rPr lang="en-US" b="0" dirty="0">
                          <a:latin typeface="Arial" panose="020B0604020202020204" pitchFamily="34" charset="0"/>
                          <a:cs typeface="Arial" panose="020B0604020202020204" pitchFamily="34" charset="0"/>
                        </a:rPr>
                        <a:t>$</a:t>
                      </a:r>
                      <a:r>
                        <a:rPr lang="en-US" dirty="0">
                          <a:latin typeface="Arial" panose="020B0604020202020204" pitchFamily="34" charset="0"/>
                          <a:cs typeface="Arial" panose="020B0604020202020204" pitchFamily="34" charset="0"/>
                        </a:rPr>
                        <a:t> for full setup</a:t>
                      </a:r>
                    </a:p>
                  </a:txBody>
                  <a:tcPr anchor="ctr"/>
                </a:tc>
                <a:extLst>
                  <a:ext uri="{0D108BD9-81ED-4DB2-BD59-A6C34878D82A}">
                    <a16:rowId xmlns:a16="http://schemas.microsoft.com/office/drawing/2014/main" val="334667222"/>
                  </a:ext>
                </a:extLst>
              </a:tr>
            </a:tbl>
          </a:graphicData>
        </a:graphic>
      </p:graphicFrame>
      <p:sp>
        <p:nvSpPr>
          <p:cNvPr id="13" name="TextBox 12">
            <a:extLst>
              <a:ext uri="{FF2B5EF4-FFF2-40B4-BE49-F238E27FC236}">
                <a16:creationId xmlns:a16="http://schemas.microsoft.com/office/drawing/2014/main" id="{94154EB6-8F7F-7170-7127-FC78D764A66F}"/>
              </a:ext>
            </a:extLst>
          </p:cNvPr>
          <p:cNvSpPr txBox="1"/>
          <p:nvPr/>
        </p:nvSpPr>
        <p:spPr>
          <a:xfrm>
            <a:off x="1361209" y="5905881"/>
            <a:ext cx="9377911" cy="646331"/>
          </a:xfrm>
          <a:prstGeom prst="rect">
            <a:avLst/>
          </a:prstGeom>
          <a:noFill/>
        </p:spPr>
        <p:txBody>
          <a:bodyPr wrap="square">
            <a:spAutoFit/>
          </a:bodyPr>
          <a:lstStyle/>
          <a:p>
            <a:r>
              <a:rPr lang="en-US" i="1" dirty="0">
                <a:latin typeface="Arial" panose="020B0604020202020204" pitchFamily="34" charset="0"/>
                <a:cs typeface="Arial" panose="020B0604020202020204" pitchFamily="34" charset="0"/>
              </a:rPr>
              <a:t>Our system delivers strong physical-layer security and sensing improvements with minimal increases in power and hardware footprint, making it ideal for real-world UAV deployments.</a:t>
            </a:r>
          </a:p>
        </p:txBody>
      </p:sp>
      <p:sp>
        <p:nvSpPr>
          <p:cNvPr id="3" name="Oval 2">
            <a:extLst>
              <a:ext uri="{FF2B5EF4-FFF2-40B4-BE49-F238E27FC236}">
                <a16:creationId xmlns:a16="http://schemas.microsoft.com/office/drawing/2014/main" id="{97DF75C8-5379-3AA3-B931-6F8832B24854}"/>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29</a:t>
            </a:r>
            <a:endParaRPr lang="en-US" sz="2000" b="1" dirty="0">
              <a:solidFill>
                <a:schemeClr val="tx1"/>
              </a:solidFill>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0922F81D-84E1-17ED-4255-1DB11FEF9A12}"/>
              </a:ext>
            </a:extLst>
          </p:cNvPr>
          <p:cNvSpPr/>
          <p:nvPr/>
        </p:nvSpPr>
        <p:spPr>
          <a:xfrm>
            <a:off x="5245205" y="205127"/>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855797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1" name="Table 10">
            <a:extLst>
              <a:ext uri="{FF2B5EF4-FFF2-40B4-BE49-F238E27FC236}">
                <a16:creationId xmlns:a16="http://schemas.microsoft.com/office/drawing/2014/main" id="{9CEBE30D-81DB-0552-D2A2-7876F2A037FA}"/>
              </a:ext>
            </a:extLst>
          </p:cNvPr>
          <p:cNvGraphicFramePr>
            <a:graphicFrameLocks noGrp="1"/>
          </p:cNvGraphicFramePr>
          <p:nvPr>
            <p:extLst>
              <p:ext uri="{D42A27DB-BD31-4B8C-83A1-F6EECF244321}">
                <p14:modId xmlns:p14="http://schemas.microsoft.com/office/powerpoint/2010/main" val="1579855698"/>
              </p:ext>
            </p:extLst>
          </p:nvPr>
        </p:nvGraphicFramePr>
        <p:xfrm>
          <a:off x="1308231" y="1710196"/>
          <a:ext cx="9575538" cy="4754880"/>
        </p:xfrm>
        <a:graphic>
          <a:graphicData uri="http://schemas.openxmlformats.org/drawingml/2006/table">
            <a:tbl>
              <a:tblPr firstRow="1" bandRow="1">
                <a:tableStyleId>{5C22544A-7EE6-4342-B048-85BDC9FD1C3A}</a:tableStyleId>
              </a:tblPr>
              <a:tblGrid>
                <a:gridCol w="1595923">
                  <a:extLst>
                    <a:ext uri="{9D8B030D-6E8A-4147-A177-3AD203B41FA5}">
                      <a16:colId xmlns:a16="http://schemas.microsoft.com/office/drawing/2014/main" val="220980114"/>
                    </a:ext>
                  </a:extLst>
                </a:gridCol>
                <a:gridCol w="1595923">
                  <a:extLst>
                    <a:ext uri="{9D8B030D-6E8A-4147-A177-3AD203B41FA5}">
                      <a16:colId xmlns:a16="http://schemas.microsoft.com/office/drawing/2014/main" val="3527164920"/>
                    </a:ext>
                  </a:extLst>
                </a:gridCol>
                <a:gridCol w="1595923">
                  <a:extLst>
                    <a:ext uri="{9D8B030D-6E8A-4147-A177-3AD203B41FA5}">
                      <a16:colId xmlns:a16="http://schemas.microsoft.com/office/drawing/2014/main" val="1191646015"/>
                    </a:ext>
                  </a:extLst>
                </a:gridCol>
                <a:gridCol w="1595923">
                  <a:extLst>
                    <a:ext uri="{9D8B030D-6E8A-4147-A177-3AD203B41FA5}">
                      <a16:colId xmlns:a16="http://schemas.microsoft.com/office/drawing/2014/main" val="4228378236"/>
                    </a:ext>
                  </a:extLst>
                </a:gridCol>
                <a:gridCol w="1595923">
                  <a:extLst>
                    <a:ext uri="{9D8B030D-6E8A-4147-A177-3AD203B41FA5}">
                      <a16:colId xmlns:a16="http://schemas.microsoft.com/office/drawing/2014/main" val="2149220499"/>
                    </a:ext>
                  </a:extLst>
                </a:gridCol>
                <a:gridCol w="1595923">
                  <a:extLst>
                    <a:ext uri="{9D8B030D-6E8A-4147-A177-3AD203B41FA5}">
                      <a16:colId xmlns:a16="http://schemas.microsoft.com/office/drawing/2014/main" val="2517877264"/>
                    </a:ext>
                  </a:extLst>
                </a:gridCol>
              </a:tblGrid>
              <a:tr h="429015">
                <a:tc>
                  <a:txBody>
                    <a:bodyPr/>
                    <a:lstStyle/>
                    <a:p>
                      <a:r>
                        <a:rPr lang="en-US" b="1" dirty="0">
                          <a:effectLst/>
                          <a:latin typeface="Google Sans Text"/>
                        </a:rPr>
                        <a:t>Capability</a:t>
                      </a:r>
                    </a:p>
                  </a:txBody>
                  <a:tcPr anchor="ctr"/>
                </a:tc>
                <a:tc>
                  <a:txBody>
                    <a:bodyPr/>
                    <a:lstStyle/>
                    <a:p>
                      <a:r>
                        <a:rPr lang="en-US" b="1">
                          <a:effectLst/>
                          <a:latin typeface="Google Sans Text"/>
                        </a:rPr>
                        <a:t>Our Framework</a:t>
                      </a:r>
                    </a:p>
                  </a:txBody>
                  <a:tcPr anchor="ctr"/>
                </a:tc>
                <a:tc>
                  <a:txBody>
                    <a:bodyPr/>
                    <a:lstStyle/>
                    <a:p>
                      <a:r>
                        <a:rPr lang="en-US" b="1">
                          <a:effectLst/>
                          <a:latin typeface="Google Sans Text"/>
                        </a:rPr>
                        <a:t>No RIS</a:t>
                      </a:r>
                    </a:p>
                  </a:txBody>
                  <a:tcPr anchor="ctr"/>
                </a:tc>
                <a:tc>
                  <a:txBody>
                    <a:bodyPr/>
                    <a:lstStyle/>
                    <a:p>
                      <a:r>
                        <a:rPr lang="en-US" b="1">
                          <a:effectLst/>
                          <a:latin typeface="Google Sans Text"/>
                        </a:rPr>
                        <a:t>No Jamming</a:t>
                      </a:r>
                    </a:p>
                  </a:txBody>
                  <a:tcPr anchor="ctr"/>
                </a:tc>
                <a:tc>
                  <a:txBody>
                    <a:bodyPr/>
                    <a:lstStyle/>
                    <a:p>
                      <a:r>
                        <a:rPr lang="en-US" b="1">
                          <a:effectLst/>
                          <a:latin typeface="Google Sans Text"/>
                        </a:rPr>
                        <a:t>Static UAV</a:t>
                      </a:r>
                    </a:p>
                  </a:txBody>
                  <a:tcPr anchor="ctr"/>
                </a:tc>
                <a:tc>
                  <a:txBody>
                    <a:bodyPr/>
                    <a:lstStyle/>
                    <a:p>
                      <a:r>
                        <a:rPr lang="en-US" b="1">
                          <a:effectLst/>
                          <a:latin typeface="Google Sans Text"/>
                        </a:rPr>
                        <a:t>Traditional Opt.</a:t>
                      </a:r>
                    </a:p>
                  </a:txBody>
                  <a:tcPr anchor="ctr"/>
                </a:tc>
                <a:extLst>
                  <a:ext uri="{0D108BD9-81ED-4DB2-BD59-A6C34878D82A}">
                    <a16:rowId xmlns:a16="http://schemas.microsoft.com/office/drawing/2014/main" val="4030180237"/>
                  </a:ext>
                </a:extLst>
              </a:tr>
              <a:tr h="588367">
                <a:tc>
                  <a:txBody>
                    <a:bodyPr/>
                    <a:lstStyle/>
                    <a:p>
                      <a:r>
                        <a:rPr lang="en-US" b="1">
                          <a:effectLst/>
                          <a:latin typeface="Google Sans Text"/>
                        </a:rPr>
                        <a:t>Adaptive Trajectory</a:t>
                      </a:r>
                      <a:endParaRPr lang="en-US" b="0">
                        <a:effectLst/>
                        <a:latin typeface="Google Sans Text"/>
                      </a:endParaRPr>
                    </a:p>
                  </a:txBody>
                  <a:tcPr anchor="ctr"/>
                </a:tc>
                <a:tc>
                  <a:txBody>
                    <a:bodyPr/>
                    <a:lstStyle/>
                    <a:p>
                      <a:pPr marL="0" indent="0">
                        <a:buFont typeface="Wingdings" panose="05000000000000000000" pitchFamily="2" charset="2"/>
                        <a:buNone/>
                      </a:pPr>
                      <a:endParaRPr lang="en-US" b="1" dirty="0">
                        <a:effectLst/>
                        <a:latin typeface="Google Sans Text"/>
                      </a:endParaRPr>
                    </a:p>
                  </a:txBody>
                  <a:tcPr anchor="ctr"/>
                </a:tc>
                <a:tc>
                  <a:txBody>
                    <a:bodyPr/>
                    <a:lstStyle/>
                    <a:p>
                      <a:endParaRPr lang="en-US" b="0" dirty="0">
                        <a:effectLst/>
                        <a:latin typeface="Google Sans Text"/>
                      </a:endParaRPr>
                    </a:p>
                  </a:txBody>
                  <a:tcPr anchor="ctr"/>
                </a:tc>
                <a:tc>
                  <a:txBody>
                    <a:bodyPr/>
                    <a:lstStyle/>
                    <a:p>
                      <a:endParaRPr lang="en-US" b="0" dirty="0">
                        <a:effectLst/>
                        <a:latin typeface="Google Sans Text"/>
                      </a:endParaRPr>
                    </a:p>
                  </a:txBody>
                  <a:tcPr anchor="ctr"/>
                </a:tc>
                <a:tc>
                  <a:txBody>
                    <a:bodyPr/>
                    <a:lstStyle/>
                    <a:p>
                      <a:endParaRPr lang="en-US" b="0" dirty="0">
                        <a:effectLst/>
                        <a:latin typeface="Google Sans Text"/>
                      </a:endParaRPr>
                    </a:p>
                  </a:txBody>
                  <a:tcPr anchor="ctr"/>
                </a:tc>
                <a:tc>
                  <a:txBody>
                    <a:bodyPr/>
                    <a:lstStyle/>
                    <a:p>
                      <a:endParaRPr lang="en-US" b="0" dirty="0">
                        <a:effectLst/>
                        <a:latin typeface="Google Sans Text"/>
                      </a:endParaRPr>
                    </a:p>
                  </a:txBody>
                  <a:tcPr anchor="ctr"/>
                </a:tc>
                <a:extLst>
                  <a:ext uri="{0D108BD9-81ED-4DB2-BD59-A6C34878D82A}">
                    <a16:rowId xmlns:a16="http://schemas.microsoft.com/office/drawing/2014/main" val="2485965103"/>
                  </a:ext>
                </a:extLst>
              </a:tr>
              <a:tr h="588367">
                <a:tc>
                  <a:txBody>
                    <a:bodyPr/>
                    <a:lstStyle/>
                    <a:p>
                      <a:r>
                        <a:rPr lang="en-US" b="1">
                          <a:effectLst/>
                          <a:latin typeface="Google Sans Text"/>
                        </a:rPr>
                        <a:t>Intelligent RIS Control</a:t>
                      </a:r>
                      <a:endParaRPr lang="en-US" b="0">
                        <a:effectLst/>
                        <a:latin typeface="Google Sans Text"/>
                      </a:endParaRPr>
                    </a:p>
                  </a:txBody>
                  <a:tcPr anchor="ctr"/>
                </a:tc>
                <a:tc>
                  <a:txBody>
                    <a:bodyPr/>
                    <a:lstStyle/>
                    <a:p>
                      <a:endParaRPr lang="en-US" b="0" dirty="0">
                        <a:effectLst/>
                        <a:latin typeface="Google Sans Text"/>
                      </a:endParaRPr>
                    </a:p>
                  </a:txBody>
                  <a:tcPr anchor="ctr"/>
                </a:tc>
                <a:tc>
                  <a:txBody>
                    <a:bodyPr/>
                    <a:lstStyle/>
                    <a:p>
                      <a:r>
                        <a:rPr lang="en-US" b="0" dirty="0">
                          <a:effectLst/>
                          <a:latin typeface="Google Sans Text"/>
                        </a:rPr>
                        <a:t>           </a:t>
                      </a:r>
                      <a:endParaRPr lang="en-US" b="0" dirty="0">
                        <a:solidFill>
                          <a:schemeClr val="tx2">
                            <a:lumMod val="90000"/>
                            <a:lumOff val="10000"/>
                          </a:schemeClr>
                        </a:solidFill>
                        <a:effectLst/>
                        <a:latin typeface="Google Sans Text"/>
                      </a:endParaRPr>
                    </a:p>
                  </a:txBody>
                  <a:tcPr anchor="ctr"/>
                </a:tc>
                <a:tc>
                  <a:txBody>
                    <a:bodyPr/>
                    <a:lstStyle/>
                    <a:p>
                      <a:endParaRPr lang="en-US" b="0" dirty="0">
                        <a:effectLst/>
                        <a:latin typeface="Google Sans Text"/>
                      </a:endParaRPr>
                    </a:p>
                  </a:txBody>
                  <a:tcPr anchor="ctr"/>
                </a:tc>
                <a:tc>
                  <a:txBody>
                    <a:bodyPr/>
                    <a:lstStyle/>
                    <a:p>
                      <a:endParaRPr lang="en-US" b="0" dirty="0">
                        <a:effectLst/>
                        <a:latin typeface="Google Sans Text"/>
                      </a:endParaRPr>
                    </a:p>
                  </a:txBody>
                  <a:tcPr anchor="ctr"/>
                </a:tc>
                <a:tc>
                  <a:txBody>
                    <a:bodyPr/>
                    <a:lstStyle/>
                    <a:p>
                      <a:endParaRPr lang="en-US" b="0" dirty="0">
                        <a:effectLst/>
                        <a:latin typeface="Google Sans Text"/>
                      </a:endParaRPr>
                    </a:p>
                  </a:txBody>
                  <a:tcPr anchor="ctr"/>
                </a:tc>
                <a:extLst>
                  <a:ext uri="{0D108BD9-81ED-4DB2-BD59-A6C34878D82A}">
                    <a16:rowId xmlns:a16="http://schemas.microsoft.com/office/drawing/2014/main" val="4137305556"/>
                  </a:ext>
                </a:extLst>
              </a:tr>
              <a:tr h="612880">
                <a:tc>
                  <a:txBody>
                    <a:bodyPr/>
                    <a:lstStyle/>
                    <a:p>
                      <a:r>
                        <a:rPr lang="en-US" b="1">
                          <a:effectLst/>
                          <a:latin typeface="Google Sans Text"/>
                        </a:rPr>
                        <a:t>Active Jamming Defense</a:t>
                      </a:r>
                      <a:endParaRPr lang="en-US" b="0">
                        <a:effectLst/>
                        <a:latin typeface="Google Sans Text"/>
                      </a:endParaRPr>
                    </a:p>
                  </a:txBody>
                  <a:tcPr anchor="ctr"/>
                </a:tc>
                <a:tc>
                  <a:txBody>
                    <a:bodyPr/>
                    <a:lstStyle/>
                    <a:p>
                      <a:endParaRPr lang="en-US" b="0" dirty="0">
                        <a:effectLst/>
                        <a:latin typeface="Google Sans Text"/>
                      </a:endParaRPr>
                    </a:p>
                  </a:txBody>
                  <a:tcPr anchor="ctr"/>
                </a:tc>
                <a:tc>
                  <a:txBody>
                    <a:bodyPr/>
                    <a:lstStyle/>
                    <a:p>
                      <a:endParaRPr lang="en-US" b="0" dirty="0">
                        <a:effectLst/>
                        <a:latin typeface="Google Sans Text"/>
                      </a:endParaRPr>
                    </a:p>
                  </a:txBody>
                  <a:tcPr anchor="ctr"/>
                </a:tc>
                <a:tc>
                  <a:txBody>
                    <a:bodyPr/>
                    <a:lstStyle/>
                    <a:p>
                      <a:endParaRPr lang="en-US" b="0" dirty="0">
                        <a:effectLst/>
                        <a:latin typeface="Google Sans Text"/>
                      </a:endParaRPr>
                    </a:p>
                  </a:txBody>
                  <a:tcPr anchor="ctr"/>
                </a:tc>
                <a:tc>
                  <a:txBody>
                    <a:bodyPr/>
                    <a:lstStyle/>
                    <a:p>
                      <a:endParaRPr lang="en-US" b="0" dirty="0">
                        <a:effectLst/>
                        <a:latin typeface="Google Sans Text"/>
                      </a:endParaRPr>
                    </a:p>
                  </a:txBody>
                  <a:tcPr anchor="ctr"/>
                </a:tc>
                <a:tc>
                  <a:txBody>
                    <a:bodyPr/>
                    <a:lstStyle/>
                    <a:p>
                      <a:endParaRPr lang="en-US" b="0" dirty="0">
                        <a:effectLst/>
                        <a:latin typeface="Google Sans Text"/>
                      </a:endParaRPr>
                    </a:p>
                  </a:txBody>
                  <a:tcPr anchor="ctr"/>
                </a:tc>
                <a:extLst>
                  <a:ext uri="{0D108BD9-81ED-4DB2-BD59-A6C34878D82A}">
                    <a16:rowId xmlns:a16="http://schemas.microsoft.com/office/drawing/2014/main" val="1451549676"/>
                  </a:ext>
                </a:extLst>
              </a:tr>
              <a:tr h="612880">
                <a:tc>
                  <a:txBody>
                    <a:bodyPr/>
                    <a:lstStyle/>
                    <a:p>
                      <a:r>
                        <a:rPr lang="en-US" b="1" dirty="0">
                          <a:effectLst/>
                          <a:latin typeface="Google Sans Text"/>
                        </a:rPr>
                        <a:t>Real-Time Dynamic Opt.</a:t>
                      </a:r>
                      <a:endParaRPr lang="en-US" b="0" dirty="0">
                        <a:effectLst/>
                        <a:latin typeface="Google Sans Text"/>
                      </a:endParaRPr>
                    </a:p>
                  </a:txBody>
                  <a:tcPr anchor="ctr"/>
                </a:tc>
                <a:tc>
                  <a:txBody>
                    <a:bodyPr/>
                    <a:lstStyle/>
                    <a:p>
                      <a:endParaRPr lang="en-US" b="0" dirty="0">
                        <a:effectLst/>
                        <a:latin typeface="Google Sans Text"/>
                      </a:endParaRPr>
                    </a:p>
                  </a:txBody>
                  <a:tcPr anchor="ctr"/>
                </a:tc>
                <a:tc>
                  <a:txBody>
                    <a:bodyPr/>
                    <a:lstStyle/>
                    <a:p>
                      <a:endParaRPr lang="en-US" b="0" dirty="0">
                        <a:effectLst/>
                        <a:latin typeface="Google Sans Text"/>
                      </a:endParaRPr>
                    </a:p>
                  </a:txBody>
                  <a:tcPr anchor="ctr"/>
                </a:tc>
                <a:tc>
                  <a:txBody>
                    <a:bodyPr/>
                    <a:lstStyle/>
                    <a:p>
                      <a:endParaRPr lang="en-US" b="0" dirty="0">
                        <a:effectLst/>
                        <a:latin typeface="Google Sans Text"/>
                      </a:endParaRPr>
                    </a:p>
                  </a:txBody>
                  <a:tcPr anchor="ctr"/>
                </a:tc>
                <a:tc>
                  <a:txBody>
                    <a:bodyPr/>
                    <a:lstStyle/>
                    <a:p>
                      <a:endParaRPr lang="en-US" b="0" dirty="0">
                        <a:effectLst/>
                        <a:latin typeface="Google Sans Text"/>
                      </a:endParaRPr>
                    </a:p>
                  </a:txBody>
                  <a:tcPr anchor="ctr"/>
                </a:tc>
                <a:tc>
                  <a:txBody>
                    <a:bodyPr/>
                    <a:lstStyle/>
                    <a:p>
                      <a:endParaRPr lang="en-US" b="0" dirty="0">
                        <a:effectLst/>
                        <a:latin typeface="Google Sans Text"/>
                      </a:endParaRPr>
                    </a:p>
                  </a:txBody>
                  <a:tcPr anchor="ctr"/>
                </a:tc>
                <a:extLst>
                  <a:ext uri="{0D108BD9-81ED-4DB2-BD59-A6C34878D82A}">
                    <a16:rowId xmlns:a16="http://schemas.microsoft.com/office/drawing/2014/main" val="2426258546"/>
                  </a:ext>
                </a:extLst>
              </a:tr>
              <a:tr h="612880">
                <a:tc>
                  <a:txBody>
                    <a:bodyPr/>
                    <a:lstStyle/>
                    <a:p>
                      <a:r>
                        <a:rPr lang="en-US" b="1" dirty="0">
                          <a:effectLst/>
                          <a:latin typeface="Google Sans Text"/>
                        </a:rPr>
                        <a:t>Handles Non-Convexity</a:t>
                      </a:r>
                      <a:endParaRPr lang="en-US" b="0" dirty="0">
                        <a:effectLst/>
                        <a:latin typeface="Google Sans Text"/>
                      </a:endParaRPr>
                    </a:p>
                  </a:txBody>
                  <a:tcPr anchor="ctr"/>
                </a:tc>
                <a:tc>
                  <a:txBody>
                    <a:bodyPr/>
                    <a:lstStyle/>
                    <a:p>
                      <a:endParaRPr lang="en-US" b="0" dirty="0">
                        <a:effectLst/>
                        <a:latin typeface="Google Sans Text"/>
                      </a:endParaRPr>
                    </a:p>
                  </a:txBody>
                  <a:tcPr anchor="ctr"/>
                </a:tc>
                <a:tc>
                  <a:txBody>
                    <a:bodyPr/>
                    <a:lstStyle/>
                    <a:p>
                      <a:endParaRPr lang="en-US" b="0" dirty="0">
                        <a:effectLst/>
                        <a:latin typeface="Google Sans Text"/>
                      </a:endParaRPr>
                    </a:p>
                  </a:txBody>
                  <a:tcPr anchor="ctr"/>
                </a:tc>
                <a:tc>
                  <a:txBody>
                    <a:bodyPr/>
                    <a:lstStyle/>
                    <a:p>
                      <a:endParaRPr lang="en-US" b="0" dirty="0">
                        <a:effectLst/>
                        <a:latin typeface="Google Sans Text"/>
                      </a:endParaRPr>
                    </a:p>
                  </a:txBody>
                  <a:tcPr anchor="ctr"/>
                </a:tc>
                <a:tc>
                  <a:txBody>
                    <a:bodyPr/>
                    <a:lstStyle/>
                    <a:p>
                      <a:endParaRPr lang="en-US" b="0" dirty="0">
                        <a:effectLst/>
                        <a:latin typeface="Google Sans Text"/>
                      </a:endParaRPr>
                    </a:p>
                  </a:txBody>
                  <a:tcPr anchor="ctr"/>
                </a:tc>
                <a:tc>
                  <a:txBody>
                    <a:bodyPr/>
                    <a:lstStyle/>
                    <a:p>
                      <a:endParaRPr lang="en-US" b="0" dirty="0">
                        <a:effectLst/>
                        <a:latin typeface="Google Sans Text"/>
                      </a:endParaRPr>
                    </a:p>
                  </a:txBody>
                  <a:tcPr anchor="ctr"/>
                </a:tc>
                <a:extLst>
                  <a:ext uri="{0D108BD9-81ED-4DB2-BD59-A6C34878D82A}">
                    <a16:rowId xmlns:a16="http://schemas.microsoft.com/office/drawing/2014/main" val="3247926945"/>
                  </a:ext>
                </a:extLst>
              </a:tr>
              <a:tr h="612880">
                <a:tc>
                  <a:txBody>
                    <a:bodyPr/>
                    <a:lstStyle/>
                    <a:p>
                      <a:r>
                        <a:rPr lang="en-US" b="1">
                          <a:effectLst/>
                          <a:latin typeface="Google Sans Text"/>
                        </a:rPr>
                        <a:t>Result: High Secrecy &amp; QoS</a:t>
                      </a:r>
                      <a:endParaRPr lang="en-US" b="0">
                        <a:effectLst/>
                        <a:latin typeface="Google Sans Text"/>
                      </a:endParaRPr>
                    </a:p>
                  </a:txBody>
                  <a:tcPr anchor="ctr"/>
                </a:tc>
                <a:tc>
                  <a:txBody>
                    <a:bodyPr/>
                    <a:lstStyle/>
                    <a:p>
                      <a:endParaRPr lang="en-US" b="0" dirty="0">
                        <a:effectLst/>
                        <a:latin typeface="Google Sans Text"/>
                      </a:endParaRPr>
                    </a:p>
                  </a:txBody>
                  <a:tcPr anchor="ctr"/>
                </a:tc>
                <a:tc>
                  <a:txBody>
                    <a:bodyPr/>
                    <a:lstStyle/>
                    <a:p>
                      <a:endParaRPr lang="en-US" b="0" dirty="0">
                        <a:effectLst/>
                        <a:latin typeface="Google Sans Text"/>
                      </a:endParaRPr>
                    </a:p>
                  </a:txBody>
                  <a:tcPr anchor="ctr"/>
                </a:tc>
                <a:tc>
                  <a:txBody>
                    <a:bodyPr/>
                    <a:lstStyle/>
                    <a:p>
                      <a:endParaRPr lang="en-US" b="0" dirty="0">
                        <a:effectLst/>
                        <a:latin typeface="Google Sans Text"/>
                      </a:endParaRPr>
                    </a:p>
                  </a:txBody>
                  <a:tcPr anchor="ctr"/>
                </a:tc>
                <a:tc>
                  <a:txBody>
                    <a:bodyPr/>
                    <a:lstStyle/>
                    <a:p>
                      <a:endParaRPr lang="en-US" b="0" dirty="0">
                        <a:effectLst/>
                        <a:latin typeface="Google Sans Text"/>
                      </a:endParaRPr>
                    </a:p>
                  </a:txBody>
                  <a:tcPr anchor="ctr"/>
                </a:tc>
                <a:tc>
                  <a:txBody>
                    <a:bodyPr/>
                    <a:lstStyle/>
                    <a:p>
                      <a:endParaRPr lang="en-US" b="0" dirty="0">
                        <a:effectLst/>
                        <a:latin typeface="Google Sans Text"/>
                      </a:endParaRPr>
                    </a:p>
                  </a:txBody>
                  <a:tcPr anchor="ctr"/>
                </a:tc>
                <a:extLst>
                  <a:ext uri="{0D108BD9-81ED-4DB2-BD59-A6C34878D82A}">
                    <a16:rowId xmlns:a16="http://schemas.microsoft.com/office/drawing/2014/main" val="1623347927"/>
                  </a:ext>
                </a:extLst>
              </a:tr>
            </a:tbl>
          </a:graphicData>
        </a:graphic>
      </p:graphicFrame>
      <p:pic>
        <p:nvPicPr>
          <p:cNvPr id="24" name="Graphic 23" descr="Checkmark with solid fill">
            <a:extLst>
              <a:ext uri="{FF2B5EF4-FFF2-40B4-BE49-F238E27FC236}">
                <a16:creationId xmlns:a16="http://schemas.microsoft.com/office/drawing/2014/main" id="{858F4449-6343-1428-CF73-63A07ECA62F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27995" y="2490753"/>
            <a:ext cx="211425" cy="472403"/>
          </a:xfrm>
          <a:prstGeom prst="rect">
            <a:avLst/>
          </a:prstGeom>
        </p:spPr>
      </p:pic>
      <p:pic>
        <p:nvPicPr>
          <p:cNvPr id="33" name="Graphic 32" descr="Star with solid fill">
            <a:extLst>
              <a:ext uri="{FF2B5EF4-FFF2-40B4-BE49-F238E27FC236}">
                <a16:creationId xmlns:a16="http://schemas.microsoft.com/office/drawing/2014/main" id="{41CFC40A-FC35-C73C-F60A-BFF20710692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81387" y="5993146"/>
            <a:ext cx="352762" cy="370184"/>
          </a:xfrm>
          <a:prstGeom prst="rect">
            <a:avLst/>
          </a:prstGeom>
        </p:spPr>
      </p:pic>
      <p:pic>
        <p:nvPicPr>
          <p:cNvPr id="46" name="Graphic 45" descr="Warning with solid fill">
            <a:extLst>
              <a:ext uri="{FF2B5EF4-FFF2-40B4-BE49-F238E27FC236}">
                <a16:creationId xmlns:a16="http://schemas.microsoft.com/office/drawing/2014/main" id="{DF977731-BCCC-ADA3-62C1-2A67FDDE36F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68188" y="5341230"/>
            <a:ext cx="349289" cy="427653"/>
          </a:xfrm>
          <a:prstGeom prst="rect">
            <a:avLst/>
          </a:prstGeom>
        </p:spPr>
      </p:pic>
      <p:pic>
        <p:nvPicPr>
          <p:cNvPr id="68" name="Graphic 67" descr="Close with solid fill">
            <a:extLst>
              <a:ext uri="{FF2B5EF4-FFF2-40B4-BE49-F238E27FC236}">
                <a16:creationId xmlns:a16="http://schemas.microsoft.com/office/drawing/2014/main" id="{AE550E43-04CD-67CD-421A-7B63B1E017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8636" y="3200125"/>
            <a:ext cx="211425" cy="337980"/>
          </a:xfrm>
          <a:prstGeom prst="rect">
            <a:avLst/>
          </a:prstGeom>
        </p:spPr>
      </p:pic>
      <p:pic>
        <p:nvPicPr>
          <p:cNvPr id="5" name="Graphic 4" descr="Checkmark with solid fill">
            <a:extLst>
              <a:ext uri="{FF2B5EF4-FFF2-40B4-BE49-F238E27FC236}">
                <a16:creationId xmlns:a16="http://schemas.microsoft.com/office/drawing/2014/main" id="{56C5424D-8F79-9F61-9F1A-D113E194B06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22723" y="3153249"/>
            <a:ext cx="211425" cy="472403"/>
          </a:xfrm>
          <a:prstGeom prst="rect">
            <a:avLst/>
          </a:prstGeom>
        </p:spPr>
      </p:pic>
      <p:pic>
        <p:nvPicPr>
          <p:cNvPr id="6" name="Graphic 5" descr="Checkmark with solid fill">
            <a:extLst>
              <a:ext uri="{FF2B5EF4-FFF2-40B4-BE49-F238E27FC236}">
                <a16:creationId xmlns:a16="http://schemas.microsoft.com/office/drawing/2014/main" id="{1F7E5036-9521-FBF5-5BC7-426D45A86E9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17451" y="3815745"/>
            <a:ext cx="211425" cy="472403"/>
          </a:xfrm>
          <a:prstGeom prst="rect">
            <a:avLst/>
          </a:prstGeom>
        </p:spPr>
      </p:pic>
      <p:pic>
        <p:nvPicPr>
          <p:cNvPr id="7" name="Graphic 6" descr="Checkmark with solid fill">
            <a:extLst>
              <a:ext uri="{FF2B5EF4-FFF2-40B4-BE49-F238E27FC236}">
                <a16:creationId xmlns:a16="http://schemas.microsoft.com/office/drawing/2014/main" id="{D66F6CE1-CF6F-6911-949F-AF609EB9B3D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15298" y="4614866"/>
            <a:ext cx="211425" cy="472403"/>
          </a:xfrm>
          <a:prstGeom prst="rect">
            <a:avLst/>
          </a:prstGeom>
        </p:spPr>
      </p:pic>
      <p:pic>
        <p:nvPicPr>
          <p:cNvPr id="9" name="Graphic 8" descr="Checkmark with solid fill">
            <a:extLst>
              <a:ext uri="{FF2B5EF4-FFF2-40B4-BE49-F238E27FC236}">
                <a16:creationId xmlns:a16="http://schemas.microsoft.com/office/drawing/2014/main" id="{9E7383F0-83E7-D648-0D35-E55446DCBE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13643" y="5304006"/>
            <a:ext cx="211425" cy="472403"/>
          </a:xfrm>
          <a:prstGeom prst="rect">
            <a:avLst/>
          </a:prstGeom>
        </p:spPr>
      </p:pic>
      <p:pic>
        <p:nvPicPr>
          <p:cNvPr id="10" name="Graphic 9" descr="Checkmark with solid fill">
            <a:extLst>
              <a:ext uri="{FF2B5EF4-FFF2-40B4-BE49-F238E27FC236}">
                <a16:creationId xmlns:a16="http://schemas.microsoft.com/office/drawing/2014/main" id="{92C1F4FD-81FF-2780-4EC4-B42CBEC776C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094606" y="3975144"/>
            <a:ext cx="211425" cy="472403"/>
          </a:xfrm>
          <a:prstGeom prst="rect">
            <a:avLst/>
          </a:prstGeom>
        </p:spPr>
      </p:pic>
      <p:pic>
        <p:nvPicPr>
          <p:cNvPr id="13" name="Graphic 12" descr="Checkmark with solid fill">
            <a:extLst>
              <a:ext uri="{FF2B5EF4-FFF2-40B4-BE49-F238E27FC236}">
                <a16:creationId xmlns:a16="http://schemas.microsoft.com/office/drawing/2014/main" id="{5645A24A-60B1-97E0-2CE3-AE7E26C278A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108654" y="2379261"/>
            <a:ext cx="211425" cy="472403"/>
          </a:xfrm>
          <a:prstGeom prst="rect">
            <a:avLst/>
          </a:prstGeom>
        </p:spPr>
      </p:pic>
      <p:pic>
        <p:nvPicPr>
          <p:cNvPr id="14" name="Graphic 13" descr="Checkmark with solid fill">
            <a:extLst>
              <a:ext uri="{FF2B5EF4-FFF2-40B4-BE49-F238E27FC236}">
                <a16:creationId xmlns:a16="http://schemas.microsoft.com/office/drawing/2014/main" id="{4BF546C5-6B28-A7D3-D6B9-CA2BA9A3B36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788637" y="2387949"/>
            <a:ext cx="211425" cy="472403"/>
          </a:xfrm>
          <a:prstGeom prst="rect">
            <a:avLst/>
          </a:prstGeom>
        </p:spPr>
      </p:pic>
      <p:pic>
        <p:nvPicPr>
          <p:cNvPr id="15" name="Graphic 14" descr="Checkmark with solid fill">
            <a:extLst>
              <a:ext uri="{FF2B5EF4-FFF2-40B4-BE49-F238E27FC236}">
                <a16:creationId xmlns:a16="http://schemas.microsoft.com/office/drawing/2014/main" id="{711B3A96-E7C2-88F4-017F-8A9F39A8701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2863" y="3034213"/>
            <a:ext cx="211425" cy="472403"/>
          </a:xfrm>
          <a:prstGeom prst="rect">
            <a:avLst/>
          </a:prstGeom>
        </p:spPr>
      </p:pic>
      <p:pic>
        <p:nvPicPr>
          <p:cNvPr id="19" name="Graphic 18" descr="Checkmark with solid fill">
            <a:extLst>
              <a:ext uri="{FF2B5EF4-FFF2-40B4-BE49-F238E27FC236}">
                <a16:creationId xmlns:a16="http://schemas.microsoft.com/office/drawing/2014/main" id="{0208F4C0-6B20-15EA-5430-7B820529F1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392863" y="3833307"/>
            <a:ext cx="211425" cy="472403"/>
          </a:xfrm>
          <a:prstGeom prst="rect">
            <a:avLst/>
          </a:prstGeom>
        </p:spPr>
      </p:pic>
      <p:pic>
        <p:nvPicPr>
          <p:cNvPr id="21" name="Graphic 20" descr="Close with solid fill">
            <a:extLst>
              <a:ext uri="{FF2B5EF4-FFF2-40B4-BE49-F238E27FC236}">
                <a16:creationId xmlns:a16="http://schemas.microsoft.com/office/drawing/2014/main" id="{9BD819CA-B483-BCA0-7842-6028AC80957B}"/>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07305" y="3245655"/>
            <a:ext cx="211425" cy="337980"/>
          </a:xfrm>
          <a:prstGeom prst="rect">
            <a:avLst/>
          </a:prstGeom>
        </p:spPr>
      </p:pic>
      <p:pic>
        <p:nvPicPr>
          <p:cNvPr id="22" name="Graphic 21" descr="Close with solid fill">
            <a:extLst>
              <a:ext uri="{FF2B5EF4-FFF2-40B4-BE49-F238E27FC236}">
                <a16:creationId xmlns:a16="http://schemas.microsoft.com/office/drawing/2014/main" id="{A4E7DA24-DF65-0E4C-AA04-50EAAFCB40C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106052" y="4725399"/>
            <a:ext cx="211425" cy="337980"/>
          </a:xfrm>
          <a:prstGeom prst="rect">
            <a:avLst/>
          </a:prstGeom>
        </p:spPr>
      </p:pic>
      <p:pic>
        <p:nvPicPr>
          <p:cNvPr id="26" name="Graphic 25" descr="Warning with solid fill">
            <a:extLst>
              <a:ext uri="{FF2B5EF4-FFF2-40B4-BE49-F238E27FC236}">
                <a16:creationId xmlns:a16="http://schemas.microsoft.com/office/drawing/2014/main" id="{E2B5AEC5-0461-5165-B425-03F680302A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966858" y="5935479"/>
            <a:ext cx="349289" cy="427653"/>
          </a:xfrm>
          <a:prstGeom prst="rect">
            <a:avLst/>
          </a:prstGeom>
        </p:spPr>
      </p:pic>
      <p:pic>
        <p:nvPicPr>
          <p:cNvPr id="28" name="Graphic 27" descr="Close with solid fill">
            <a:extLst>
              <a:ext uri="{FF2B5EF4-FFF2-40B4-BE49-F238E27FC236}">
                <a16:creationId xmlns:a16="http://schemas.microsoft.com/office/drawing/2014/main" id="{01FDBE2B-E5A6-6402-81C5-5D5BF0139C4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787900" y="3950168"/>
            <a:ext cx="211425" cy="337980"/>
          </a:xfrm>
          <a:prstGeom prst="rect">
            <a:avLst/>
          </a:prstGeom>
        </p:spPr>
      </p:pic>
      <p:pic>
        <p:nvPicPr>
          <p:cNvPr id="32" name="Graphic 31" descr="Warning with solid fill">
            <a:extLst>
              <a:ext uri="{FF2B5EF4-FFF2-40B4-BE49-F238E27FC236}">
                <a16:creationId xmlns:a16="http://schemas.microsoft.com/office/drawing/2014/main" id="{A2E64F45-569B-7C98-8673-2B3D2742DCE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83736" y="5273150"/>
            <a:ext cx="349289" cy="427653"/>
          </a:xfrm>
          <a:prstGeom prst="rect">
            <a:avLst/>
          </a:prstGeom>
        </p:spPr>
      </p:pic>
      <p:pic>
        <p:nvPicPr>
          <p:cNvPr id="34" name="Graphic 33" descr="Warning with solid fill">
            <a:extLst>
              <a:ext uri="{FF2B5EF4-FFF2-40B4-BE49-F238E27FC236}">
                <a16:creationId xmlns:a16="http://schemas.microsoft.com/office/drawing/2014/main" id="{B1337482-62E1-22B3-1395-79DFCF3BA52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83735" y="5937492"/>
            <a:ext cx="349289" cy="427653"/>
          </a:xfrm>
          <a:prstGeom prst="rect">
            <a:avLst/>
          </a:prstGeom>
        </p:spPr>
      </p:pic>
      <p:pic>
        <p:nvPicPr>
          <p:cNvPr id="35" name="Graphic 34" descr="Warning with solid fill">
            <a:extLst>
              <a:ext uri="{FF2B5EF4-FFF2-40B4-BE49-F238E27FC236}">
                <a16:creationId xmlns:a16="http://schemas.microsoft.com/office/drawing/2014/main" id="{1CC8573F-5019-72F9-0F87-8A795E8F697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81312" y="4650743"/>
            <a:ext cx="349289" cy="427653"/>
          </a:xfrm>
          <a:prstGeom prst="rect">
            <a:avLst/>
          </a:prstGeom>
        </p:spPr>
      </p:pic>
      <p:pic>
        <p:nvPicPr>
          <p:cNvPr id="36" name="Graphic 35" descr="Close with solid fill">
            <a:extLst>
              <a:ext uri="{FF2B5EF4-FFF2-40B4-BE49-F238E27FC236}">
                <a16:creationId xmlns:a16="http://schemas.microsoft.com/office/drawing/2014/main" id="{2E295B00-DBA6-5EE3-B771-E572E991E12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47490" y="2490753"/>
            <a:ext cx="211425" cy="337980"/>
          </a:xfrm>
          <a:prstGeom prst="rect">
            <a:avLst/>
          </a:prstGeom>
        </p:spPr>
      </p:pic>
      <p:pic>
        <p:nvPicPr>
          <p:cNvPr id="37" name="Graphic 36" descr="Close with solid fill">
            <a:extLst>
              <a:ext uri="{FF2B5EF4-FFF2-40B4-BE49-F238E27FC236}">
                <a16:creationId xmlns:a16="http://schemas.microsoft.com/office/drawing/2014/main" id="{4668A0D2-6F83-6938-E386-9F6E2558182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47806" y="4776448"/>
            <a:ext cx="211425" cy="337980"/>
          </a:xfrm>
          <a:prstGeom prst="rect">
            <a:avLst/>
          </a:prstGeom>
        </p:spPr>
      </p:pic>
      <p:pic>
        <p:nvPicPr>
          <p:cNvPr id="38" name="Graphic 37" descr="Close with solid fill">
            <a:extLst>
              <a:ext uri="{FF2B5EF4-FFF2-40B4-BE49-F238E27FC236}">
                <a16:creationId xmlns:a16="http://schemas.microsoft.com/office/drawing/2014/main" id="{34EE2E8C-4D1E-026C-25A2-DE1BF24B257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387859" y="5338731"/>
            <a:ext cx="211425" cy="337980"/>
          </a:xfrm>
          <a:prstGeom prst="rect">
            <a:avLst/>
          </a:prstGeom>
        </p:spPr>
      </p:pic>
      <p:pic>
        <p:nvPicPr>
          <p:cNvPr id="39" name="Graphic 38" descr="Warning with solid fill">
            <a:extLst>
              <a:ext uri="{FF2B5EF4-FFF2-40B4-BE49-F238E27FC236}">
                <a16:creationId xmlns:a16="http://schemas.microsoft.com/office/drawing/2014/main" id="{38DE95DD-F0D6-A6FB-3CCE-42AFA185ED8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278557" y="5975524"/>
            <a:ext cx="349289" cy="427653"/>
          </a:xfrm>
          <a:prstGeom prst="rect">
            <a:avLst/>
          </a:prstGeom>
        </p:spPr>
      </p:pic>
      <p:pic>
        <p:nvPicPr>
          <p:cNvPr id="40" name="Graphic 39" descr="Warning with solid fill">
            <a:extLst>
              <a:ext uri="{FF2B5EF4-FFF2-40B4-BE49-F238E27FC236}">
                <a16:creationId xmlns:a16="http://schemas.microsoft.com/office/drawing/2014/main" id="{EF70CCF8-A9E6-D639-752C-970ECF4C9C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72170" y="5343641"/>
            <a:ext cx="349289" cy="427653"/>
          </a:xfrm>
          <a:prstGeom prst="rect">
            <a:avLst/>
          </a:prstGeom>
        </p:spPr>
      </p:pic>
      <p:pic>
        <p:nvPicPr>
          <p:cNvPr id="41" name="Graphic 40" descr="Warning with solid fill">
            <a:extLst>
              <a:ext uri="{FF2B5EF4-FFF2-40B4-BE49-F238E27FC236}">
                <a16:creationId xmlns:a16="http://schemas.microsoft.com/office/drawing/2014/main" id="{20B89DD0-C443-1319-4589-2C95731F1F1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872169" y="5983929"/>
            <a:ext cx="349289" cy="427653"/>
          </a:xfrm>
          <a:prstGeom prst="rect">
            <a:avLst/>
          </a:prstGeom>
        </p:spPr>
      </p:pic>
      <p:pic>
        <p:nvPicPr>
          <p:cNvPr id="42" name="Graphic 41" descr="Close with solid fill">
            <a:extLst>
              <a:ext uri="{FF2B5EF4-FFF2-40B4-BE49-F238E27FC236}">
                <a16:creationId xmlns:a16="http://schemas.microsoft.com/office/drawing/2014/main" id="{6882EAD6-50E8-DCCF-D4E2-CD12449B6D3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17511" y="4767156"/>
            <a:ext cx="211425" cy="337980"/>
          </a:xfrm>
          <a:prstGeom prst="rect">
            <a:avLst/>
          </a:prstGeom>
        </p:spPr>
      </p:pic>
      <p:pic>
        <p:nvPicPr>
          <p:cNvPr id="43" name="Graphic 42" descr="Close with solid fill">
            <a:extLst>
              <a:ext uri="{FF2B5EF4-FFF2-40B4-BE49-F238E27FC236}">
                <a16:creationId xmlns:a16="http://schemas.microsoft.com/office/drawing/2014/main" id="{5B8FE24A-6313-71B0-4C8F-86F19326D5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17510" y="3950168"/>
            <a:ext cx="211425" cy="337980"/>
          </a:xfrm>
          <a:prstGeom prst="rect">
            <a:avLst/>
          </a:prstGeom>
        </p:spPr>
      </p:pic>
      <p:pic>
        <p:nvPicPr>
          <p:cNvPr id="44" name="Graphic 43" descr="Close with solid fill">
            <a:extLst>
              <a:ext uri="{FF2B5EF4-FFF2-40B4-BE49-F238E27FC236}">
                <a16:creationId xmlns:a16="http://schemas.microsoft.com/office/drawing/2014/main" id="{9465A2C2-4790-1B02-802A-BC05A3CF01C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17509" y="3133180"/>
            <a:ext cx="211425" cy="337980"/>
          </a:xfrm>
          <a:prstGeom prst="rect">
            <a:avLst/>
          </a:prstGeom>
        </p:spPr>
      </p:pic>
      <p:pic>
        <p:nvPicPr>
          <p:cNvPr id="45" name="Graphic 44" descr="Close with solid fill">
            <a:extLst>
              <a:ext uri="{FF2B5EF4-FFF2-40B4-BE49-F238E27FC236}">
                <a16:creationId xmlns:a16="http://schemas.microsoft.com/office/drawing/2014/main" id="{C28C38D3-8CC1-144E-4A09-411FC2C2C7B6}"/>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17508" y="2446472"/>
            <a:ext cx="211425" cy="337980"/>
          </a:xfrm>
          <a:prstGeom prst="rect">
            <a:avLst/>
          </a:prstGeom>
        </p:spPr>
      </p:pic>
      <p:sp>
        <p:nvSpPr>
          <p:cNvPr id="20" name="TextBox 19">
            <a:extLst>
              <a:ext uri="{FF2B5EF4-FFF2-40B4-BE49-F238E27FC236}">
                <a16:creationId xmlns:a16="http://schemas.microsoft.com/office/drawing/2014/main" id="{C4B232DD-4B45-90FB-E033-5E63C972D3A3}"/>
              </a:ext>
            </a:extLst>
          </p:cNvPr>
          <p:cNvSpPr txBox="1"/>
          <p:nvPr/>
        </p:nvSpPr>
        <p:spPr>
          <a:xfrm>
            <a:off x="3381387" y="1158531"/>
            <a:ext cx="5193906" cy="584775"/>
          </a:xfrm>
          <a:prstGeom prst="rect">
            <a:avLst/>
          </a:prstGeom>
          <a:noFill/>
        </p:spPr>
        <p:txBody>
          <a:bodyPr wrap="square" rtlCol="0">
            <a:spAutoFit/>
          </a:bodyPr>
          <a:lstStyle/>
          <a:p>
            <a:r>
              <a:rPr lang="fr-FR" sz="3200" b="1" dirty="0">
                <a:solidFill>
                  <a:schemeClr val="tx2">
                    <a:lumMod val="90000"/>
                    <a:lumOff val="10000"/>
                  </a:schemeClr>
                </a:solidFill>
                <a:latin typeface="Arial" panose="020B0604020202020204" pitchFamily="34" charset="0"/>
                <a:cs typeface="Arial" panose="020B0604020202020204" pitchFamily="34" charset="0"/>
              </a:rPr>
              <a:t>Benchmark &amp; </a:t>
            </a:r>
            <a:r>
              <a:rPr lang="fr-FR" sz="3200" b="1" dirty="0" err="1">
                <a:solidFill>
                  <a:schemeClr val="tx2">
                    <a:lumMod val="90000"/>
                    <a:lumOff val="10000"/>
                  </a:schemeClr>
                </a:solidFill>
                <a:latin typeface="Arial" panose="020B0604020202020204" pitchFamily="34" charset="0"/>
                <a:cs typeface="Arial" panose="020B0604020202020204" pitchFamily="34" charset="0"/>
              </a:rPr>
              <a:t>Baselines</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06891B81-ABF5-59DD-1A58-B951291D6FC0}"/>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13AE5E14-6826-C4C0-C381-5B2B28DF0E92}"/>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7FF42866-02D3-EAC6-81A1-6C0BDF68A0AB}"/>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0FD451F3-EA02-01B5-C004-BB9E433433BC}"/>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C3BDC455-D997-C479-5DD8-6C4A19240B9C}"/>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B53F9B0E-FA1D-D333-DE18-817EB13E4326}"/>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31" name="Oval 30">
            <a:extLst>
              <a:ext uri="{FF2B5EF4-FFF2-40B4-BE49-F238E27FC236}">
                <a16:creationId xmlns:a16="http://schemas.microsoft.com/office/drawing/2014/main" id="{E915581F-97D5-60F5-1916-F61834ED6431}"/>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0AF67377-1C90-1D3A-AE4D-E0FE5D1BC4CF}"/>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30</a:t>
            </a:r>
            <a:endParaRPr lang="en-US" sz="2000" b="1" dirty="0">
              <a:solidFill>
                <a:schemeClr val="tx1"/>
              </a:solidFill>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F10ED342-C070-829C-63C7-DA9BF3FA7620}"/>
              </a:ext>
            </a:extLst>
          </p:cNvPr>
          <p:cNvSpPr/>
          <p:nvPr/>
        </p:nvSpPr>
        <p:spPr>
          <a:xfrm>
            <a:off x="5245205" y="205127"/>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42389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Freeform: Shape 42">
            <a:extLst>
              <a:ext uri="{FF2B5EF4-FFF2-40B4-BE49-F238E27FC236}">
                <a16:creationId xmlns:a16="http://schemas.microsoft.com/office/drawing/2014/main" id="{2385D321-CF68-943A-ED96-50A5D616315B}"/>
              </a:ext>
            </a:extLst>
          </p:cNvPr>
          <p:cNvSpPr/>
          <p:nvPr/>
        </p:nvSpPr>
        <p:spPr>
          <a:xfrm rot="2589548">
            <a:off x="742892" y="2098832"/>
            <a:ext cx="2526221" cy="2563147"/>
          </a:xfrm>
          <a:custGeom>
            <a:avLst/>
            <a:gdLst>
              <a:gd name="connsiteX0" fmla="*/ 514811 w 2613810"/>
              <a:gd name="connsiteY0" fmla="*/ 158753 h 2452806"/>
              <a:gd name="connsiteX1" fmla="*/ 153917 w 2613810"/>
              <a:gd name="connsiteY1" fmla="*/ 519647 h 2452806"/>
              <a:gd name="connsiteX2" fmla="*/ 153917 w 2613810"/>
              <a:gd name="connsiteY2" fmla="*/ 1963220 h 2452806"/>
              <a:gd name="connsiteX3" fmla="*/ 514811 w 2613810"/>
              <a:gd name="connsiteY3" fmla="*/ 2324114 h 2452806"/>
              <a:gd name="connsiteX4" fmla="*/ 2094796 w 2613810"/>
              <a:gd name="connsiteY4" fmla="*/ 2324115 h 2452806"/>
              <a:gd name="connsiteX5" fmla="*/ 2455690 w 2613810"/>
              <a:gd name="connsiteY5" fmla="*/ 1963221 h 2452806"/>
              <a:gd name="connsiteX6" fmla="*/ 2455691 w 2613810"/>
              <a:gd name="connsiteY6" fmla="*/ 519647 h 2452806"/>
              <a:gd name="connsiteX7" fmla="*/ 2094797 w 2613810"/>
              <a:gd name="connsiteY7" fmla="*/ 158753 h 2452806"/>
              <a:gd name="connsiteX8" fmla="*/ 408801 w 2613810"/>
              <a:gd name="connsiteY8" fmla="*/ 0 h 2452806"/>
              <a:gd name="connsiteX9" fmla="*/ 2205009 w 2613810"/>
              <a:gd name="connsiteY9" fmla="*/ 0 h 2452806"/>
              <a:gd name="connsiteX10" fmla="*/ 2613810 w 2613810"/>
              <a:gd name="connsiteY10" fmla="*/ 408801 h 2452806"/>
              <a:gd name="connsiteX11" fmla="*/ 2613810 w 2613810"/>
              <a:gd name="connsiteY11" fmla="*/ 2044005 h 2452806"/>
              <a:gd name="connsiteX12" fmla="*/ 2205009 w 2613810"/>
              <a:gd name="connsiteY12" fmla="*/ 2452806 h 2452806"/>
              <a:gd name="connsiteX13" fmla="*/ 408801 w 2613810"/>
              <a:gd name="connsiteY13" fmla="*/ 2452806 h 2452806"/>
              <a:gd name="connsiteX14" fmla="*/ 0 w 2613810"/>
              <a:gd name="connsiteY14" fmla="*/ 2044005 h 2452806"/>
              <a:gd name="connsiteX15" fmla="*/ 0 w 2613810"/>
              <a:gd name="connsiteY15" fmla="*/ 408801 h 2452806"/>
              <a:gd name="connsiteX16" fmla="*/ 408801 w 2613810"/>
              <a:gd name="connsiteY16" fmla="*/ 0 h 245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3810" h="2452806">
                <a:moveTo>
                  <a:pt x="514811" y="158753"/>
                </a:moveTo>
                <a:cubicBezTo>
                  <a:pt x="315495" y="158753"/>
                  <a:pt x="153917" y="320331"/>
                  <a:pt x="153917" y="519647"/>
                </a:cubicBezTo>
                <a:lnTo>
                  <a:pt x="153917" y="1963220"/>
                </a:lnTo>
                <a:cubicBezTo>
                  <a:pt x="153917" y="2162536"/>
                  <a:pt x="315495" y="2324114"/>
                  <a:pt x="514811" y="2324114"/>
                </a:cubicBezTo>
                <a:lnTo>
                  <a:pt x="2094796" y="2324115"/>
                </a:lnTo>
                <a:cubicBezTo>
                  <a:pt x="2294112" y="2324115"/>
                  <a:pt x="2455690" y="2162537"/>
                  <a:pt x="2455690" y="1963221"/>
                </a:cubicBezTo>
                <a:cubicBezTo>
                  <a:pt x="2455690" y="1482030"/>
                  <a:pt x="2455691" y="1000838"/>
                  <a:pt x="2455691" y="519647"/>
                </a:cubicBezTo>
                <a:cubicBezTo>
                  <a:pt x="2455691" y="320331"/>
                  <a:pt x="2294113" y="158753"/>
                  <a:pt x="2094797" y="158753"/>
                </a:cubicBezTo>
                <a:close/>
                <a:moveTo>
                  <a:pt x="408801" y="0"/>
                </a:moveTo>
                <a:lnTo>
                  <a:pt x="2205009" y="0"/>
                </a:lnTo>
                <a:cubicBezTo>
                  <a:pt x="2430784" y="0"/>
                  <a:pt x="2613810" y="183026"/>
                  <a:pt x="2613810" y="408801"/>
                </a:cubicBezTo>
                <a:lnTo>
                  <a:pt x="2613810" y="2044005"/>
                </a:lnTo>
                <a:cubicBezTo>
                  <a:pt x="2613810" y="2269780"/>
                  <a:pt x="2430784" y="2452806"/>
                  <a:pt x="2205009" y="2452806"/>
                </a:cubicBezTo>
                <a:lnTo>
                  <a:pt x="408801" y="2452806"/>
                </a:lnTo>
                <a:cubicBezTo>
                  <a:pt x="183026" y="2452806"/>
                  <a:pt x="0" y="2269780"/>
                  <a:pt x="0" y="2044005"/>
                </a:cubicBezTo>
                <a:lnTo>
                  <a:pt x="0" y="408801"/>
                </a:lnTo>
                <a:cubicBezTo>
                  <a:pt x="0" y="183026"/>
                  <a:pt x="183026" y="0"/>
                  <a:pt x="408801"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19E5E721-6858-ABD0-A376-9C3BC3101F85}"/>
              </a:ext>
            </a:extLst>
          </p:cNvPr>
          <p:cNvSpPr/>
          <p:nvPr/>
        </p:nvSpPr>
        <p:spPr>
          <a:xfrm rot="2589548">
            <a:off x="3731023" y="3159717"/>
            <a:ext cx="2526221" cy="2563147"/>
          </a:xfrm>
          <a:custGeom>
            <a:avLst/>
            <a:gdLst>
              <a:gd name="connsiteX0" fmla="*/ 514811 w 2613810"/>
              <a:gd name="connsiteY0" fmla="*/ 158753 h 2452806"/>
              <a:gd name="connsiteX1" fmla="*/ 153917 w 2613810"/>
              <a:gd name="connsiteY1" fmla="*/ 519647 h 2452806"/>
              <a:gd name="connsiteX2" fmla="*/ 153917 w 2613810"/>
              <a:gd name="connsiteY2" fmla="*/ 1963220 h 2452806"/>
              <a:gd name="connsiteX3" fmla="*/ 514811 w 2613810"/>
              <a:gd name="connsiteY3" fmla="*/ 2324114 h 2452806"/>
              <a:gd name="connsiteX4" fmla="*/ 2094796 w 2613810"/>
              <a:gd name="connsiteY4" fmla="*/ 2324115 h 2452806"/>
              <a:gd name="connsiteX5" fmla="*/ 2455690 w 2613810"/>
              <a:gd name="connsiteY5" fmla="*/ 1963221 h 2452806"/>
              <a:gd name="connsiteX6" fmla="*/ 2455691 w 2613810"/>
              <a:gd name="connsiteY6" fmla="*/ 519647 h 2452806"/>
              <a:gd name="connsiteX7" fmla="*/ 2094797 w 2613810"/>
              <a:gd name="connsiteY7" fmla="*/ 158753 h 2452806"/>
              <a:gd name="connsiteX8" fmla="*/ 408801 w 2613810"/>
              <a:gd name="connsiteY8" fmla="*/ 0 h 2452806"/>
              <a:gd name="connsiteX9" fmla="*/ 2205009 w 2613810"/>
              <a:gd name="connsiteY9" fmla="*/ 0 h 2452806"/>
              <a:gd name="connsiteX10" fmla="*/ 2613810 w 2613810"/>
              <a:gd name="connsiteY10" fmla="*/ 408801 h 2452806"/>
              <a:gd name="connsiteX11" fmla="*/ 2613810 w 2613810"/>
              <a:gd name="connsiteY11" fmla="*/ 2044005 h 2452806"/>
              <a:gd name="connsiteX12" fmla="*/ 2205009 w 2613810"/>
              <a:gd name="connsiteY12" fmla="*/ 2452806 h 2452806"/>
              <a:gd name="connsiteX13" fmla="*/ 408801 w 2613810"/>
              <a:gd name="connsiteY13" fmla="*/ 2452806 h 2452806"/>
              <a:gd name="connsiteX14" fmla="*/ 0 w 2613810"/>
              <a:gd name="connsiteY14" fmla="*/ 2044005 h 2452806"/>
              <a:gd name="connsiteX15" fmla="*/ 0 w 2613810"/>
              <a:gd name="connsiteY15" fmla="*/ 408801 h 2452806"/>
              <a:gd name="connsiteX16" fmla="*/ 408801 w 2613810"/>
              <a:gd name="connsiteY16" fmla="*/ 0 h 245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3810" h="2452806">
                <a:moveTo>
                  <a:pt x="514811" y="158753"/>
                </a:moveTo>
                <a:cubicBezTo>
                  <a:pt x="315495" y="158753"/>
                  <a:pt x="153917" y="320331"/>
                  <a:pt x="153917" y="519647"/>
                </a:cubicBezTo>
                <a:lnTo>
                  <a:pt x="153917" y="1963220"/>
                </a:lnTo>
                <a:cubicBezTo>
                  <a:pt x="153917" y="2162536"/>
                  <a:pt x="315495" y="2324114"/>
                  <a:pt x="514811" y="2324114"/>
                </a:cubicBezTo>
                <a:lnTo>
                  <a:pt x="2094796" y="2324115"/>
                </a:lnTo>
                <a:cubicBezTo>
                  <a:pt x="2294112" y="2324115"/>
                  <a:pt x="2455690" y="2162537"/>
                  <a:pt x="2455690" y="1963221"/>
                </a:cubicBezTo>
                <a:cubicBezTo>
                  <a:pt x="2455690" y="1482030"/>
                  <a:pt x="2455691" y="1000838"/>
                  <a:pt x="2455691" y="519647"/>
                </a:cubicBezTo>
                <a:cubicBezTo>
                  <a:pt x="2455691" y="320331"/>
                  <a:pt x="2294113" y="158753"/>
                  <a:pt x="2094797" y="158753"/>
                </a:cubicBezTo>
                <a:close/>
                <a:moveTo>
                  <a:pt x="408801" y="0"/>
                </a:moveTo>
                <a:lnTo>
                  <a:pt x="2205009" y="0"/>
                </a:lnTo>
                <a:cubicBezTo>
                  <a:pt x="2430784" y="0"/>
                  <a:pt x="2613810" y="183026"/>
                  <a:pt x="2613810" y="408801"/>
                </a:cubicBezTo>
                <a:lnTo>
                  <a:pt x="2613810" y="2044005"/>
                </a:lnTo>
                <a:cubicBezTo>
                  <a:pt x="2613810" y="2269780"/>
                  <a:pt x="2430784" y="2452806"/>
                  <a:pt x="2205009" y="2452806"/>
                </a:cubicBezTo>
                <a:lnTo>
                  <a:pt x="408801" y="2452806"/>
                </a:lnTo>
                <a:cubicBezTo>
                  <a:pt x="183026" y="2452806"/>
                  <a:pt x="0" y="2269780"/>
                  <a:pt x="0" y="2044005"/>
                </a:cubicBezTo>
                <a:lnTo>
                  <a:pt x="0" y="408801"/>
                </a:lnTo>
                <a:cubicBezTo>
                  <a:pt x="0" y="183026"/>
                  <a:pt x="183026" y="0"/>
                  <a:pt x="408801"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2" name="Freeform: Shape 31">
            <a:extLst>
              <a:ext uri="{FF2B5EF4-FFF2-40B4-BE49-F238E27FC236}">
                <a16:creationId xmlns:a16="http://schemas.microsoft.com/office/drawing/2014/main" id="{29E06C6C-B8AA-6EFD-B218-EA032C037FA0}"/>
              </a:ext>
            </a:extLst>
          </p:cNvPr>
          <p:cNvSpPr/>
          <p:nvPr/>
        </p:nvSpPr>
        <p:spPr>
          <a:xfrm rot="2589548">
            <a:off x="6410007" y="1736447"/>
            <a:ext cx="2526221" cy="2563147"/>
          </a:xfrm>
          <a:custGeom>
            <a:avLst/>
            <a:gdLst>
              <a:gd name="connsiteX0" fmla="*/ 514811 w 2613810"/>
              <a:gd name="connsiteY0" fmla="*/ 158753 h 2452806"/>
              <a:gd name="connsiteX1" fmla="*/ 153917 w 2613810"/>
              <a:gd name="connsiteY1" fmla="*/ 519647 h 2452806"/>
              <a:gd name="connsiteX2" fmla="*/ 153917 w 2613810"/>
              <a:gd name="connsiteY2" fmla="*/ 1963220 h 2452806"/>
              <a:gd name="connsiteX3" fmla="*/ 514811 w 2613810"/>
              <a:gd name="connsiteY3" fmla="*/ 2324114 h 2452806"/>
              <a:gd name="connsiteX4" fmla="*/ 2094796 w 2613810"/>
              <a:gd name="connsiteY4" fmla="*/ 2324115 h 2452806"/>
              <a:gd name="connsiteX5" fmla="*/ 2455690 w 2613810"/>
              <a:gd name="connsiteY5" fmla="*/ 1963221 h 2452806"/>
              <a:gd name="connsiteX6" fmla="*/ 2455691 w 2613810"/>
              <a:gd name="connsiteY6" fmla="*/ 519647 h 2452806"/>
              <a:gd name="connsiteX7" fmla="*/ 2094797 w 2613810"/>
              <a:gd name="connsiteY7" fmla="*/ 158753 h 2452806"/>
              <a:gd name="connsiteX8" fmla="*/ 408801 w 2613810"/>
              <a:gd name="connsiteY8" fmla="*/ 0 h 2452806"/>
              <a:gd name="connsiteX9" fmla="*/ 2205009 w 2613810"/>
              <a:gd name="connsiteY9" fmla="*/ 0 h 2452806"/>
              <a:gd name="connsiteX10" fmla="*/ 2613810 w 2613810"/>
              <a:gd name="connsiteY10" fmla="*/ 408801 h 2452806"/>
              <a:gd name="connsiteX11" fmla="*/ 2613810 w 2613810"/>
              <a:gd name="connsiteY11" fmla="*/ 2044005 h 2452806"/>
              <a:gd name="connsiteX12" fmla="*/ 2205009 w 2613810"/>
              <a:gd name="connsiteY12" fmla="*/ 2452806 h 2452806"/>
              <a:gd name="connsiteX13" fmla="*/ 408801 w 2613810"/>
              <a:gd name="connsiteY13" fmla="*/ 2452806 h 2452806"/>
              <a:gd name="connsiteX14" fmla="*/ 0 w 2613810"/>
              <a:gd name="connsiteY14" fmla="*/ 2044005 h 2452806"/>
              <a:gd name="connsiteX15" fmla="*/ 0 w 2613810"/>
              <a:gd name="connsiteY15" fmla="*/ 408801 h 2452806"/>
              <a:gd name="connsiteX16" fmla="*/ 408801 w 2613810"/>
              <a:gd name="connsiteY16" fmla="*/ 0 h 245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3810" h="2452806">
                <a:moveTo>
                  <a:pt x="514811" y="158753"/>
                </a:moveTo>
                <a:cubicBezTo>
                  <a:pt x="315495" y="158753"/>
                  <a:pt x="153917" y="320331"/>
                  <a:pt x="153917" y="519647"/>
                </a:cubicBezTo>
                <a:lnTo>
                  <a:pt x="153917" y="1963220"/>
                </a:lnTo>
                <a:cubicBezTo>
                  <a:pt x="153917" y="2162536"/>
                  <a:pt x="315495" y="2324114"/>
                  <a:pt x="514811" y="2324114"/>
                </a:cubicBezTo>
                <a:lnTo>
                  <a:pt x="2094796" y="2324115"/>
                </a:lnTo>
                <a:cubicBezTo>
                  <a:pt x="2294112" y="2324115"/>
                  <a:pt x="2455690" y="2162537"/>
                  <a:pt x="2455690" y="1963221"/>
                </a:cubicBezTo>
                <a:cubicBezTo>
                  <a:pt x="2455690" y="1482030"/>
                  <a:pt x="2455691" y="1000838"/>
                  <a:pt x="2455691" y="519647"/>
                </a:cubicBezTo>
                <a:cubicBezTo>
                  <a:pt x="2455691" y="320331"/>
                  <a:pt x="2294113" y="158753"/>
                  <a:pt x="2094797" y="158753"/>
                </a:cubicBezTo>
                <a:close/>
                <a:moveTo>
                  <a:pt x="408801" y="0"/>
                </a:moveTo>
                <a:lnTo>
                  <a:pt x="2205009" y="0"/>
                </a:lnTo>
                <a:cubicBezTo>
                  <a:pt x="2430784" y="0"/>
                  <a:pt x="2613810" y="183026"/>
                  <a:pt x="2613810" y="408801"/>
                </a:cubicBezTo>
                <a:lnTo>
                  <a:pt x="2613810" y="2044005"/>
                </a:lnTo>
                <a:cubicBezTo>
                  <a:pt x="2613810" y="2269780"/>
                  <a:pt x="2430784" y="2452806"/>
                  <a:pt x="2205009" y="2452806"/>
                </a:cubicBezTo>
                <a:lnTo>
                  <a:pt x="408801" y="2452806"/>
                </a:lnTo>
                <a:cubicBezTo>
                  <a:pt x="183026" y="2452806"/>
                  <a:pt x="0" y="2269780"/>
                  <a:pt x="0" y="2044005"/>
                </a:cubicBezTo>
                <a:lnTo>
                  <a:pt x="0" y="408801"/>
                </a:lnTo>
                <a:cubicBezTo>
                  <a:pt x="0" y="183026"/>
                  <a:pt x="183026" y="0"/>
                  <a:pt x="408801"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4" name="Freeform: Shape 33">
            <a:extLst>
              <a:ext uri="{FF2B5EF4-FFF2-40B4-BE49-F238E27FC236}">
                <a16:creationId xmlns:a16="http://schemas.microsoft.com/office/drawing/2014/main" id="{42B8A29E-97AB-E291-1D6F-151EEEA9DF79}"/>
              </a:ext>
            </a:extLst>
          </p:cNvPr>
          <p:cNvSpPr/>
          <p:nvPr/>
        </p:nvSpPr>
        <p:spPr>
          <a:xfrm rot="2589548">
            <a:off x="8120598" y="3897686"/>
            <a:ext cx="2526221" cy="2563147"/>
          </a:xfrm>
          <a:custGeom>
            <a:avLst/>
            <a:gdLst>
              <a:gd name="connsiteX0" fmla="*/ 514811 w 2613810"/>
              <a:gd name="connsiteY0" fmla="*/ 158753 h 2452806"/>
              <a:gd name="connsiteX1" fmla="*/ 153917 w 2613810"/>
              <a:gd name="connsiteY1" fmla="*/ 519647 h 2452806"/>
              <a:gd name="connsiteX2" fmla="*/ 153917 w 2613810"/>
              <a:gd name="connsiteY2" fmla="*/ 1963220 h 2452806"/>
              <a:gd name="connsiteX3" fmla="*/ 514811 w 2613810"/>
              <a:gd name="connsiteY3" fmla="*/ 2324114 h 2452806"/>
              <a:gd name="connsiteX4" fmla="*/ 2094796 w 2613810"/>
              <a:gd name="connsiteY4" fmla="*/ 2324115 h 2452806"/>
              <a:gd name="connsiteX5" fmla="*/ 2455690 w 2613810"/>
              <a:gd name="connsiteY5" fmla="*/ 1963221 h 2452806"/>
              <a:gd name="connsiteX6" fmla="*/ 2455691 w 2613810"/>
              <a:gd name="connsiteY6" fmla="*/ 519647 h 2452806"/>
              <a:gd name="connsiteX7" fmla="*/ 2094797 w 2613810"/>
              <a:gd name="connsiteY7" fmla="*/ 158753 h 2452806"/>
              <a:gd name="connsiteX8" fmla="*/ 408801 w 2613810"/>
              <a:gd name="connsiteY8" fmla="*/ 0 h 2452806"/>
              <a:gd name="connsiteX9" fmla="*/ 2205009 w 2613810"/>
              <a:gd name="connsiteY9" fmla="*/ 0 h 2452806"/>
              <a:gd name="connsiteX10" fmla="*/ 2613810 w 2613810"/>
              <a:gd name="connsiteY10" fmla="*/ 408801 h 2452806"/>
              <a:gd name="connsiteX11" fmla="*/ 2613810 w 2613810"/>
              <a:gd name="connsiteY11" fmla="*/ 2044005 h 2452806"/>
              <a:gd name="connsiteX12" fmla="*/ 2205009 w 2613810"/>
              <a:gd name="connsiteY12" fmla="*/ 2452806 h 2452806"/>
              <a:gd name="connsiteX13" fmla="*/ 408801 w 2613810"/>
              <a:gd name="connsiteY13" fmla="*/ 2452806 h 2452806"/>
              <a:gd name="connsiteX14" fmla="*/ 0 w 2613810"/>
              <a:gd name="connsiteY14" fmla="*/ 2044005 h 2452806"/>
              <a:gd name="connsiteX15" fmla="*/ 0 w 2613810"/>
              <a:gd name="connsiteY15" fmla="*/ 408801 h 2452806"/>
              <a:gd name="connsiteX16" fmla="*/ 408801 w 2613810"/>
              <a:gd name="connsiteY16" fmla="*/ 0 h 2452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13810" h="2452806">
                <a:moveTo>
                  <a:pt x="514811" y="158753"/>
                </a:moveTo>
                <a:cubicBezTo>
                  <a:pt x="315495" y="158753"/>
                  <a:pt x="153917" y="320331"/>
                  <a:pt x="153917" y="519647"/>
                </a:cubicBezTo>
                <a:lnTo>
                  <a:pt x="153917" y="1963220"/>
                </a:lnTo>
                <a:cubicBezTo>
                  <a:pt x="153917" y="2162536"/>
                  <a:pt x="315495" y="2324114"/>
                  <a:pt x="514811" y="2324114"/>
                </a:cubicBezTo>
                <a:lnTo>
                  <a:pt x="2094796" y="2324115"/>
                </a:lnTo>
                <a:cubicBezTo>
                  <a:pt x="2294112" y="2324115"/>
                  <a:pt x="2455690" y="2162537"/>
                  <a:pt x="2455690" y="1963221"/>
                </a:cubicBezTo>
                <a:cubicBezTo>
                  <a:pt x="2455690" y="1482030"/>
                  <a:pt x="2455691" y="1000838"/>
                  <a:pt x="2455691" y="519647"/>
                </a:cubicBezTo>
                <a:cubicBezTo>
                  <a:pt x="2455691" y="320331"/>
                  <a:pt x="2294113" y="158753"/>
                  <a:pt x="2094797" y="158753"/>
                </a:cubicBezTo>
                <a:close/>
                <a:moveTo>
                  <a:pt x="408801" y="0"/>
                </a:moveTo>
                <a:lnTo>
                  <a:pt x="2205009" y="0"/>
                </a:lnTo>
                <a:cubicBezTo>
                  <a:pt x="2430784" y="0"/>
                  <a:pt x="2613810" y="183026"/>
                  <a:pt x="2613810" y="408801"/>
                </a:cubicBezTo>
                <a:lnTo>
                  <a:pt x="2613810" y="2044005"/>
                </a:lnTo>
                <a:cubicBezTo>
                  <a:pt x="2613810" y="2269780"/>
                  <a:pt x="2430784" y="2452806"/>
                  <a:pt x="2205009" y="2452806"/>
                </a:cubicBezTo>
                <a:lnTo>
                  <a:pt x="408801" y="2452806"/>
                </a:lnTo>
                <a:cubicBezTo>
                  <a:pt x="183026" y="2452806"/>
                  <a:pt x="0" y="2269780"/>
                  <a:pt x="0" y="2044005"/>
                </a:cubicBezTo>
                <a:lnTo>
                  <a:pt x="0" y="408801"/>
                </a:lnTo>
                <a:cubicBezTo>
                  <a:pt x="0" y="183026"/>
                  <a:pt x="183026" y="0"/>
                  <a:pt x="408801"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 name="TextBox 6">
            <a:extLst>
              <a:ext uri="{FF2B5EF4-FFF2-40B4-BE49-F238E27FC236}">
                <a16:creationId xmlns:a16="http://schemas.microsoft.com/office/drawing/2014/main" id="{DD080CD7-3E1E-06AC-6707-E864D5F1DB0E}"/>
              </a:ext>
            </a:extLst>
          </p:cNvPr>
          <p:cNvSpPr txBox="1"/>
          <p:nvPr/>
        </p:nvSpPr>
        <p:spPr>
          <a:xfrm>
            <a:off x="2022351" y="973252"/>
            <a:ext cx="5193906" cy="584775"/>
          </a:xfrm>
          <a:prstGeom prst="rect">
            <a:avLst/>
          </a:prstGeom>
          <a:noFill/>
        </p:spPr>
        <p:txBody>
          <a:bodyPr wrap="square" rtlCol="0">
            <a:spAutoFit/>
          </a:bodyPr>
          <a:lstStyle/>
          <a:p>
            <a:r>
              <a:rPr lang="fr-FR" sz="3200" b="1" dirty="0" err="1">
                <a:solidFill>
                  <a:schemeClr val="tx2">
                    <a:lumMod val="90000"/>
                    <a:lumOff val="10000"/>
                  </a:schemeClr>
                </a:solidFill>
                <a:latin typeface="Arial" panose="020B0604020202020204" pitchFamily="34" charset="0"/>
                <a:cs typeface="Arial" panose="020B0604020202020204" pitchFamily="34" charset="0"/>
              </a:rPr>
              <a:t>Interpretation</a:t>
            </a:r>
            <a:r>
              <a:rPr lang="fr-FR" sz="3200" b="1" dirty="0">
                <a:solidFill>
                  <a:schemeClr val="tx2">
                    <a:lumMod val="90000"/>
                    <a:lumOff val="10000"/>
                  </a:schemeClr>
                </a:solidFill>
                <a:latin typeface="Arial" panose="020B0604020202020204" pitchFamily="34" charset="0"/>
                <a:cs typeface="Arial" panose="020B0604020202020204" pitchFamily="34" charset="0"/>
              </a:rPr>
              <a:t> of </a:t>
            </a:r>
            <a:r>
              <a:rPr lang="fr-FR" sz="3200" b="1" dirty="0" err="1">
                <a:solidFill>
                  <a:schemeClr val="tx2">
                    <a:lumMod val="90000"/>
                    <a:lumOff val="10000"/>
                  </a:schemeClr>
                </a:solidFill>
                <a:latin typeface="Arial" panose="020B0604020202020204" pitchFamily="34" charset="0"/>
                <a:cs typeface="Arial" panose="020B0604020202020204" pitchFamily="34" charset="0"/>
              </a:rPr>
              <a:t>Findings</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17" name="Flowchart: Alternate Process 16">
            <a:extLst>
              <a:ext uri="{FF2B5EF4-FFF2-40B4-BE49-F238E27FC236}">
                <a16:creationId xmlns:a16="http://schemas.microsoft.com/office/drawing/2014/main" id="{B5CD14DF-5784-700B-CB10-226D011E11D3}"/>
              </a:ext>
            </a:extLst>
          </p:cNvPr>
          <p:cNvSpPr/>
          <p:nvPr/>
        </p:nvSpPr>
        <p:spPr>
          <a:xfrm rot="18855879">
            <a:off x="8253079" y="4047651"/>
            <a:ext cx="2246913" cy="2267149"/>
          </a:xfrm>
          <a:prstGeom prst="flowChartAlternateProcess">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Flowchart: Connector 18">
            <a:extLst>
              <a:ext uri="{FF2B5EF4-FFF2-40B4-BE49-F238E27FC236}">
                <a16:creationId xmlns:a16="http://schemas.microsoft.com/office/drawing/2014/main" id="{4452A570-1D16-4E55-8250-E8DAA0B69C2A}"/>
              </a:ext>
            </a:extLst>
          </p:cNvPr>
          <p:cNvSpPr/>
          <p:nvPr/>
        </p:nvSpPr>
        <p:spPr>
          <a:xfrm>
            <a:off x="7530748" y="4722472"/>
            <a:ext cx="931156" cy="915428"/>
          </a:xfrm>
          <a:prstGeom prst="flowChartConnector">
            <a:avLst/>
          </a:prstGeom>
          <a:blipFill dpi="0" rotWithShape="1">
            <a:blip r:embed="rId3">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7B695348-A2B7-6A59-F184-648D73E833F6}"/>
              </a:ext>
            </a:extLst>
          </p:cNvPr>
          <p:cNvSpPr txBox="1"/>
          <p:nvPr/>
        </p:nvSpPr>
        <p:spPr>
          <a:xfrm>
            <a:off x="8502241" y="4724630"/>
            <a:ext cx="2327624" cy="923330"/>
          </a:xfrm>
          <a:prstGeom prst="rect">
            <a:avLst/>
          </a:prstGeom>
          <a:noFill/>
        </p:spPr>
        <p:txBody>
          <a:bodyPr wrap="square">
            <a:spAutoFit/>
          </a:bodyPr>
          <a:lstStyle/>
          <a:p>
            <a:r>
              <a:rPr lang="en-US" sz="1800" b="0" i="0" dirty="0">
                <a:effectLst/>
                <a:latin typeface="Calibri" panose="020F0502020204030204" pitchFamily="34" charset="0"/>
              </a:rPr>
              <a:t>Offline training increases </a:t>
            </a:r>
            <a:r>
              <a:rPr lang="en-US" sz="1800" b="0" i="0" dirty="0" err="1">
                <a:effectLst/>
                <a:latin typeface="Calibri" panose="020F0502020204030204" pitchFamily="34" charset="0"/>
              </a:rPr>
              <a:t>deployability</a:t>
            </a:r>
            <a:r>
              <a:rPr lang="en-US" sz="1800" b="0" i="0" dirty="0">
                <a:effectLst/>
                <a:latin typeface="Calibri" panose="020F0502020204030204" pitchFamily="34" charset="0"/>
              </a:rPr>
              <a:t> </a:t>
            </a:r>
            <a:endParaRPr lang="en-US" dirty="0"/>
          </a:p>
        </p:txBody>
      </p:sp>
      <p:sp>
        <p:nvSpPr>
          <p:cNvPr id="21" name="Flowchart: Alternate Process 20">
            <a:extLst>
              <a:ext uri="{FF2B5EF4-FFF2-40B4-BE49-F238E27FC236}">
                <a16:creationId xmlns:a16="http://schemas.microsoft.com/office/drawing/2014/main" id="{77C00E1A-EDD7-E3BF-2467-F91888E2D63A}"/>
              </a:ext>
            </a:extLst>
          </p:cNvPr>
          <p:cNvSpPr/>
          <p:nvPr/>
        </p:nvSpPr>
        <p:spPr>
          <a:xfrm rot="18805163">
            <a:off x="6523892" y="1903292"/>
            <a:ext cx="2293266" cy="2216486"/>
          </a:xfrm>
          <a:prstGeom prst="flowChartAlternateProcess">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lowchart: Connector 21">
            <a:extLst>
              <a:ext uri="{FF2B5EF4-FFF2-40B4-BE49-F238E27FC236}">
                <a16:creationId xmlns:a16="http://schemas.microsoft.com/office/drawing/2014/main" id="{2E43C7E3-AC2C-C5A8-3DFB-12B19CE07151}"/>
              </a:ext>
            </a:extLst>
          </p:cNvPr>
          <p:cNvSpPr/>
          <p:nvPr/>
        </p:nvSpPr>
        <p:spPr>
          <a:xfrm>
            <a:off x="5842866" y="2491315"/>
            <a:ext cx="931156" cy="970934"/>
          </a:xfrm>
          <a:prstGeom prst="flowChartConnector">
            <a:avLst/>
          </a:prstGeom>
          <a:blipFill dpi="0" rotWithShape="1">
            <a:blip r:embed="rId4">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192119E1-AE0D-7ACF-2339-5C6CADFFB45C}"/>
              </a:ext>
            </a:extLst>
          </p:cNvPr>
          <p:cNvSpPr txBox="1"/>
          <p:nvPr/>
        </p:nvSpPr>
        <p:spPr>
          <a:xfrm>
            <a:off x="6929533" y="2417855"/>
            <a:ext cx="1867352" cy="1200329"/>
          </a:xfrm>
          <a:prstGeom prst="rect">
            <a:avLst/>
          </a:prstGeom>
          <a:noFill/>
        </p:spPr>
        <p:txBody>
          <a:bodyPr wrap="square">
            <a:spAutoFit/>
          </a:bodyPr>
          <a:lstStyle/>
          <a:p>
            <a:r>
              <a:rPr lang="en-US" sz="1800" b="0" i="0" dirty="0">
                <a:effectLst/>
                <a:latin typeface="Calibri" panose="020F0502020204030204" pitchFamily="34" charset="0"/>
              </a:rPr>
              <a:t>RIS boosts sensing and helps in beamforming trade-offs </a:t>
            </a:r>
            <a:endParaRPr lang="en-US" dirty="0"/>
          </a:p>
        </p:txBody>
      </p:sp>
      <p:sp>
        <p:nvSpPr>
          <p:cNvPr id="24" name="Flowchart: Alternate Process 23">
            <a:extLst>
              <a:ext uri="{FF2B5EF4-FFF2-40B4-BE49-F238E27FC236}">
                <a16:creationId xmlns:a16="http://schemas.microsoft.com/office/drawing/2014/main" id="{40DC920D-B97D-8C89-7539-BC58FA3F8000}"/>
              </a:ext>
            </a:extLst>
          </p:cNvPr>
          <p:cNvSpPr/>
          <p:nvPr/>
        </p:nvSpPr>
        <p:spPr>
          <a:xfrm rot="18814137">
            <a:off x="3849718" y="3331201"/>
            <a:ext cx="2256897" cy="2220177"/>
          </a:xfrm>
          <a:prstGeom prst="flowChartAlternateProcess">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lowchart: Alternate Process 24">
            <a:extLst>
              <a:ext uri="{FF2B5EF4-FFF2-40B4-BE49-F238E27FC236}">
                <a16:creationId xmlns:a16="http://schemas.microsoft.com/office/drawing/2014/main" id="{49909772-EF61-185C-26A6-D714EC34B7DA}"/>
              </a:ext>
            </a:extLst>
          </p:cNvPr>
          <p:cNvSpPr/>
          <p:nvPr/>
        </p:nvSpPr>
        <p:spPr>
          <a:xfrm rot="18814137">
            <a:off x="839625" y="2293998"/>
            <a:ext cx="2293552" cy="2196012"/>
          </a:xfrm>
          <a:prstGeom prst="flowChartAlternateProcess">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Connector 25">
            <a:extLst>
              <a:ext uri="{FF2B5EF4-FFF2-40B4-BE49-F238E27FC236}">
                <a16:creationId xmlns:a16="http://schemas.microsoft.com/office/drawing/2014/main" id="{B2F9F657-BA45-DD1C-0151-1D670A997B80}"/>
              </a:ext>
            </a:extLst>
          </p:cNvPr>
          <p:cNvSpPr/>
          <p:nvPr/>
        </p:nvSpPr>
        <p:spPr>
          <a:xfrm>
            <a:off x="3089260" y="4040283"/>
            <a:ext cx="958106" cy="969855"/>
          </a:xfrm>
          <a:prstGeom prst="flowChartConnector">
            <a:avLst/>
          </a:pr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Flowchart: Connector 26">
            <a:extLst>
              <a:ext uri="{FF2B5EF4-FFF2-40B4-BE49-F238E27FC236}">
                <a16:creationId xmlns:a16="http://schemas.microsoft.com/office/drawing/2014/main" id="{6F06236F-CC69-ABBD-5626-95693D5711D9}"/>
              </a:ext>
            </a:extLst>
          </p:cNvPr>
          <p:cNvSpPr/>
          <p:nvPr/>
        </p:nvSpPr>
        <p:spPr>
          <a:xfrm>
            <a:off x="22647" y="3048842"/>
            <a:ext cx="958106" cy="1008937"/>
          </a:xfrm>
          <a:prstGeom prst="flowChartConnector">
            <a:avLst/>
          </a:prstGeom>
          <a:blipFill dpi="0" rotWithShape="1">
            <a:blip r:embed="rId5">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TextBox 27">
            <a:extLst>
              <a:ext uri="{FF2B5EF4-FFF2-40B4-BE49-F238E27FC236}">
                <a16:creationId xmlns:a16="http://schemas.microsoft.com/office/drawing/2014/main" id="{E8F61B92-8ADC-C9AA-56F7-E0CA94CA45BC}"/>
              </a:ext>
            </a:extLst>
          </p:cNvPr>
          <p:cNvSpPr txBox="1"/>
          <p:nvPr/>
        </p:nvSpPr>
        <p:spPr>
          <a:xfrm>
            <a:off x="1183993" y="2874822"/>
            <a:ext cx="2108507" cy="1200329"/>
          </a:xfrm>
          <a:prstGeom prst="rect">
            <a:avLst/>
          </a:prstGeom>
          <a:noFill/>
        </p:spPr>
        <p:txBody>
          <a:bodyPr wrap="square">
            <a:spAutoFit/>
          </a:bodyPr>
          <a:lstStyle/>
          <a:p>
            <a:r>
              <a:rPr lang="en-US" sz="1800" b="0" i="0" dirty="0">
                <a:effectLst/>
                <a:latin typeface="Arial" panose="020B0604020202020204" pitchFamily="34" charset="0"/>
                <a:cs typeface="Arial" panose="020B0604020202020204" pitchFamily="34" charset="0"/>
              </a:rPr>
              <a:t>DRL leads to adaptive, high-performance control </a:t>
            </a:r>
            <a:endParaRPr lang="en-US" dirty="0">
              <a:latin typeface="Arial" panose="020B0604020202020204" pitchFamily="34" charset="0"/>
              <a:cs typeface="Arial" panose="020B0604020202020204" pitchFamily="34" charset="0"/>
            </a:endParaRPr>
          </a:p>
        </p:txBody>
      </p:sp>
      <p:sp>
        <p:nvSpPr>
          <p:cNvPr id="29" name="TextBox 28">
            <a:extLst>
              <a:ext uri="{FF2B5EF4-FFF2-40B4-BE49-F238E27FC236}">
                <a16:creationId xmlns:a16="http://schemas.microsoft.com/office/drawing/2014/main" id="{13C4DD0D-75FA-5B27-08A7-4537B66B4FD9}"/>
              </a:ext>
            </a:extLst>
          </p:cNvPr>
          <p:cNvSpPr txBox="1"/>
          <p:nvPr/>
        </p:nvSpPr>
        <p:spPr>
          <a:xfrm>
            <a:off x="4242286" y="3914585"/>
            <a:ext cx="1972818" cy="923330"/>
          </a:xfrm>
          <a:prstGeom prst="rect">
            <a:avLst/>
          </a:prstGeom>
          <a:noFill/>
        </p:spPr>
        <p:txBody>
          <a:bodyPr wrap="square">
            <a:spAutoFit/>
          </a:bodyPr>
          <a:lstStyle/>
          <a:p>
            <a:r>
              <a:rPr lang="en-US" sz="1800" b="0" i="0" dirty="0">
                <a:effectLst/>
                <a:latin typeface="Calibri" panose="020F0502020204030204" pitchFamily="34" charset="0"/>
              </a:rPr>
              <a:t>Jamming UAV significantly improves secrecy </a:t>
            </a:r>
            <a:endParaRPr lang="en-US" dirty="0"/>
          </a:p>
        </p:txBody>
      </p:sp>
      <p:sp>
        <p:nvSpPr>
          <p:cNvPr id="5" name="Oval 4">
            <a:extLst>
              <a:ext uri="{FF2B5EF4-FFF2-40B4-BE49-F238E27FC236}">
                <a16:creationId xmlns:a16="http://schemas.microsoft.com/office/drawing/2014/main" id="{596A9577-2E43-E013-913B-DFD02ABD4065}"/>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56ACBA78-14C1-7BE5-CBA7-D5519DB497A2}"/>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6E05F640-7A02-0755-EDBF-D7B22126165E}"/>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9319F64F-BB4E-B072-09EA-617CFB427954}"/>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5FFDBB32-2ED2-00B7-9E20-96239AB9C635}"/>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50C03D6F-D8C1-27DC-EAD2-126F937A6B99}"/>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1DCD7F88-0C12-8AEC-44E8-09ED4536D5D8}"/>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457E1BA5-62D5-70CD-E0BC-08CF653D52CB}"/>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31</a:t>
            </a:r>
            <a:endParaRPr lang="en-US" sz="2000" b="1" dirty="0">
              <a:solidFill>
                <a:schemeClr val="tx1"/>
              </a:solidFill>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39479702-8E80-CCE2-E05A-0DE183FD9C24}"/>
              </a:ext>
            </a:extLst>
          </p:cNvPr>
          <p:cNvSpPr/>
          <p:nvPr/>
        </p:nvSpPr>
        <p:spPr>
          <a:xfrm>
            <a:off x="5245205" y="205127"/>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2239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1000"/>
                                        <p:tgtEl>
                                          <p:spTgt spid="27"/>
                                        </p:tgtEl>
                                      </p:cBhvr>
                                    </p:animEffect>
                                    <p:anim calcmode="lin" valueType="num">
                                      <p:cBhvr>
                                        <p:cTn id="18" dur="1000" fill="hold"/>
                                        <p:tgtEl>
                                          <p:spTgt spid="27"/>
                                        </p:tgtEl>
                                        <p:attrNameLst>
                                          <p:attrName>ppt_x</p:attrName>
                                        </p:attrNameLst>
                                      </p:cBhvr>
                                      <p:tavLst>
                                        <p:tav tm="0">
                                          <p:val>
                                            <p:strVal val="#ppt_x"/>
                                          </p:val>
                                        </p:tav>
                                        <p:tav tm="100000">
                                          <p:val>
                                            <p:strVal val="#ppt_x"/>
                                          </p:val>
                                        </p:tav>
                                      </p:tavLst>
                                    </p:anim>
                                    <p:anim calcmode="lin" valueType="num">
                                      <p:cBhvr>
                                        <p:cTn id="19" dur="1000" fill="hold"/>
                                        <p:tgtEl>
                                          <p:spTgt spid="2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1000"/>
                                        <p:tgtEl>
                                          <p:spTgt spid="28"/>
                                        </p:tgtEl>
                                      </p:cBhvr>
                                    </p:animEffect>
                                    <p:anim calcmode="lin" valueType="num">
                                      <p:cBhvr>
                                        <p:cTn id="23" dur="1000" fill="hold"/>
                                        <p:tgtEl>
                                          <p:spTgt spid="28"/>
                                        </p:tgtEl>
                                        <p:attrNameLst>
                                          <p:attrName>ppt_x</p:attrName>
                                        </p:attrNameLst>
                                      </p:cBhvr>
                                      <p:tavLst>
                                        <p:tav tm="0">
                                          <p:val>
                                            <p:strVal val="#ppt_x"/>
                                          </p:val>
                                        </p:tav>
                                        <p:tav tm="100000">
                                          <p:val>
                                            <p:strVal val="#ppt_x"/>
                                          </p:val>
                                        </p:tav>
                                      </p:tavLst>
                                    </p:anim>
                                    <p:anim calcmode="lin" valueType="num">
                                      <p:cBhvr>
                                        <p:cTn id="2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30"/>
                                        </p:tgtEl>
                                        <p:attrNameLst>
                                          <p:attrName>style.visibility</p:attrName>
                                        </p:attrNameLst>
                                      </p:cBhvr>
                                      <p:to>
                                        <p:strVal val="visible"/>
                                      </p:to>
                                    </p:set>
                                    <p:animEffect transition="in" filter="fade">
                                      <p:cBhvr>
                                        <p:cTn id="29" dur="1000"/>
                                        <p:tgtEl>
                                          <p:spTgt spid="30"/>
                                        </p:tgtEl>
                                      </p:cBhvr>
                                    </p:animEffect>
                                    <p:anim calcmode="lin" valueType="num">
                                      <p:cBhvr>
                                        <p:cTn id="30" dur="1000" fill="hold"/>
                                        <p:tgtEl>
                                          <p:spTgt spid="30"/>
                                        </p:tgtEl>
                                        <p:attrNameLst>
                                          <p:attrName>ppt_x</p:attrName>
                                        </p:attrNameLst>
                                      </p:cBhvr>
                                      <p:tavLst>
                                        <p:tav tm="0">
                                          <p:val>
                                            <p:strVal val="#ppt_x"/>
                                          </p:val>
                                        </p:tav>
                                        <p:tav tm="100000">
                                          <p:val>
                                            <p:strVal val="#ppt_x"/>
                                          </p:val>
                                        </p:tav>
                                      </p:tavLst>
                                    </p:anim>
                                    <p:anim calcmode="lin" valueType="num">
                                      <p:cBhvr>
                                        <p:cTn id="31" dur="1000" fill="hold"/>
                                        <p:tgtEl>
                                          <p:spTgt spid="3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fade">
                                      <p:cBhvr>
                                        <p:cTn id="34" dur="1000"/>
                                        <p:tgtEl>
                                          <p:spTgt spid="24"/>
                                        </p:tgtEl>
                                      </p:cBhvr>
                                    </p:animEffect>
                                    <p:anim calcmode="lin" valueType="num">
                                      <p:cBhvr>
                                        <p:cTn id="35" dur="1000" fill="hold"/>
                                        <p:tgtEl>
                                          <p:spTgt spid="24"/>
                                        </p:tgtEl>
                                        <p:attrNameLst>
                                          <p:attrName>ppt_x</p:attrName>
                                        </p:attrNameLst>
                                      </p:cBhvr>
                                      <p:tavLst>
                                        <p:tav tm="0">
                                          <p:val>
                                            <p:strVal val="#ppt_x"/>
                                          </p:val>
                                        </p:tav>
                                        <p:tav tm="100000">
                                          <p:val>
                                            <p:strVal val="#ppt_x"/>
                                          </p:val>
                                        </p:tav>
                                      </p:tavLst>
                                    </p:anim>
                                    <p:anim calcmode="lin" valueType="num">
                                      <p:cBhvr>
                                        <p:cTn id="36" dur="1000" fill="hold"/>
                                        <p:tgtEl>
                                          <p:spTgt spid="24"/>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1000"/>
                                        <p:tgtEl>
                                          <p:spTgt spid="26"/>
                                        </p:tgtEl>
                                      </p:cBhvr>
                                    </p:animEffect>
                                    <p:anim calcmode="lin" valueType="num">
                                      <p:cBhvr>
                                        <p:cTn id="40" dur="1000" fill="hold"/>
                                        <p:tgtEl>
                                          <p:spTgt spid="26"/>
                                        </p:tgtEl>
                                        <p:attrNameLst>
                                          <p:attrName>ppt_x</p:attrName>
                                        </p:attrNameLst>
                                      </p:cBhvr>
                                      <p:tavLst>
                                        <p:tav tm="0">
                                          <p:val>
                                            <p:strVal val="#ppt_x"/>
                                          </p:val>
                                        </p:tav>
                                        <p:tav tm="100000">
                                          <p:val>
                                            <p:strVal val="#ppt_x"/>
                                          </p:val>
                                        </p:tav>
                                      </p:tavLst>
                                    </p:anim>
                                    <p:anim calcmode="lin" valueType="num">
                                      <p:cBhvr>
                                        <p:cTn id="41" dur="1000" fill="hold"/>
                                        <p:tgtEl>
                                          <p:spTgt spid="26"/>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1000"/>
                                        <p:tgtEl>
                                          <p:spTgt spid="29"/>
                                        </p:tgtEl>
                                      </p:cBhvr>
                                    </p:animEffect>
                                    <p:anim calcmode="lin" valueType="num">
                                      <p:cBhvr>
                                        <p:cTn id="45" dur="1000" fill="hold"/>
                                        <p:tgtEl>
                                          <p:spTgt spid="29"/>
                                        </p:tgtEl>
                                        <p:attrNameLst>
                                          <p:attrName>ppt_x</p:attrName>
                                        </p:attrNameLst>
                                      </p:cBhvr>
                                      <p:tavLst>
                                        <p:tav tm="0">
                                          <p:val>
                                            <p:strVal val="#ppt_x"/>
                                          </p:val>
                                        </p:tav>
                                        <p:tav tm="100000">
                                          <p:val>
                                            <p:strVal val="#ppt_x"/>
                                          </p:val>
                                        </p:tav>
                                      </p:tavLst>
                                    </p:anim>
                                    <p:anim calcmode="lin" valueType="num">
                                      <p:cBhvr>
                                        <p:cTn id="4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7" presetClass="entr" presetSubtype="0" fill="hold" grpId="0" nodeType="clickEffect">
                                  <p:stCondLst>
                                    <p:cond delay="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1000"/>
                                        <p:tgtEl>
                                          <p:spTgt spid="32"/>
                                        </p:tgtEl>
                                      </p:cBhvr>
                                    </p:animEffect>
                                    <p:anim calcmode="lin" valueType="num">
                                      <p:cBhvr>
                                        <p:cTn id="52" dur="1000" fill="hold"/>
                                        <p:tgtEl>
                                          <p:spTgt spid="32"/>
                                        </p:tgtEl>
                                        <p:attrNameLst>
                                          <p:attrName>ppt_x</p:attrName>
                                        </p:attrNameLst>
                                      </p:cBhvr>
                                      <p:tavLst>
                                        <p:tav tm="0">
                                          <p:val>
                                            <p:strVal val="#ppt_x"/>
                                          </p:val>
                                        </p:tav>
                                        <p:tav tm="100000">
                                          <p:val>
                                            <p:strVal val="#ppt_x"/>
                                          </p:val>
                                        </p:tav>
                                      </p:tavLst>
                                    </p:anim>
                                    <p:anim calcmode="lin" valueType="num">
                                      <p:cBhvr>
                                        <p:cTn id="53" dur="1000" fill="hold"/>
                                        <p:tgtEl>
                                          <p:spTgt spid="32"/>
                                        </p:tgtEl>
                                        <p:attrNameLst>
                                          <p:attrName>ppt_y</p:attrName>
                                        </p:attrNameLst>
                                      </p:cBhvr>
                                      <p:tavLst>
                                        <p:tav tm="0">
                                          <p:val>
                                            <p:strVal val="#ppt_y-.1"/>
                                          </p:val>
                                        </p:tav>
                                        <p:tav tm="100000">
                                          <p:val>
                                            <p:strVal val="#ppt_y"/>
                                          </p:val>
                                        </p:tav>
                                      </p:tavLst>
                                    </p:anim>
                                  </p:childTnLst>
                                </p:cTn>
                              </p:par>
                              <p:par>
                                <p:cTn id="54" presetID="47" presetClass="entr" presetSubtype="0" fill="hold" grpId="0" nodeType="with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fade">
                                      <p:cBhvr>
                                        <p:cTn id="56" dur="1000"/>
                                        <p:tgtEl>
                                          <p:spTgt spid="21"/>
                                        </p:tgtEl>
                                      </p:cBhvr>
                                    </p:animEffect>
                                    <p:anim calcmode="lin" valueType="num">
                                      <p:cBhvr>
                                        <p:cTn id="57" dur="1000" fill="hold"/>
                                        <p:tgtEl>
                                          <p:spTgt spid="21"/>
                                        </p:tgtEl>
                                        <p:attrNameLst>
                                          <p:attrName>ppt_x</p:attrName>
                                        </p:attrNameLst>
                                      </p:cBhvr>
                                      <p:tavLst>
                                        <p:tav tm="0">
                                          <p:val>
                                            <p:strVal val="#ppt_x"/>
                                          </p:val>
                                        </p:tav>
                                        <p:tav tm="100000">
                                          <p:val>
                                            <p:strVal val="#ppt_x"/>
                                          </p:val>
                                        </p:tav>
                                      </p:tavLst>
                                    </p:anim>
                                    <p:anim calcmode="lin" valueType="num">
                                      <p:cBhvr>
                                        <p:cTn id="58" dur="1000" fill="hold"/>
                                        <p:tgtEl>
                                          <p:spTgt spid="21"/>
                                        </p:tgtEl>
                                        <p:attrNameLst>
                                          <p:attrName>ppt_y</p:attrName>
                                        </p:attrNameLst>
                                      </p:cBhvr>
                                      <p:tavLst>
                                        <p:tav tm="0">
                                          <p:val>
                                            <p:strVal val="#ppt_y-.1"/>
                                          </p:val>
                                        </p:tav>
                                        <p:tav tm="100000">
                                          <p:val>
                                            <p:strVal val="#ppt_y"/>
                                          </p:val>
                                        </p:tav>
                                      </p:tavLst>
                                    </p:anim>
                                  </p:childTnLst>
                                </p:cTn>
                              </p:par>
                              <p:par>
                                <p:cTn id="59" presetID="47" presetClass="entr" presetSubtype="0"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Effect transition="in" filter="fade">
                                      <p:cBhvr>
                                        <p:cTn id="61" dur="1000"/>
                                        <p:tgtEl>
                                          <p:spTgt spid="22"/>
                                        </p:tgtEl>
                                      </p:cBhvr>
                                    </p:animEffect>
                                    <p:anim calcmode="lin" valueType="num">
                                      <p:cBhvr>
                                        <p:cTn id="62" dur="1000" fill="hold"/>
                                        <p:tgtEl>
                                          <p:spTgt spid="22"/>
                                        </p:tgtEl>
                                        <p:attrNameLst>
                                          <p:attrName>ppt_x</p:attrName>
                                        </p:attrNameLst>
                                      </p:cBhvr>
                                      <p:tavLst>
                                        <p:tav tm="0">
                                          <p:val>
                                            <p:strVal val="#ppt_x"/>
                                          </p:val>
                                        </p:tav>
                                        <p:tav tm="100000">
                                          <p:val>
                                            <p:strVal val="#ppt_x"/>
                                          </p:val>
                                        </p:tav>
                                      </p:tavLst>
                                    </p:anim>
                                    <p:anim calcmode="lin" valueType="num">
                                      <p:cBhvr>
                                        <p:cTn id="63" dur="1000" fill="hold"/>
                                        <p:tgtEl>
                                          <p:spTgt spid="22"/>
                                        </p:tgtEl>
                                        <p:attrNameLst>
                                          <p:attrName>ppt_y</p:attrName>
                                        </p:attrNameLst>
                                      </p:cBhvr>
                                      <p:tavLst>
                                        <p:tav tm="0">
                                          <p:val>
                                            <p:strVal val="#ppt_y-.1"/>
                                          </p:val>
                                        </p:tav>
                                        <p:tav tm="100000">
                                          <p:val>
                                            <p:strVal val="#ppt_y"/>
                                          </p:val>
                                        </p:tav>
                                      </p:tavLst>
                                    </p:anim>
                                  </p:childTnLst>
                                </p:cTn>
                              </p:par>
                              <p:par>
                                <p:cTn id="64" presetID="47" presetClass="entr" presetSubtype="0" fill="hold" grpId="0"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1000"/>
                                        <p:tgtEl>
                                          <p:spTgt spid="23"/>
                                        </p:tgtEl>
                                      </p:cBhvr>
                                    </p:animEffect>
                                    <p:anim calcmode="lin" valueType="num">
                                      <p:cBhvr>
                                        <p:cTn id="67" dur="1000" fill="hold"/>
                                        <p:tgtEl>
                                          <p:spTgt spid="23"/>
                                        </p:tgtEl>
                                        <p:attrNameLst>
                                          <p:attrName>ppt_x</p:attrName>
                                        </p:attrNameLst>
                                      </p:cBhvr>
                                      <p:tavLst>
                                        <p:tav tm="0">
                                          <p:val>
                                            <p:strVal val="#ppt_x"/>
                                          </p:val>
                                        </p:tav>
                                        <p:tav tm="100000">
                                          <p:val>
                                            <p:strVal val="#ppt_x"/>
                                          </p:val>
                                        </p:tav>
                                      </p:tavLst>
                                    </p:anim>
                                    <p:anim calcmode="lin" valueType="num">
                                      <p:cBhvr>
                                        <p:cTn id="6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42" presetClass="entr" presetSubtype="0"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fade">
                                      <p:cBhvr>
                                        <p:cTn id="73" dur="1000"/>
                                        <p:tgtEl>
                                          <p:spTgt spid="34"/>
                                        </p:tgtEl>
                                      </p:cBhvr>
                                    </p:animEffect>
                                    <p:anim calcmode="lin" valueType="num">
                                      <p:cBhvr>
                                        <p:cTn id="74" dur="1000" fill="hold"/>
                                        <p:tgtEl>
                                          <p:spTgt spid="34"/>
                                        </p:tgtEl>
                                        <p:attrNameLst>
                                          <p:attrName>ppt_x</p:attrName>
                                        </p:attrNameLst>
                                      </p:cBhvr>
                                      <p:tavLst>
                                        <p:tav tm="0">
                                          <p:val>
                                            <p:strVal val="#ppt_x"/>
                                          </p:val>
                                        </p:tav>
                                        <p:tav tm="100000">
                                          <p:val>
                                            <p:strVal val="#ppt_x"/>
                                          </p:val>
                                        </p:tav>
                                      </p:tavLst>
                                    </p:anim>
                                    <p:anim calcmode="lin" valueType="num">
                                      <p:cBhvr>
                                        <p:cTn id="75" dur="1000" fill="hold"/>
                                        <p:tgtEl>
                                          <p:spTgt spid="34"/>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0"/>
                                  </p:stCondLst>
                                  <p:childTnLst>
                                    <p:set>
                                      <p:cBhvr>
                                        <p:cTn id="77" dur="1" fill="hold">
                                          <p:stCondLst>
                                            <p:cond delay="0"/>
                                          </p:stCondLst>
                                        </p:cTn>
                                        <p:tgtEl>
                                          <p:spTgt spid="17"/>
                                        </p:tgtEl>
                                        <p:attrNameLst>
                                          <p:attrName>style.visibility</p:attrName>
                                        </p:attrNameLst>
                                      </p:cBhvr>
                                      <p:to>
                                        <p:strVal val="visible"/>
                                      </p:to>
                                    </p:set>
                                    <p:animEffect transition="in" filter="fade">
                                      <p:cBhvr>
                                        <p:cTn id="78" dur="1000"/>
                                        <p:tgtEl>
                                          <p:spTgt spid="17"/>
                                        </p:tgtEl>
                                      </p:cBhvr>
                                    </p:animEffect>
                                    <p:anim calcmode="lin" valueType="num">
                                      <p:cBhvr>
                                        <p:cTn id="79" dur="1000" fill="hold"/>
                                        <p:tgtEl>
                                          <p:spTgt spid="17"/>
                                        </p:tgtEl>
                                        <p:attrNameLst>
                                          <p:attrName>ppt_x</p:attrName>
                                        </p:attrNameLst>
                                      </p:cBhvr>
                                      <p:tavLst>
                                        <p:tav tm="0">
                                          <p:val>
                                            <p:strVal val="#ppt_x"/>
                                          </p:val>
                                        </p:tav>
                                        <p:tav tm="100000">
                                          <p:val>
                                            <p:strVal val="#ppt_x"/>
                                          </p:val>
                                        </p:tav>
                                      </p:tavLst>
                                    </p:anim>
                                    <p:anim calcmode="lin" valueType="num">
                                      <p:cBhvr>
                                        <p:cTn id="80" dur="1000" fill="hold"/>
                                        <p:tgtEl>
                                          <p:spTgt spid="17"/>
                                        </p:tgtEl>
                                        <p:attrNameLst>
                                          <p:attrName>ppt_y</p:attrName>
                                        </p:attrNameLst>
                                      </p:cBhvr>
                                      <p:tavLst>
                                        <p:tav tm="0">
                                          <p:val>
                                            <p:strVal val="#ppt_y+.1"/>
                                          </p:val>
                                        </p:tav>
                                        <p:tav tm="100000">
                                          <p:val>
                                            <p:strVal val="#ppt_y"/>
                                          </p:val>
                                        </p:tav>
                                      </p:tavLst>
                                    </p:anim>
                                  </p:childTnLst>
                                </p:cTn>
                              </p:par>
                              <p:par>
                                <p:cTn id="81" presetID="42" presetClass="entr" presetSubtype="0" fill="hold" grpId="0" nodeType="with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fade">
                                      <p:cBhvr>
                                        <p:cTn id="83" dur="1000"/>
                                        <p:tgtEl>
                                          <p:spTgt spid="19"/>
                                        </p:tgtEl>
                                      </p:cBhvr>
                                    </p:animEffect>
                                    <p:anim calcmode="lin" valueType="num">
                                      <p:cBhvr>
                                        <p:cTn id="84" dur="1000" fill="hold"/>
                                        <p:tgtEl>
                                          <p:spTgt spid="19"/>
                                        </p:tgtEl>
                                        <p:attrNameLst>
                                          <p:attrName>ppt_x</p:attrName>
                                        </p:attrNameLst>
                                      </p:cBhvr>
                                      <p:tavLst>
                                        <p:tav tm="0">
                                          <p:val>
                                            <p:strVal val="#ppt_x"/>
                                          </p:val>
                                        </p:tav>
                                        <p:tav tm="100000">
                                          <p:val>
                                            <p:strVal val="#ppt_x"/>
                                          </p:val>
                                        </p:tav>
                                      </p:tavLst>
                                    </p:anim>
                                    <p:anim calcmode="lin" valueType="num">
                                      <p:cBhvr>
                                        <p:cTn id="85" dur="1000" fill="hold"/>
                                        <p:tgtEl>
                                          <p:spTgt spid="19"/>
                                        </p:tgtEl>
                                        <p:attrNameLst>
                                          <p:attrName>ppt_y</p:attrName>
                                        </p:attrNameLst>
                                      </p:cBhvr>
                                      <p:tavLst>
                                        <p:tav tm="0">
                                          <p:val>
                                            <p:strVal val="#ppt_y+.1"/>
                                          </p:val>
                                        </p:tav>
                                        <p:tav tm="100000">
                                          <p:val>
                                            <p:strVal val="#ppt_y"/>
                                          </p:val>
                                        </p:tav>
                                      </p:tavLst>
                                    </p:anim>
                                  </p:childTnLst>
                                </p:cTn>
                              </p:par>
                              <p:par>
                                <p:cTn id="86" presetID="42" presetClass="entr" presetSubtype="0" fill="hold" grpId="0" nodeType="withEffect">
                                  <p:stCondLst>
                                    <p:cond delay="0"/>
                                  </p:stCondLst>
                                  <p:childTnLst>
                                    <p:set>
                                      <p:cBhvr>
                                        <p:cTn id="87" dur="1" fill="hold">
                                          <p:stCondLst>
                                            <p:cond delay="0"/>
                                          </p:stCondLst>
                                        </p:cTn>
                                        <p:tgtEl>
                                          <p:spTgt spid="20"/>
                                        </p:tgtEl>
                                        <p:attrNameLst>
                                          <p:attrName>style.visibility</p:attrName>
                                        </p:attrNameLst>
                                      </p:cBhvr>
                                      <p:to>
                                        <p:strVal val="visible"/>
                                      </p:to>
                                    </p:set>
                                    <p:animEffect transition="in" filter="fade">
                                      <p:cBhvr>
                                        <p:cTn id="88" dur="1000"/>
                                        <p:tgtEl>
                                          <p:spTgt spid="20"/>
                                        </p:tgtEl>
                                      </p:cBhvr>
                                    </p:animEffect>
                                    <p:anim calcmode="lin" valueType="num">
                                      <p:cBhvr>
                                        <p:cTn id="89" dur="1000" fill="hold"/>
                                        <p:tgtEl>
                                          <p:spTgt spid="20"/>
                                        </p:tgtEl>
                                        <p:attrNameLst>
                                          <p:attrName>ppt_x</p:attrName>
                                        </p:attrNameLst>
                                      </p:cBhvr>
                                      <p:tavLst>
                                        <p:tav tm="0">
                                          <p:val>
                                            <p:strVal val="#ppt_x"/>
                                          </p:val>
                                        </p:tav>
                                        <p:tav tm="100000">
                                          <p:val>
                                            <p:strVal val="#ppt_x"/>
                                          </p:val>
                                        </p:tav>
                                      </p:tavLst>
                                    </p:anim>
                                    <p:anim calcmode="lin" valueType="num">
                                      <p:cBhvr>
                                        <p:cTn id="90"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30" grpId="0" animBg="1"/>
      <p:bldP spid="32" grpId="0" animBg="1"/>
      <p:bldP spid="34" grpId="0" animBg="1"/>
      <p:bldP spid="17" grpId="0" animBg="1"/>
      <p:bldP spid="19" grpId="0" animBg="1"/>
      <p:bldP spid="20" grpId="0"/>
      <p:bldP spid="21" grpId="0" animBg="1"/>
      <p:bldP spid="22" grpId="0" animBg="1"/>
      <p:bldP spid="23" grpId="0"/>
      <p:bldP spid="24" grpId="0" animBg="1"/>
      <p:bldP spid="25" grpId="0" animBg="1"/>
      <p:bldP spid="26" grpId="0" animBg="1"/>
      <p:bldP spid="27" grpId="0" animBg="1"/>
      <p:bldP spid="28"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B809D1-EFD0-CF46-6D09-D039DF5E860A}"/>
              </a:ext>
            </a:extLst>
          </p:cNvPr>
          <p:cNvSpPr txBox="1"/>
          <p:nvPr/>
        </p:nvSpPr>
        <p:spPr>
          <a:xfrm>
            <a:off x="1480385" y="2761490"/>
            <a:ext cx="10298097" cy="830997"/>
          </a:xfrm>
          <a:prstGeom prst="rect">
            <a:avLst/>
          </a:prstGeom>
          <a:noFill/>
        </p:spPr>
        <p:txBody>
          <a:bodyPr wrap="square" rtlCol="0">
            <a:spAutoFit/>
          </a:bodyPr>
          <a:lstStyle/>
          <a:p>
            <a:r>
              <a:rPr lang="fr-FR" sz="4800" b="1" dirty="0">
                <a:solidFill>
                  <a:schemeClr val="tx2">
                    <a:lumMod val="90000"/>
                    <a:lumOff val="10000"/>
                  </a:schemeClr>
                </a:solidFill>
              </a:rPr>
              <a:t>LIMITATIONS OF OUR FRAMEWORK</a:t>
            </a:r>
            <a:endParaRPr lang="en-US" sz="4800" b="1" dirty="0">
              <a:solidFill>
                <a:schemeClr val="tx2">
                  <a:lumMod val="90000"/>
                  <a:lumOff val="10000"/>
                </a:schemeClr>
              </a:solidFill>
            </a:endParaRPr>
          </a:p>
        </p:txBody>
      </p:sp>
      <p:cxnSp>
        <p:nvCxnSpPr>
          <p:cNvPr id="2" name="Straight Connector 1">
            <a:extLst>
              <a:ext uri="{FF2B5EF4-FFF2-40B4-BE49-F238E27FC236}">
                <a16:creationId xmlns:a16="http://schemas.microsoft.com/office/drawing/2014/main" id="{506F8113-DAE0-145F-3AD4-0FB683095A06}"/>
              </a:ext>
            </a:extLst>
          </p:cNvPr>
          <p:cNvCxnSpPr>
            <a:cxnSpLocks/>
          </p:cNvCxnSpPr>
          <p:nvPr/>
        </p:nvCxnSpPr>
        <p:spPr>
          <a:xfrm>
            <a:off x="395376" y="2332726"/>
            <a:ext cx="5807016" cy="0"/>
          </a:xfrm>
          <a:prstGeom prst="line">
            <a:avLst/>
          </a:prstGeom>
          <a:ln w="76200">
            <a:solidFill>
              <a:schemeClr val="tx2">
                <a:lumMod val="90000"/>
                <a:lumOff val="10000"/>
              </a:schemeClr>
            </a:solidFill>
          </a:ln>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6D02830F-898A-9DB2-CF9B-07F7B46DF7B8}"/>
              </a:ext>
            </a:extLst>
          </p:cNvPr>
          <p:cNvCxnSpPr>
            <a:cxnSpLocks/>
          </p:cNvCxnSpPr>
          <p:nvPr/>
        </p:nvCxnSpPr>
        <p:spPr>
          <a:xfrm>
            <a:off x="4967376" y="3983785"/>
            <a:ext cx="5807016" cy="0"/>
          </a:xfrm>
          <a:prstGeom prst="line">
            <a:avLst/>
          </a:prstGeom>
          <a:ln w="76200">
            <a:solidFill>
              <a:schemeClr val="accent2">
                <a:lumMod val="75000"/>
              </a:schemeClr>
            </a:solidFill>
          </a:ln>
        </p:spPr>
        <p:style>
          <a:lnRef idx="3">
            <a:schemeClr val="accent2"/>
          </a:lnRef>
          <a:fillRef idx="0">
            <a:schemeClr val="accent2"/>
          </a:fillRef>
          <a:effectRef idx="2">
            <a:schemeClr val="accent2"/>
          </a:effectRef>
          <a:fontRef idx="minor">
            <a:schemeClr val="tx1"/>
          </a:fontRef>
        </p:style>
      </p:cxnSp>
      <p:sp>
        <p:nvSpPr>
          <p:cNvPr id="7" name="Oval 6">
            <a:extLst>
              <a:ext uri="{FF2B5EF4-FFF2-40B4-BE49-F238E27FC236}">
                <a16:creationId xmlns:a16="http://schemas.microsoft.com/office/drawing/2014/main" id="{ED98B788-436F-136D-39D2-9759F2B12659}"/>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89C4C0B4-A33C-FC26-3F0A-1E766C16B12C}"/>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8F1A58E8-15E0-4D11-4CBE-EE48EF8D87F0}"/>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2ACC2FC2-DDD1-D31A-CB94-958B26034081}"/>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5D3FAAAC-BF56-1E05-4486-368F9F0AAF4D}"/>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F5FE7B0E-E29A-738C-D7D5-E9F3DABFF205}"/>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A91AEFDC-EB07-87BA-71FA-F999D83F29BF}"/>
              </a:ext>
            </a:extLst>
          </p:cNvPr>
          <p:cNvSpPr/>
          <p:nvPr/>
        </p:nvSpPr>
        <p:spPr>
          <a:xfrm>
            <a:off x="6230731"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579F7872-3F60-53C4-2BDD-0533F891BA3A}"/>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15D5F9CC-ED12-1523-8CAA-00B64CBE2902}"/>
              </a:ext>
            </a:extLst>
          </p:cNvPr>
          <p:cNvSpPr/>
          <p:nvPr/>
        </p:nvSpPr>
        <p:spPr>
          <a:xfrm>
            <a:off x="6096000" y="6487064"/>
            <a:ext cx="6096000" cy="370936"/>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Academic </a:t>
            </a:r>
            <a:r>
              <a:rPr lang="fr-FR" dirty="0" err="1">
                <a:latin typeface="Arial" panose="020B0604020202020204" pitchFamily="34" charset="0"/>
                <a:cs typeface="Arial" panose="020B0604020202020204" pitchFamily="34" charset="0"/>
              </a:rPr>
              <a:t>Year</a:t>
            </a:r>
            <a:r>
              <a:rPr lang="fr-FR" dirty="0">
                <a:latin typeface="Arial" panose="020B0604020202020204" pitchFamily="34" charset="0"/>
                <a:cs typeface="Arial" panose="020B0604020202020204" pitchFamily="34" charset="0"/>
              </a:rPr>
              <a:t>: 2024/2025</a:t>
            </a:r>
            <a:endParaRPr lang="en-US" dirty="0">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B2B8F1E6-6870-B7B9-14E2-8B453D6EF209}"/>
              </a:ext>
            </a:extLst>
          </p:cNvPr>
          <p:cNvSpPr/>
          <p:nvPr/>
        </p:nvSpPr>
        <p:spPr>
          <a:xfrm>
            <a:off x="11358880" y="5783649"/>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32</a:t>
            </a:r>
            <a:endParaRPr lang="en-US" sz="2000" b="1"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EAC8A4D4-FA95-BF51-5897-33CCBAE4F696}"/>
              </a:ext>
            </a:extLst>
          </p:cNvPr>
          <p:cNvSpPr/>
          <p:nvPr/>
        </p:nvSpPr>
        <p:spPr>
          <a:xfrm>
            <a:off x="0" y="6487064"/>
            <a:ext cx="6096000" cy="370936"/>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rial" panose="020B0604020202020204" pitchFamily="34" charset="0"/>
                <a:cs typeface="Arial" panose="020B0604020202020204" pitchFamily="34" charset="0"/>
              </a:rPr>
              <a:t>Defended</a:t>
            </a:r>
            <a:r>
              <a:rPr lang="fr-FR" dirty="0">
                <a:latin typeface="Arial" panose="020B0604020202020204" pitchFamily="34" charset="0"/>
                <a:cs typeface="Arial" panose="020B0604020202020204" pitchFamily="34" charset="0"/>
              </a:rPr>
              <a:t>: July 28th, 2025</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730745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Flowchart: Delay 238">
            <a:extLst>
              <a:ext uri="{FF2B5EF4-FFF2-40B4-BE49-F238E27FC236}">
                <a16:creationId xmlns:a16="http://schemas.microsoft.com/office/drawing/2014/main" id="{3B014319-96E9-2784-D45B-806949AA8F9A}"/>
              </a:ext>
            </a:extLst>
          </p:cNvPr>
          <p:cNvSpPr/>
          <p:nvPr/>
        </p:nvSpPr>
        <p:spPr>
          <a:xfrm rot="5400000">
            <a:off x="929356" y="2310771"/>
            <a:ext cx="1165022" cy="1214437"/>
          </a:xfrm>
          <a:prstGeom prst="flowChartDelay">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45" name="Freeform: Shape 244">
            <a:extLst>
              <a:ext uri="{FF2B5EF4-FFF2-40B4-BE49-F238E27FC236}">
                <a16:creationId xmlns:a16="http://schemas.microsoft.com/office/drawing/2014/main" id="{B7C1BF49-3F2A-DA8F-F05F-9F0E698EEFC9}"/>
              </a:ext>
            </a:extLst>
          </p:cNvPr>
          <p:cNvSpPr/>
          <p:nvPr/>
        </p:nvSpPr>
        <p:spPr>
          <a:xfrm>
            <a:off x="1056862" y="5360452"/>
            <a:ext cx="650923" cy="643961"/>
          </a:xfrm>
          <a:custGeom>
            <a:avLst/>
            <a:gdLst>
              <a:gd name="connsiteX0" fmla="*/ 257296 w 508802"/>
              <a:gd name="connsiteY0" fmla="*/ 104174 h 462990"/>
              <a:gd name="connsiteX1" fmla="*/ 109961 w 508802"/>
              <a:gd name="connsiteY1" fmla="*/ 223581 h 462990"/>
              <a:gd name="connsiteX2" fmla="*/ 257296 w 508802"/>
              <a:gd name="connsiteY2" fmla="*/ 342988 h 462990"/>
              <a:gd name="connsiteX3" fmla="*/ 404631 w 508802"/>
              <a:gd name="connsiteY3" fmla="*/ 223581 h 462990"/>
              <a:gd name="connsiteX4" fmla="*/ 257296 w 508802"/>
              <a:gd name="connsiteY4" fmla="*/ 104174 h 462990"/>
              <a:gd name="connsiteX5" fmla="*/ 254401 w 508802"/>
              <a:gd name="connsiteY5" fmla="*/ 0 h 462990"/>
              <a:gd name="connsiteX6" fmla="*/ 508802 w 508802"/>
              <a:gd name="connsiteY6" fmla="*/ 231495 h 462990"/>
              <a:gd name="connsiteX7" fmla="*/ 254401 w 508802"/>
              <a:gd name="connsiteY7" fmla="*/ 462990 h 462990"/>
              <a:gd name="connsiteX8" fmla="*/ 0 w 508802"/>
              <a:gd name="connsiteY8" fmla="*/ 231495 h 462990"/>
              <a:gd name="connsiteX9" fmla="*/ 254401 w 508802"/>
              <a:gd name="connsiteY9" fmla="*/ 0 h 46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802" h="462990">
                <a:moveTo>
                  <a:pt x="257296" y="104174"/>
                </a:moveTo>
                <a:cubicBezTo>
                  <a:pt x="175925" y="104174"/>
                  <a:pt x="109961" y="157634"/>
                  <a:pt x="109961" y="223581"/>
                </a:cubicBezTo>
                <a:cubicBezTo>
                  <a:pt x="109961" y="289528"/>
                  <a:pt x="175925" y="342988"/>
                  <a:pt x="257296" y="342988"/>
                </a:cubicBezTo>
                <a:cubicBezTo>
                  <a:pt x="338667" y="342988"/>
                  <a:pt x="404631" y="289528"/>
                  <a:pt x="404631" y="223581"/>
                </a:cubicBezTo>
                <a:cubicBezTo>
                  <a:pt x="404631" y="157634"/>
                  <a:pt x="338667" y="104174"/>
                  <a:pt x="257296" y="104174"/>
                </a:cubicBezTo>
                <a:close/>
                <a:moveTo>
                  <a:pt x="254401" y="0"/>
                </a:moveTo>
                <a:cubicBezTo>
                  <a:pt x="394903" y="0"/>
                  <a:pt x="508802" y="103644"/>
                  <a:pt x="508802" y="231495"/>
                </a:cubicBezTo>
                <a:cubicBezTo>
                  <a:pt x="508802" y="359346"/>
                  <a:pt x="394903" y="462990"/>
                  <a:pt x="254401" y="462990"/>
                </a:cubicBezTo>
                <a:cubicBezTo>
                  <a:pt x="113899" y="462990"/>
                  <a:pt x="0" y="359346"/>
                  <a:pt x="0" y="231495"/>
                </a:cubicBezTo>
                <a:cubicBezTo>
                  <a:pt x="0" y="103644"/>
                  <a:pt x="113899" y="0"/>
                  <a:pt x="254401"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chemeClr val="tx1">
                    <a:lumMod val="85000"/>
                    <a:lumOff val="15000"/>
                  </a:schemeClr>
                </a:solidFill>
              </a:ln>
            </a:endParaRPr>
          </a:p>
        </p:txBody>
      </p:sp>
      <p:sp>
        <p:nvSpPr>
          <p:cNvPr id="246" name="Flowchart: Delay 245">
            <a:extLst>
              <a:ext uri="{FF2B5EF4-FFF2-40B4-BE49-F238E27FC236}">
                <a16:creationId xmlns:a16="http://schemas.microsoft.com/office/drawing/2014/main" id="{6BC10997-98C1-D787-B72F-5CC19838289A}"/>
              </a:ext>
            </a:extLst>
          </p:cNvPr>
          <p:cNvSpPr/>
          <p:nvPr/>
        </p:nvSpPr>
        <p:spPr>
          <a:xfrm rot="5400000">
            <a:off x="3148837" y="2312651"/>
            <a:ext cx="1161259" cy="1214440"/>
          </a:xfrm>
          <a:prstGeom prst="flowChartDelay">
            <a:avLst/>
          </a:prstGeom>
          <a:solidFill>
            <a:schemeClr val="accent3">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Flowchart: Delay 248">
            <a:extLst>
              <a:ext uri="{FF2B5EF4-FFF2-40B4-BE49-F238E27FC236}">
                <a16:creationId xmlns:a16="http://schemas.microsoft.com/office/drawing/2014/main" id="{C7AD58D3-B1AF-997F-48A6-0ECC02A70DDC}"/>
              </a:ext>
            </a:extLst>
          </p:cNvPr>
          <p:cNvSpPr/>
          <p:nvPr/>
        </p:nvSpPr>
        <p:spPr>
          <a:xfrm rot="5400000">
            <a:off x="7904498" y="2319770"/>
            <a:ext cx="1139488" cy="1214437"/>
          </a:xfrm>
          <a:prstGeom prst="flowChartDelay">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2" name="Flowchart: Delay 251">
            <a:extLst>
              <a:ext uri="{FF2B5EF4-FFF2-40B4-BE49-F238E27FC236}">
                <a16:creationId xmlns:a16="http://schemas.microsoft.com/office/drawing/2014/main" id="{6EEF832B-DC4E-1AB0-2E25-5213CCE3B900}"/>
              </a:ext>
            </a:extLst>
          </p:cNvPr>
          <p:cNvSpPr/>
          <p:nvPr/>
        </p:nvSpPr>
        <p:spPr>
          <a:xfrm rot="5400000">
            <a:off x="10224316" y="2327384"/>
            <a:ext cx="1123148" cy="1139338"/>
          </a:xfrm>
          <a:prstGeom prst="flowChartDelay">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Freeform: Shape 267">
            <a:extLst>
              <a:ext uri="{FF2B5EF4-FFF2-40B4-BE49-F238E27FC236}">
                <a16:creationId xmlns:a16="http://schemas.microsoft.com/office/drawing/2014/main" id="{4488A837-175D-A82F-A06A-67E785699426}"/>
              </a:ext>
            </a:extLst>
          </p:cNvPr>
          <p:cNvSpPr/>
          <p:nvPr/>
        </p:nvSpPr>
        <p:spPr>
          <a:xfrm>
            <a:off x="4057306" y="4998383"/>
            <a:ext cx="650923" cy="643961"/>
          </a:xfrm>
          <a:custGeom>
            <a:avLst/>
            <a:gdLst>
              <a:gd name="connsiteX0" fmla="*/ 257296 w 508802"/>
              <a:gd name="connsiteY0" fmla="*/ 104174 h 462990"/>
              <a:gd name="connsiteX1" fmla="*/ 109961 w 508802"/>
              <a:gd name="connsiteY1" fmla="*/ 223581 h 462990"/>
              <a:gd name="connsiteX2" fmla="*/ 257296 w 508802"/>
              <a:gd name="connsiteY2" fmla="*/ 342988 h 462990"/>
              <a:gd name="connsiteX3" fmla="*/ 404631 w 508802"/>
              <a:gd name="connsiteY3" fmla="*/ 223581 h 462990"/>
              <a:gd name="connsiteX4" fmla="*/ 257296 w 508802"/>
              <a:gd name="connsiteY4" fmla="*/ 104174 h 462990"/>
              <a:gd name="connsiteX5" fmla="*/ 254401 w 508802"/>
              <a:gd name="connsiteY5" fmla="*/ 0 h 462990"/>
              <a:gd name="connsiteX6" fmla="*/ 508802 w 508802"/>
              <a:gd name="connsiteY6" fmla="*/ 231495 h 462990"/>
              <a:gd name="connsiteX7" fmla="*/ 254401 w 508802"/>
              <a:gd name="connsiteY7" fmla="*/ 462990 h 462990"/>
              <a:gd name="connsiteX8" fmla="*/ 0 w 508802"/>
              <a:gd name="connsiteY8" fmla="*/ 231495 h 462990"/>
              <a:gd name="connsiteX9" fmla="*/ 254401 w 508802"/>
              <a:gd name="connsiteY9" fmla="*/ 0 h 46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802" h="462990">
                <a:moveTo>
                  <a:pt x="257296" y="104174"/>
                </a:moveTo>
                <a:cubicBezTo>
                  <a:pt x="175925" y="104174"/>
                  <a:pt x="109961" y="157634"/>
                  <a:pt x="109961" y="223581"/>
                </a:cubicBezTo>
                <a:cubicBezTo>
                  <a:pt x="109961" y="289528"/>
                  <a:pt x="175925" y="342988"/>
                  <a:pt x="257296" y="342988"/>
                </a:cubicBezTo>
                <a:cubicBezTo>
                  <a:pt x="338667" y="342988"/>
                  <a:pt x="404631" y="289528"/>
                  <a:pt x="404631" y="223581"/>
                </a:cubicBezTo>
                <a:cubicBezTo>
                  <a:pt x="404631" y="157634"/>
                  <a:pt x="338667" y="104174"/>
                  <a:pt x="257296" y="104174"/>
                </a:cubicBezTo>
                <a:close/>
                <a:moveTo>
                  <a:pt x="254401" y="0"/>
                </a:moveTo>
                <a:cubicBezTo>
                  <a:pt x="394903" y="0"/>
                  <a:pt x="508802" y="103644"/>
                  <a:pt x="508802" y="231495"/>
                </a:cubicBezTo>
                <a:cubicBezTo>
                  <a:pt x="508802" y="359346"/>
                  <a:pt x="394903" y="462990"/>
                  <a:pt x="254401" y="462990"/>
                </a:cubicBezTo>
                <a:cubicBezTo>
                  <a:pt x="113899" y="462990"/>
                  <a:pt x="0" y="359346"/>
                  <a:pt x="0" y="231495"/>
                </a:cubicBezTo>
                <a:cubicBezTo>
                  <a:pt x="0" y="103644"/>
                  <a:pt x="113899" y="0"/>
                  <a:pt x="254401"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chemeClr val="tx1">
                    <a:lumMod val="85000"/>
                    <a:lumOff val="15000"/>
                  </a:schemeClr>
                </a:solidFill>
              </a:ln>
            </a:endParaRPr>
          </a:p>
        </p:txBody>
      </p:sp>
      <p:sp>
        <p:nvSpPr>
          <p:cNvPr id="271" name="Freeform: Shape 270">
            <a:extLst>
              <a:ext uri="{FF2B5EF4-FFF2-40B4-BE49-F238E27FC236}">
                <a16:creationId xmlns:a16="http://schemas.microsoft.com/office/drawing/2014/main" id="{FCAA3564-C12C-18DF-9F51-6EDF1F14035A}"/>
              </a:ext>
            </a:extLst>
          </p:cNvPr>
          <p:cNvSpPr/>
          <p:nvPr/>
        </p:nvSpPr>
        <p:spPr>
          <a:xfrm>
            <a:off x="7117290" y="5392306"/>
            <a:ext cx="650923" cy="643961"/>
          </a:xfrm>
          <a:custGeom>
            <a:avLst/>
            <a:gdLst>
              <a:gd name="connsiteX0" fmla="*/ 257296 w 508802"/>
              <a:gd name="connsiteY0" fmla="*/ 104174 h 462990"/>
              <a:gd name="connsiteX1" fmla="*/ 109961 w 508802"/>
              <a:gd name="connsiteY1" fmla="*/ 223581 h 462990"/>
              <a:gd name="connsiteX2" fmla="*/ 257296 w 508802"/>
              <a:gd name="connsiteY2" fmla="*/ 342988 h 462990"/>
              <a:gd name="connsiteX3" fmla="*/ 404631 w 508802"/>
              <a:gd name="connsiteY3" fmla="*/ 223581 h 462990"/>
              <a:gd name="connsiteX4" fmla="*/ 257296 w 508802"/>
              <a:gd name="connsiteY4" fmla="*/ 104174 h 462990"/>
              <a:gd name="connsiteX5" fmla="*/ 254401 w 508802"/>
              <a:gd name="connsiteY5" fmla="*/ 0 h 462990"/>
              <a:gd name="connsiteX6" fmla="*/ 508802 w 508802"/>
              <a:gd name="connsiteY6" fmla="*/ 231495 h 462990"/>
              <a:gd name="connsiteX7" fmla="*/ 254401 w 508802"/>
              <a:gd name="connsiteY7" fmla="*/ 462990 h 462990"/>
              <a:gd name="connsiteX8" fmla="*/ 0 w 508802"/>
              <a:gd name="connsiteY8" fmla="*/ 231495 h 462990"/>
              <a:gd name="connsiteX9" fmla="*/ 254401 w 508802"/>
              <a:gd name="connsiteY9" fmla="*/ 0 h 46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802" h="462990">
                <a:moveTo>
                  <a:pt x="257296" y="104174"/>
                </a:moveTo>
                <a:cubicBezTo>
                  <a:pt x="175925" y="104174"/>
                  <a:pt x="109961" y="157634"/>
                  <a:pt x="109961" y="223581"/>
                </a:cubicBezTo>
                <a:cubicBezTo>
                  <a:pt x="109961" y="289528"/>
                  <a:pt x="175925" y="342988"/>
                  <a:pt x="257296" y="342988"/>
                </a:cubicBezTo>
                <a:cubicBezTo>
                  <a:pt x="338667" y="342988"/>
                  <a:pt x="404631" y="289528"/>
                  <a:pt x="404631" y="223581"/>
                </a:cubicBezTo>
                <a:cubicBezTo>
                  <a:pt x="404631" y="157634"/>
                  <a:pt x="338667" y="104174"/>
                  <a:pt x="257296" y="104174"/>
                </a:cubicBezTo>
                <a:close/>
                <a:moveTo>
                  <a:pt x="254401" y="0"/>
                </a:moveTo>
                <a:cubicBezTo>
                  <a:pt x="394903" y="0"/>
                  <a:pt x="508802" y="103644"/>
                  <a:pt x="508802" y="231495"/>
                </a:cubicBezTo>
                <a:cubicBezTo>
                  <a:pt x="508802" y="359346"/>
                  <a:pt x="394903" y="462990"/>
                  <a:pt x="254401" y="462990"/>
                </a:cubicBezTo>
                <a:cubicBezTo>
                  <a:pt x="113899" y="462990"/>
                  <a:pt x="0" y="359346"/>
                  <a:pt x="0" y="231495"/>
                </a:cubicBezTo>
                <a:cubicBezTo>
                  <a:pt x="0" y="103644"/>
                  <a:pt x="113899" y="0"/>
                  <a:pt x="254401"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chemeClr val="tx1">
                    <a:lumMod val="85000"/>
                    <a:lumOff val="15000"/>
                  </a:schemeClr>
                </a:solidFill>
              </a:ln>
            </a:endParaRPr>
          </a:p>
        </p:txBody>
      </p:sp>
      <p:sp>
        <p:nvSpPr>
          <p:cNvPr id="3" name="Flowchart: Delay 2">
            <a:extLst>
              <a:ext uri="{FF2B5EF4-FFF2-40B4-BE49-F238E27FC236}">
                <a16:creationId xmlns:a16="http://schemas.microsoft.com/office/drawing/2014/main" id="{C3ADD441-86BC-606D-202D-A5D46AFE71C1}"/>
              </a:ext>
            </a:extLst>
          </p:cNvPr>
          <p:cNvSpPr/>
          <p:nvPr/>
        </p:nvSpPr>
        <p:spPr>
          <a:xfrm rot="5400000">
            <a:off x="5531549" y="2328830"/>
            <a:ext cx="1128901" cy="1214440"/>
          </a:xfrm>
          <a:prstGeom prst="flowChartDelay">
            <a:avLst/>
          </a:prstGeom>
          <a:solidFill>
            <a:srgbClr val="6042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descr="A white sound wave on a black background&#10;&#10;AI-generated content may be incorrect.">
            <a:extLst>
              <a:ext uri="{FF2B5EF4-FFF2-40B4-BE49-F238E27FC236}">
                <a16:creationId xmlns:a16="http://schemas.microsoft.com/office/drawing/2014/main" id="{40503968-F89E-7F12-168F-00108FB836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909" y="2402451"/>
            <a:ext cx="837917" cy="837917"/>
          </a:xfrm>
          <a:prstGeom prst="rect">
            <a:avLst/>
          </a:prstGeom>
        </p:spPr>
      </p:pic>
      <p:pic>
        <p:nvPicPr>
          <p:cNvPr id="11" name="Graphic 10" descr="Head with gears with solid fill">
            <a:extLst>
              <a:ext uri="{FF2B5EF4-FFF2-40B4-BE49-F238E27FC236}">
                <a16:creationId xmlns:a16="http://schemas.microsoft.com/office/drawing/2014/main" id="{5F3D81B7-3ADF-4409-8EB0-BA569B2B4BA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66949" y="2463276"/>
            <a:ext cx="636984" cy="636984"/>
          </a:xfrm>
          <a:prstGeom prst="rect">
            <a:avLst/>
          </a:prstGeom>
        </p:spPr>
      </p:pic>
      <p:pic>
        <p:nvPicPr>
          <p:cNvPr id="15" name="Picture 14" descr="A white and grey loading sign&#10;&#10;AI-generated content may be incorrect.">
            <a:extLst>
              <a:ext uri="{FF2B5EF4-FFF2-40B4-BE49-F238E27FC236}">
                <a16:creationId xmlns:a16="http://schemas.microsoft.com/office/drawing/2014/main" id="{EC623943-8021-6DB4-0E54-44FEFF3D7E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4003336">
            <a:off x="3711291" y="2496392"/>
            <a:ext cx="625396" cy="625396"/>
          </a:xfrm>
          <a:prstGeom prst="rect">
            <a:avLst/>
          </a:prstGeom>
        </p:spPr>
      </p:pic>
      <p:pic>
        <p:nvPicPr>
          <p:cNvPr id="17" name="Graphic 16" descr="Car with solid fill">
            <a:extLst>
              <a:ext uri="{FF2B5EF4-FFF2-40B4-BE49-F238E27FC236}">
                <a16:creationId xmlns:a16="http://schemas.microsoft.com/office/drawing/2014/main" id="{DC0EB31C-DEBB-C5FE-479C-509193DB2F3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81422" y="2463276"/>
            <a:ext cx="720425" cy="720425"/>
          </a:xfrm>
          <a:prstGeom prst="rect">
            <a:avLst/>
          </a:prstGeom>
        </p:spPr>
      </p:pic>
      <p:pic>
        <p:nvPicPr>
          <p:cNvPr id="24" name="Picture 23" descr="A white silhouette of a drone&#10;&#10;AI-generated content may be incorrect.">
            <a:extLst>
              <a:ext uri="{FF2B5EF4-FFF2-40B4-BE49-F238E27FC236}">
                <a16:creationId xmlns:a16="http://schemas.microsoft.com/office/drawing/2014/main" id="{1592B92E-FBD3-8B5F-6AD7-F1B70A17039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36319" y="2238118"/>
            <a:ext cx="1123150" cy="1123150"/>
          </a:xfrm>
          <a:prstGeom prst="rect">
            <a:avLst/>
          </a:prstGeom>
        </p:spPr>
      </p:pic>
      <p:sp>
        <p:nvSpPr>
          <p:cNvPr id="25" name="Rectangle 24">
            <a:extLst>
              <a:ext uri="{FF2B5EF4-FFF2-40B4-BE49-F238E27FC236}">
                <a16:creationId xmlns:a16="http://schemas.microsoft.com/office/drawing/2014/main" id="{CD6D8B53-744C-E72F-8469-E3700B242591}"/>
              </a:ext>
            </a:extLst>
          </p:cNvPr>
          <p:cNvSpPr/>
          <p:nvPr/>
        </p:nvSpPr>
        <p:spPr>
          <a:xfrm>
            <a:off x="7988358" y="3116055"/>
            <a:ext cx="971768" cy="45719"/>
          </a:xfrm>
          <a:custGeom>
            <a:avLst/>
            <a:gdLst>
              <a:gd name="connsiteX0" fmla="*/ 0 w 971768"/>
              <a:gd name="connsiteY0" fmla="*/ 0 h 45719"/>
              <a:gd name="connsiteX1" fmla="*/ 971768 w 971768"/>
              <a:gd name="connsiteY1" fmla="*/ 0 h 45719"/>
              <a:gd name="connsiteX2" fmla="*/ 971768 w 971768"/>
              <a:gd name="connsiteY2" fmla="*/ 45719 h 45719"/>
              <a:gd name="connsiteX3" fmla="*/ 0 w 971768"/>
              <a:gd name="connsiteY3" fmla="*/ 45719 h 45719"/>
              <a:gd name="connsiteX4" fmla="*/ 0 w 971768"/>
              <a:gd name="connsiteY4" fmla="*/ 0 h 45719"/>
              <a:gd name="connsiteX0" fmla="*/ 60960 w 971768"/>
              <a:gd name="connsiteY0" fmla="*/ 10160 h 45719"/>
              <a:gd name="connsiteX1" fmla="*/ 971768 w 971768"/>
              <a:gd name="connsiteY1" fmla="*/ 0 h 45719"/>
              <a:gd name="connsiteX2" fmla="*/ 971768 w 971768"/>
              <a:gd name="connsiteY2" fmla="*/ 45719 h 45719"/>
              <a:gd name="connsiteX3" fmla="*/ 0 w 971768"/>
              <a:gd name="connsiteY3" fmla="*/ 45719 h 45719"/>
              <a:gd name="connsiteX4" fmla="*/ 60960 w 971768"/>
              <a:gd name="connsiteY4" fmla="*/ 10160 h 45719"/>
              <a:gd name="connsiteX0" fmla="*/ 60960 w 971768"/>
              <a:gd name="connsiteY0" fmla="*/ 10160 h 45719"/>
              <a:gd name="connsiteX1" fmla="*/ 971768 w 971768"/>
              <a:gd name="connsiteY1" fmla="*/ 0 h 45719"/>
              <a:gd name="connsiteX2" fmla="*/ 920968 w 971768"/>
              <a:gd name="connsiteY2" fmla="*/ 25399 h 45719"/>
              <a:gd name="connsiteX3" fmla="*/ 0 w 971768"/>
              <a:gd name="connsiteY3" fmla="*/ 45719 h 45719"/>
              <a:gd name="connsiteX4" fmla="*/ 60960 w 971768"/>
              <a:gd name="connsiteY4" fmla="*/ 10160 h 457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1768" h="45719">
                <a:moveTo>
                  <a:pt x="60960" y="10160"/>
                </a:moveTo>
                <a:lnTo>
                  <a:pt x="971768" y="0"/>
                </a:lnTo>
                <a:lnTo>
                  <a:pt x="920968" y="25399"/>
                </a:lnTo>
                <a:lnTo>
                  <a:pt x="0" y="45719"/>
                </a:lnTo>
                <a:lnTo>
                  <a:pt x="60960" y="10160"/>
                </a:ln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white chip with a black background&#10;&#10;AI-generated content may be incorrect.">
            <a:extLst>
              <a:ext uri="{FF2B5EF4-FFF2-40B4-BE49-F238E27FC236}">
                <a16:creationId xmlns:a16="http://schemas.microsoft.com/office/drawing/2014/main" id="{6619C23D-82E3-79A8-A14F-5D6C85A3E70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094885" y="2202993"/>
            <a:ext cx="1203983" cy="1293740"/>
          </a:xfrm>
          <a:prstGeom prst="rect">
            <a:avLst/>
          </a:prstGeom>
        </p:spPr>
      </p:pic>
      <p:sp>
        <p:nvSpPr>
          <p:cNvPr id="38" name="Rectangle 37">
            <a:extLst>
              <a:ext uri="{FF2B5EF4-FFF2-40B4-BE49-F238E27FC236}">
                <a16:creationId xmlns:a16="http://schemas.microsoft.com/office/drawing/2014/main" id="{E7EFB7F1-B625-FE8D-1019-D0CD471AF949}"/>
              </a:ext>
            </a:extLst>
          </p:cNvPr>
          <p:cNvSpPr/>
          <p:nvPr/>
        </p:nvSpPr>
        <p:spPr>
          <a:xfrm>
            <a:off x="475966" y="3752615"/>
            <a:ext cx="1986476" cy="388942"/>
          </a:xfrm>
          <a:prstGeom prst="rect">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83821247-2F69-52E1-37E3-E68C3EDB84F8}"/>
              </a:ext>
            </a:extLst>
          </p:cNvPr>
          <p:cNvSpPr/>
          <p:nvPr/>
        </p:nvSpPr>
        <p:spPr>
          <a:xfrm>
            <a:off x="2796281" y="3752614"/>
            <a:ext cx="1981513" cy="370561"/>
          </a:xfrm>
          <a:prstGeom prst="rect">
            <a:avLst/>
          </a:prstGeom>
          <a:solidFill>
            <a:schemeClr val="accent3">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0545CC88-B07F-5AB6-F50D-6B4778A9A13B}"/>
              </a:ext>
            </a:extLst>
          </p:cNvPr>
          <p:cNvSpPr/>
          <p:nvPr/>
        </p:nvSpPr>
        <p:spPr>
          <a:xfrm>
            <a:off x="5117290" y="3752615"/>
            <a:ext cx="2073166" cy="383292"/>
          </a:xfrm>
          <a:prstGeom prst="rect">
            <a:avLst/>
          </a:prstGeom>
          <a:solidFill>
            <a:srgbClr val="60421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5D19245F-C0A6-8FD4-43A2-366660860161}"/>
              </a:ext>
            </a:extLst>
          </p:cNvPr>
          <p:cNvSpPr/>
          <p:nvPr/>
        </p:nvSpPr>
        <p:spPr>
          <a:xfrm>
            <a:off x="7485430" y="3750623"/>
            <a:ext cx="1994023" cy="383292"/>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3584DA3-1B2F-DB63-F770-ED2614CED35A}"/>
              </a:ext>
            </a:extLst>
          </p:cNvPr>
          <p:cNvSpPr/>
          <p:nvPr/>
        </p:nvSpPr>
        <p:spPr>
          <a:xfrm>
            <a:off x="9859038" y="3724833"/>
            <a:ext cx="2000616" cy="383291"/>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E5B2FAD5-9202-5730-060A-AD045E7453E6}"/>
              </a:ext>
            </a:extLst>
          </p:cNvPr>
          <p:cNvSpPr txBox="1"/>
          <p:nvPr/>
        </p:nvSpPr>
        <p:spPr>
          <a:xfrm>
            <a:off x="750023" y="3776079"/>
            <a:ext cx="1517177" cy="369332"/>
          </a:xfrm>
          <a:prstGeom prst="rect">
            <a:avLst/>
          </a:prstGeom>
          <a:noFill/>
        </p:spPr>
        <p:txBody>
          <a:bodyPr wrap="square" rtlCol="0">
            <a:spAutoFit/>
          </a:bodyPr>
          <a:lstStyle/>
          <a:p>
            <a:r>
              <a:rPr lang="fr-FR" b="1" dirty="0" err="1">
                <a:solidFill>
                  <a:schemeClr val="bg1"/>
                </a:solidFill>
                <a:latin typeface="Arial" panose="020B0604020202020204" pitchFamily="34" charset="0"/>
                <a:cs typeface="Arial" panose="020B0604020202020204" pitchFamily="34" charset="0"/>
              </a:rPr>
              <a:t>Perfect</a:t>
            </a:r>
            <a:r>
              <a:rPr lang="fr-FR" b="1" dirty="0">
                <a:solidFill>
                  <a:schemeClr val="bg1"/>
                </a:solidFill>
                <a:latin typeface="Arial" panose="020B0604020202020204" pitchFamily="34" charset="0"/>
                <a:cs typeface="Arial" panose="020B0604020202020204" pitchFamily="34" charset="0"/>
              </a:rPr>
              <a:t> CSI</a:t>
            </a:r>
            <a:endParaRPr lang="en-US" b="1" dirty="0">
              <a:solidFill>
                <a:schemeClr val="bg1"/>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F3323BFB-CA25-013A-C302-1AA4D932ED38}"/>
              </a:ext>
            </a:extLst>
          </p:cNvPr>
          <p:cNvSpPr txBox="1"/>
          <p:nvPr/>
        </p:nvSpPr>
        <p:spPr>
          <a:xfrm>
            <a:off x="2823038" y="3728579"/>
            <a:ext cx="1959106" cy="369332"/>
          </a:xfrm>
          <a:prstGeom prst="rect">
            <a:avLst/>
          </a:prstGeom>
          <a:noFill/>
          <a:ln>
            <a:noFill/>
          </a:ln>
        </p:spPr>
        <p:txBody>
          <a:bodyPr wrap="square" rtlCol="0">
            <a:spAutoFit/>
          </a:bodyPr>
          <a:lstStyle/>
          <a:p>
            <a:r>
              <a:rPr lang="fr-FR" b="1" dirty="0">
                <a:solidFill>
                  <a:schemeClr val="bg1"/>
                </a:solidFill>
                <a:latin typeface="Arial" panose="020B0604020202020204" pitchFamily="34" charset="0"/>
                <a:cs typeface="Arial" panose="020B0604020202020204" pitchFamily="34" charset="0"/>
              </a:rPr>
              <a:t>Offline Training</a:t>
            </a:r>
            <a:endParaRPr lang="en-US" b="1" dirty="0">
              <a:solidFill>
                <a:schemeClr val="bg1"/>
              </a:solidFill>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AB299CAA-E8B3-40AA-AE4F-3FD7E4CA5C33}"/>
              </a:ext>
            </a:extLst>
          </p:cNvPr>
          <p:cNvSpPr txBox="1"/>
          <p:nvPr/>
        </p:nvSpPr>
        <p:spPr>
          <a:xfrm>
            <a:off x="7453268" y="3790732"/>
            <a:ext cx="2176857" cy="330860"/>
          </a:xfrm>
          <a:prstGeom prst="rect">
            <a:avLst/>
          </a:prstGeom>
          <a:noFill/>
        </p:spPr>
        <p:txBody>
          <a:bodyPr wrap="square" rtlCol="0">
            <a:spAutoFit/>
          </a:bodyPr>
          <a:lstStyle/>
          <a:p>
            <a:r>
              <a:rPr lang="fr-FR" sz="1550" b="1" dirty="0" err="1">
                <a:solidFill>
                  <a:schemeClr val="bg1"/>
                </a:solidFill>
                <a:latin typeface="Arial" panose="020B0604020202020204" pitchFamily="34" charset="0"/>
                <a:cs typeface="Arial" panose="020B0604020202020204" pitchFamily="34" charset="0"/>
              </a:rPr>
              <a:t>Fixed</a:t>
            </a:r>
            <a:r>
              <a:rPr lang="fr-FR" sz="1550" b="1" dirty="0">
                <a:solidFill>
                  <a:schemeClr val="bg1"/>
                </a:solidFill>
                <a:latin typeface="Arial" panose="020B0604020202020204" pitchFamily="34" charset="0"/>
                <a:cs typeface="Arial" panose="020B0604020202020204" pitchFamily="34" charset="0"/>
              </a:rPr>
              <a:t> Altitude </a:t>
            </a:r>
            <a:r>
              <a:rPr lang="fr-FR" sz="1550" b="1" dirty="0" err="1">
                <a:solidFill>
                  <a:schemeClr val="bg1"/>
                </a:solidFill>
                <a:latin typeface="Arial" panose="020B0604020202020204" pitchFamily="34" charset="0"/>
                <a:cs typeface="Arial" panose="020B0604020202020204" pitchFamily="34" charset="0"/>
              </a:rPr>
              <a:t>UAVs</a:t>
            </a:r>
            <a:endParaRPr lang="en-US" sz="1550" b="1" dirty="0">
              <a:solidFill>
                <a:schemeClr val="bg1"/>
              </a:solidFill>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666094CA-CF66-0D00-B352-46E7CD2202B7}"/>
              </a:ext>
            </a:extLst>
          </p:cNvPr>
          <p:cNvSpPr txBox="1"/>
          <p:nvPr/>
        </p:nvSpPr>
        <p:spPr>
          <a:xfrm>
            <a:off x="10094885" y="3728835"/>
            <a:ext cx="1713316" cy="369332"/>
          </a:xfrm>
          <a:prstGeom prst="rect">
            <a:avLst/>
          </a:prstGeom>
          <a:noFill/>
        </p:spPr>
        <p:txBody>
          <a:bodyPr wrap="square" rtlCol="0">
            <a:spAutoFit/>
          </a:bodyPr>
          <a:lstStyle/>
          <a:p>
            <a:r>
              <a:rPr lang="fr-FR" b="1" dirty="0">
                <a:solidFill>
                  <a:schemeClr val="bg1"/>
                </a:solidFill>
                <a:latin typeface="Arial" panose="020B0604020202020204" pitchFamily="34" charset="0"/>
                <a:cs typeface="Arial" panose="020B0604020202020204" pitchFamily="34" charset="0"/>
              </a:rPr>
              <a:t>No Hardware</a:t>
            </a:r>
            <a:endParaRPr lang="en-US" b="1" dirty="0">
              <a:solidFill>
                <a:schemeClr val="bg1"/>
              </a:solidFill>
              <a:latin typeface="Arial" panose="020B0604020202020204" pitchFamily="34" charset="0"/>
              <a:cs typeface="Arial" panose="020B0604020202020204" pitchFamily="34" charset="0"/>
            </a:endParaRPr>
          </a:p>
        </p:txBody>
      </p:sp>
      <p:pic>
        <p:nvPicPr>
          <p:cNvPr id="56" name="Graphic 55" descr="Group of women with solid fill">
            <a:extLst>
              <a:ext uri="{FF2B5EF4-FFF2-40B4-BE49-F238E27FC236}">
                <a16:creationId xmlns:a16="http://schemas.microsoft.com/office/drawing/2014/main" id="{F5460570-8454-83D4-7558-C738465D527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136990" y="2536197"/>
            <a:ext cx="584775" cy="584775"/>
          </a:xfrm>
          <a:prstGeom prst="rect">
            <a:avLst/>
          </a:prstGeom>
        </p:spPr>
      </p:pic>
      <p:sp>
        <p:nvSpPr>
          <p:cNvPr id="6" name="Rectangle 5">
            <a:extLst>
              <a:ext uri="{FF2B5EF4-FFF2-40B4-BE49-F238E27FC236}">
                <a16:creationId xmlns:a16="http://schemas.microsoft.com/office/drawing/2014/main" id="{D8227D8A-FD77-E492-E364-48BBE7EAF7BC}"/>
              </a:ext>
            </a:extLst>
          </p:cNvPr>
          <p:cNvSpPr/>
          <p:nvPr/>
        </p:nvSpPr>
        <p:spPr>
          <a:xfrm>
            <a:off x="470039" y="4154033"/>
            <a:ext cx="2003684" cy="933989"/>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2390097-617D-4721-034F-ADCFF656A268}"/>
              </a:ext>
            </a:extLst>
          </p:cNvPr>
          <p:cNvSpPr/>
          <p:nvPr/>
        </p:nvSpPr>
        <p:spPr>
          <a:xfrm>
            <a:off x="2785145" y="4136157"/>
            <a:ext cx="2003684" cy="987798"/>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C18E7C8-E0AD-4960-2E0C-F57D31B4227E}"/>
              </a:ext>
            </a:extLst>
          </p:cNvPr>
          <p:cNvSpPr/>
          <p:nvPr/>
        </p:nvSpPr>
        <p:spPr>
          <a:xfrm>
            <a:off x="5111200" y="4141242"/>
            <a:ext cx="2079256" cy="1002915"/>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334D47F9-E4DA-041D-9EB0-876E26A0FC1B}"/>
              </a:ext>
            </a:extLst>
          </p:cNvPr>
          <p:cNvSpPr/>
          <p:nvPr/>
        </p:nvSpPr>
        <p:spPr>
          <a:xfrm>
            <a:off x="7475769" y="4138591"/>
            <a:ext cx="2003684" cy="1005566"/>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1583EB-8C71-4829-B44A-C5DDDF7EDDC2}"/>
              </a:ext>
            </a:extLst>
          </p:cNvPr>
          <p:cNvSpPr/>
          <p:nvPr/>
        </p:nvSpPr>
        <p:spPr>
          <a:xfrm>
            <a:off x="9854421" y="4118140"/>
            <a:ext cx="2003684" cy="1026017"/>
          </a:xfrm>
          <a:prstGeom prst="rect">
            <a:avLst/>
          </a:prstGeom>
          <a:solidFill>
            <a:schemeClr val="bg1">
              <a:lumMod val="8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AAD0D43-A33F-F298-5A04-74A4352E4B8F}"/>
              </a:ext>
            </a:extLst>
          </p:cNvPr>
          <p:cNvSpPr txBox="1"/>
          <p:nvPr/>
        </p:nvSpPr>
        <p:spPr>
          <a:xfrm>
            <a:off x="565621" y="4287902"/>
            <a:ext cx="1898046" cy="523220"/>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Uncertain or delayed channel information</a:t>
            </a:r>
          </a:p>
        </p:txBody>
      </p:sp>
      <p:sp>
        <p:nvSpPr>
          <p:cNvPr id="14" name="TextBox 13">
            <a:extLst>
              <a:ext uri="{FF2B5EF4-FFF2-40B4-BE49-F238E27FC236}">
                <a16:creationId xmlns:a16="http://schemas.microsoft.com/office/drawing/2014/main" id="{7FC5B852-EE57-6E5E-D69A-2E64CBD26878}"/>
              </a:ext>
            </a:extLst>
          </p:cNvPr>
          <p:cNvSpPr txBox="1"/>
          <p:nvPr/>
        </p:nvSpPr>
        <p:spPr>
          <a:xfrm>
            <a:off x="2853568" y="4133915"/>
            <a:ext cx="1898046"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New scenarios with federated and transfer learning.</a:t>
            </a:r>
          </a:p>
        </p:txBody>
      </p:sp>
      <p:sp>
        <p:nvSpPr>
          <p:cNvPr id="16" name="TextBox 15">
            <a:extLst>
              <a:ext uri="{FF2B5EF4-FFF2-40B4-BE49-F238E27FC236}">
                <a16:creationId xmlns:a16="http://schemas.microsoft.com/office/drawing/2014/main" id="{8F4A53BD-A3CF-0C27-1245-F050F4C6E229}"/>
              </a:ext>
            </a:extLst>
          </p:cNvPr>
          <p:cNvSpPr txBox="1"/>
          <p:nvPr/>
        </p:nvSpPr>
        <p:spPr>
          <a:xfrm>
            <a:off x="5206364" y="4169848"/>
            <a:ext cx="2009893"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 Complex multi-target and multi-user environments</a:t>
            </a:r>
          </a:p>
        </p:txBody>
      </p:sp>
      <p:sp>
        <p:nvSpPr>
          <p:cNvPr id="18" name="TextBox 17">
            <a:extLst>
              <a:ext uri="{FF2B5EF4-FFF2-40B4-BE49-F238E27FC236}">
                <a16:creationId xmlns:a16="http://schemas.microsoft.com/office/drawing/2014/main" id="{CCBE965D-1C5E-425F-78C8-EC7417BFD841}"/>
              </a:ext>
            </a:extLst>
          </p:cNvPr>
          <p:cNvSpPr txBox="1"/>
          <p:nvPr/>
        </p:nvSpPr>
        <p:spPr>
          <a:xfrm>
            <a:off x="7476901" y="4141242"/>
            <a:ext cx="2080255" cy="954107"/>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3D trajectory optimization for enhanced performance and evasion.</a:t>
            </a:r>
          </a:p>
        </p:txBody>
      </p:sp>
      <p:sp>
        <p:nvSpPr>
          <p:cNvPr id="19" name="TextBox 18">
            <a:extLst>
              <a:ext uri="{FF2B5EF4-FFF2-40B4-BE49-F238E27FC236}">
                <a16:creationId xmlns:a16="http://schemas.microsoft.com/office/drawing/2014/main" id="{8DBB9893-E23D-6A0F-1208-40A3D0D25AD1}"/>
              </a:ext>
            </a:extLst>
          </p:cNvPr>
          <p:cNvSpPr txBox="1"/>
          <p:nvPr/>
        </p:nvSpPr>
        <p:spPr>
          <a:xfrm>
            <a:off x="9932124" y="4190050"/>
            <a:ext cx="2012358"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Physical UAV-RIS testbed to bridge the sim-to-real gap..</a:t>
            </a:r>
          </a:p>
        </p:txBody>
      </p:sp>
      <p:sp>
        <p:nvSpPr>
          <p:cNvPr id="21" name="TextBox 20">
            <a:extLst>
              <a:ext uri="{FF2B5EF4-FFF2-40B4-BE49-F238E27FC236}">
                <a16:creationId xmlns:a16="http://schemas.microsoft.com/office/drawing/2014/main" id="{02C9C904-E117-CF5A-ED39-60A1DB449437}"/>
              </a:ext>
            </a:extLst>
          </p:cNvPr>
          <p:cNvSpPr txBox="1"/>
          <p:nvPr/>
        </p:nvSpPr>
        <p:spPr>
          <a:xfrm>
            <a:off x="5118127" y="1449817"/>
            <a:ext cx="5193906" cy="584775"/>
          </a:xfrm>
          <a:prstGeom prst="rect">
            <a:avLst/>
          </a:prstGeom>
          <a:noFill/>
        </p:spPr>
        <p:txBody>
          <a:bodyPr wrap="square" rtlCol="0">
            <a:spAutoFit/>
          </a:bodyPr>
          <a:lstStyle/>
          <a:p>
            <a:r>
              <a:rPr lang="fr-FR" sz="3200" b="1" dirty="0">
                <a:solidFill>
                  <a:schemeClr val="tx2">
                    <a:lumMod val="90000"/>
                    <a:lumOff val="10000"/>
                  </a:schemeClr>
                </a:solidFill>
                <a:latin typeface="Arial" panose="020B0604020202020204" pitchFamily="34" charset="0"/>
                <a:cs typeface="Arial" panose="020B0604020202020204" pitchFamily="34" charset="0"/>
              </a:rPr>
              <a:t>Limitations</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C563CB73-B0A3-12AE-AA8D-1FF050B0FBEE}"/>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957DEF6F-69A3-0B70-0215-7B654883DFC6}"/>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14DA74A1-B2FF-2C29-15CB-4926542C6E0C}"/>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4DDCBA9B-6C4B-5BAA-9A86-61505FFC9740}"/>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ADDFECCF-72D9-C7D3-445C-2B7EB605F03E}"/>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31" name="Oval 30">
            <a:extLst>
              <a:ext uri="{FF2B5EF4-FFF2-40B4-BE49-F238E27FC236}">
                <a16:creationId xmlns:a16="http://schemas.microsoft.com/office/drawing/2014/main" id="{EB342165-B882-E736-127E-1F614A114704}"/>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B8FA7597-145E-9ECB-C12B-C6F4ED1E492A}"/>
              </a:ext>
            </a:extLst>
          </p:cNvPr>
          <p:cNvSpPr/>
          <p:nvPr/>
        </p:nvSpPr>
        <p:spPr>
          <a:xfrm>
            <a:off x="6230731"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33" name="Oval 32">
            <a:extLst>
              <a:ext uri="{FF2B5EF4-FFF2-40B4-BE49-F238E27FC236}">
                <a16:creationId xmlns:a16="http://schemas.microsoft.com/office/drawing/2014/main" id="{F0B556EF-A082-ECDB-36DD-04E91F4E29B9}"/>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E71F9DE2-F8B8-3DEA-D177-A05E0526DD9F}"/>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33</a:t>
            </a:r>
            <a:endParaRPr lang="en-US" sz="2000" b="1" dirty="0">
              <a:solidFill>
                <a:schemeClr val="tx1"/>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D95FC773-F429-3658-60E3-BFDAE88E2C57}"/>
              </a:ext>
            </a:extLst>
          </p:cNvPr>
          <p:cNvSpPr txBox="1"/>
          <p:nvPr/>
        </p:nvSpPr>
        <p:spPr>
          <a:xfrm>
            <a:off x="5055787" y="3721449"/>
            <a:ext cx="2443774" cy="307777"/>
          </a:xfrm>
          <a:prstGeom prst="rect">
            <a:avLst/>
          </a:prstGeom>
          <a:noFill/>
        </p:spPr>
        <p:txBody>
          <a:bodyPr wrap="square" rtlCol="0">
            <a:spAutoFit/>
          </a:bodyPr>
          <a:lstStyle/>
          <a:p>
            <a:r>
              <a:rPr lang="fr-FR" sz="1400" b="1" dirty="0">
                <a:solidFill>
                  <a:schemeClr val="bg1"/>
                </a:solidFill>
                <a:latin typeface="Arial" panose="020B0604020202020204" pitchFamily="34" charset="0"/>
                <a:cs typeface="Arial" panose="020B0604020202020204" pitchFamily="34" charset="0"/>
              </a:rPr>
              <a:t>Target &amp; </a:t>
            </a:r>
            <a:r>
              <a:rPr lang="fr-FR" sz="1400" b="1" dirty="0" err="1">
                <a:solidFill>
                  <a:schemeClr val="bg1"/>
                </a:solidFill>
                <a:latin typeface="Arial" panose="020B0604020202020204" pitchFamily="34" charset="0"/>
                <a:cs typeface="Arial" panose="020B0604020202020204" pitchFamily="34" charset="0"/>
              </a:rPr>
              <a:t>CUs</a:t>
            </a:r>
            <a:r>
              <a:rPr lang="fr-FR" sz="1400" b="1" dirty="0">
                <a:solidFill>
                  <a:schemeClr val="bg1"/>
                </a:solidFill>
                <a:latin typeface="Arial" panose="020B0604020202020204" pitchFamily="34" charset="0"/>
                <a:cs typeface="Arial" panose="020B0604020202020204" pitchFamily="34" charset="0"/>
              </a:rPr>
              <a:t> Scenario </a:t>
            </a:r>
            <a:endParaRPr lang="en-US" sz="1400" b="1" dirty="0">
              <a:solidFill>
                <a:schemeClr val="bg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530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9"/>
                                        </p:tgtEl>
                                        <p:attrNameLst>
                                          <p:attrName>style.visibility</p:attrName>
                                        </p:attrNameLst>
                                      </p:cBhvr>
                                      <p:to>
                                        <p:strVal val="visible"/>
                                      </p:to>
                                    </p:set>
                                    <p:anim calcmode="lin" valueType="num">
                                      <p:cBhvr additive="base">
                                        <p:cTn id="7" dur="500" fill="hold"/>
                                        <p:tgtEl>
                                          <p:spTgt spid="239"/>
                                        </p:tgtEl>
                                        <p:attrNameLst>
                                          <p:attrName>ppt_x</p:attrName>
                                        </p:attrNameLst>
                                      </p:cBhvr>
                                      <p:tavLst>
                                        <p:tav tm="0">
                                          <p:val>
                                            <p:strVal val="#ppt_x"/>
                                          </p:val>
                                        </p:tav>
                                        <p:tav tm="100000">
                                          <p:val>
                                            <p:strVal val="#ppt_x"/>
                                          </p:val>
                                        </p:tav>
                                      </p:tavLst>
                                    </p:anim>
                                    <p:anim calcmode="lin" valueType="num">
                                      <p:cBhvr additive="base">
                                        <p:cTn id="8" dur="500" fill="hold"/>
                                        <p:tgtEl>
                                          <p:spTgt spid="2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45"/>
                                        </p:tgtEl>
                                        <p:attrNameLst>
                                          <p:attrName>style.visibility</p:attrName>
                                        </p:attrNameLst>
                                      </p:cBhvr>
                                      <p:to>
                                        <p:strVal val="visible"/>
                                      </p:to>
                                    </p:set>
                                    <p:anim calcmode="lin" valueType="num">
                                      <p:cBhvr additive="base">
                                        <p:cTn id="11" dur="500" fill="hold"/>
                                        <p:tgtEl>
                                          <p:spTgt spid="245"/>
                                        </p:tgtEl>
                                        <p:attrNameLst>
                                          <p:attrName>ppt_x</p:attrName>
                                        </p:attrNameLst>
                                      </p:cBhvr>
                                      <p:tavLst>
                                        <p:tav tm="0">
                                          <p:val>
                                            <p:strVal val="#ppt_x"/>
                                          </p:val>
                                        </p:tav>
                                        <p:tav tm="100000">
                                          <p:val>
                                            <p:strVal val="#ppt_x"/>
                                          </p:val>
                                        </p:tav>
                                      </p:tavLst>
                                    </p:anim>
                                    <p:anim calcmode="lin" valueType="num">
                                      <p:cBhvr additive="base">
                                        <p:cTn id="12" dur="500" fill="hold"/>
                                        <p:tgtEl>
                                          <p:spTgt spid="24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46"/>
                                        </p:tgtEl>
                                        <p:attrNameLst>
                                          <p:attrName>style.visibility</p:attrName>
                                        </p:attrNameLst>
                                      </p:cBhvr>
                                      <p:to>
                                        <p:strVal val="visible"/>
                                      </p:to>
                                    </p:set>
                                    <p:animEffect transition="in" filter="fade">
                                      <p:cBhvr>
                                        <p:cTn id="37" dur="1000"/>
                                        <p:tgtEl>
                                          <p:spTgt spid="246"/>
                                        </p:tgtEl>
                                      </p:cBhvr>
                                    </p:animEffect>
                                    <p:anim calcmode="lin" valueType="num">
                                      <p:cBhvr>
                                        <p:cTn id="38" dur="1000" fill="hold"/>
                                        <p:tgtEl>
                                          <p:spTgt spid="246"/>
                                        </p:tgtEl>
                                        <p:attrNameLst>
                                          <p:attrName>ppt_x</p:attrName>
                                        </p:attrNameLst>
                                      </p:cBhvr>
                                      <p:tavLst>
                                        <p:tav tm="0">
                                          <p:val>
                                            <p:strVal val="#ppt_x"/>
                                          </p:val>
                                        </p:tav>
                                        <p:tav tm="100000">
                                          <p:val>
                                            <p:strVal val="#ppt_x"/>
                                          </p:val>
                                        </p:tav>
                                      </p:tavLst>
                                    </p:anim>
                                    <p:anim calcmode="lin" valueType="num">
                                      <p:cBhvr>
                                        <p:cTn id="39" dur="1000" fill="hold"/>
                                        <p:tgtEl>
                                          <p:spTgt spid="24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68"/>
                                        </p:tgtEl>
                                        <p:attrNameLst>
                                          <p:attrName>style.visibility</p:attrName>
                                        </p:attrNameLst>
                                      </p:cBhvr>
                                      <p:to>
                                        <p:strVal val="visible"/>
                                      </p:to>
                                    </p:set>
                                    <p:animEffect transition="in" filter="fade">
                                      <p:cBhvr>
                                        <p:cTn id="42" dur="1000"/>
                                        <p:tgtEl>
                                          <p:spTgt spid="268"/>
                                        </p:tgtEl>
                                      </p:cBhvr>
                                    </p:animEffect>
                                    <p:anim calcmode="lin" valueType="num">
                                      <p:cBhvr>
                                        <p:cTn id="43" dur="1000" fill="hold"/>
                                        <p:tgtEl>
                                          <p:spTgt spid="268"/>
                                        </p:tgtEl>
                                        <p:attrNameLst>
                                          <p:attrName>ppt_x</p:attrName>
                                        </p:attrNameLst>
                                      </p:cBhvr>
                                      <p:tavLst>
                                        <p:tav tm="0">
                                          <p:val>
                                            <p:strVal val="#ppt_x"/>
                                          </p:val>
                                        </p:tav>
                                        <p:tav tm="100000">
                                          <p:val>
                                            <p:strVal val="#ppt_x"/>
                                          </p:val>
                                        </p:tav>
                                      </p:tavLst>
                                    </p:anim>
                                    <p:anim calcmode="lin" valueType="num">
                                      <p:cBhvr>
                                        <p:cTn id="44" dur="1000" fill="hold"/>
                                        <p:tgtEl>
                                          <p:spTgt spid="268"/>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1000"/>
                                        <p:tgtEl>
                                          <p:spTgt spid="15"/>
                                        </p:tgtEl>
                                      </p:cBhvr>
                                    </p:animEffect>
                                    <p:anim calcmode="lin" valueType="num">
                                      <p:cBhvr>
                                        <p:cTn id="53" dur="1000" fill="hold"/>
                                        <p:tgtEl>
                                          <p:spTgt spid="15"/>
                                        </p:tgtEl>
                                        <p:attrNameLst>
                                          <p:attrName>ppt_x</p:attrName>
                                        </p:attrNameLst>
                                      </p:cBhvr>
                                      <p:tavLst>
                                        <p:tav tm="0">
                                          <p:val>
                                            <p:strVal val="#ppt_x"/>
                                          </p:val>
                                        </p:tav>
                                        <p:tav tm="100000">
                                          <p:val>
                                            <p:strVal val="#ppt_x"/>
                                          </p:val>
                                        </p:tav>
                                      </p:tavLst>
                                    </p:anim>
                                    <p:anim calcmode="lin" valueType="num">
                                      <p:cBhvr>
                                        <p:cTn id="54" dur="1000" fill="hold"/>
                                        <p:tgtEl>
                                          <p:spTgt spid="15"/>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fade">
                                      <p:cBhvr>
                                        <p:cTn id="57" dur="1000"/>
                                        <p:tgtEl>
                                          <p:spTgt spid="39"/>
                                        </p:tgtEl>
                                      </p:cBhvr>
                                    </p:animEffect>
                                    <p:anim calcmode="lin" valueType="num">
                                      <p:cBhvr>
                                        <p:cTn id="58" dur="1000" fill="hold"/>
                                        <p:tgtEl>
                                          <p:spTgt spid="39"/>
                                        </p:tgtEl>
                                        <p:attrNameLst>
                                          <p:attrName>ppt_x</p:attrName>
                                        </p:attrNameLst>
                                      </p:cBhvr>
                                      <p:tavLst>
                                        <p:tav tm="0">
                                          <p:val>
                                            <p:strVal val="#ppt_x"/>
                                          </p:val>
                                        </p:tav>
                                        <p:tav tm="100000">
                                          <p:val>
                                            <p:strVal val="#ppt_x"/>
                                          </p:val>
                                        </p:tav>
                                      </p:tavLst>
                                    </p:anim>
                                    <p:anim calcmode="lin" valueType="num">
                                      <p:cBhvr>
                                        <p:cTn id="59" dur="1000" fill="hold"/>
                                        <p:tgtEl>
                                          <p:spTgt spid="3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45"/>
                                        </p:tgtEl>
                                        <p:attrNameLst>
                                          <p:attrName>style.visibility</p:attrName>
                                        </p:attrNameLst>
                                      </p:cBhvr>
                                      <p:to>
                                        <p:strVal val="visible"/>
                                      </p:to>
                                    </p:set>
                                    <p:animEffect transition="in" filter="fade">
                                      <p:cBhvr>
                                        <p:cTn id="62" dur="1000"/>
                                        <p:tgtEl>
                                          <p:spTgt spid="45"/>
                                        </p:tgtEl>
                                      </p:cBhvr>
                                    </p:animEffect>
                                    <p:anim calcmode="lin" valueType="num">
                                      <p:cBhvr>
                                        <p:cTn id="63" dur="1000" fill="hold"/>
                                        <p:tgtEl>
                                          <p:spTgt spid="45"/>
                                        </p:tgtEl>
                                        <p:attrNameLst>
                                          <p:attrName>ppt_x</p:attrName>
                                        </p:attrNameLst>
                                      </p:cBhvr>
                                      <p:tavLst>
                                        <p:tav tm="0">
                                          <p:val>
                                            <p:strVal val="#ppt_x"/>
                                          </p:val>
                                        </p:tav>
                                        <p:tav tm="100000">
                                          <p:val>
                                            <p:strVal val="#ppt_x"/>
                                          </p:val>
                                        </p:tav>
                                      </p:tavLst>
                                    </p:anim>
                                    <p:anim calcmode="lin" valueType="num">
                                      <p:cBhvr>
                                        <p:cTn id="64" dur="1000" fill="hold"/>
                                        <p:tgtEl>
                                          <p:spTgt spid="4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1000"/>
                                        <p:tgtEl>
                                          <p:spTgt spid="7"/>
                                        </p:tgtEl>
                                      </p:cBhvr>
                                    </p:animEffect>
                                    <p:anim calcmode="lin" valueType="num">
                                      <p:cBhvr>
                                        <p:cTn id="68" dur="1000" fill="hold"/>
                                        <p:tgtEl>
                                          <p:spTgt spid="7"/>
                                        </p:tgtEl>
                                        <p:attrNameLst>
                                          <p:attrName>ppt_x</p:attrName>
                                        </p:attrNameLst>
                                      </p:cBhvr>
                                      <p:tavLst>
                                        <p:tav tm="0">
                                          <p:val>
                                            <p:strVal val="#ppt_x"/>
                                          </p:val>
                                        </p:tav>
                                        <p:tav tm="100000">
                                          <p:val>
                                            <p:strVal val="#ppt_x"/>
                                          </p:val>
                                        </p:tav>
                                      </p:tavLst>
                                    </p:anim>
                                    <p:anim calcmode="lin" valueType="num">
                                      <p:cBhvr>
                                        <p:cTn id="69" dur="1000" fill="hold"/>
                                        <p:tgtEl>
                                          <p:spTgt spid="7"/>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1000"/>
                                        <p:tgtEl>
                                          <p:spTgt spid="14"/>
                                        </p:tgtEl>
                                      </p:cBhvr>
                                    </p:animEffect>
                                    <p:anim calcmode="lin" valueType="num">
                                      <p:cBhvr>
                                        <p:cTn id="73" dur="1000" fill="hold"/>
                                        <p:tgtEl>
                                          <p:spTgt spid="14"/>
                                        </p:tgtEl>
                                        <p:attrNameLst>
                                          <p:attrName>ppt_x</p:attrName>
                                        </p:attrNameLst>
                                      </p:cBhvr>
                                      <p:tavLst>
                                        <p:tav tm="0">
                                          <p:val>
                                            <p:strVal val="#ppt_x"/>
                                          </p:val>
                                        </p:tav>
                                        <p:tav tm="100000">
                                          <p:val>
                                            <p:strVal val="#ppt_x"/>
                                          </p:val>
                                        </p:tav>
                                      </p:tavLst>
                                    </p:anim>
                                    <p:anim calcmode="lin" valueType="num">
                                      <p:cBhvr>
                                        <p:cTn id="7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grpId="0" nodeType="clickEffect">
                                  <p:stCondLst>
                                    <p:cond delay="0"/>
                                  </p:stCondLst>
                                  <p:childTnLst>
                                    <p:set>
                                      <p:cBhvr>
                                        <p:cTn id="78" dur="1" fill="hold">
                                          <p:stCondLst>
                                            <p:cond delay="0"/>
                                          </p:stCondLst>
                                        </p:cTn>
                                        <p:tgtEl>
                                          <p:spTgt spid="3"/>
                                        </p:tgtEl>
                                        <p:attrNameLst>
                                          <p:attrName>style.visibility</p:attrName>
                                        </p:attrNameLst>
                                      </p:cBhvr>
                                      <p:to>
                                        <p:strVal val="visible"/>
                                      </p:to>
                                    </p:set>
                                    <p:animEffect transition="in" filter="fade">
                                      <p:cBhvr>
                                        <p:cTn id="79" dur="1000"/>
                                        <p:tgtEl>
                                          <p:spTgt spid="3"/>
                                        </p:tgtEl>
                                      </p:cBhvr>
                                    </p:animEffect>
                                    <p:anim calcmode="lin" valueType="num">
                                      <p:cBhvr>
                                        <p:cTn id="80" dur="1000" fill="hold"/>
                                        <p:tgtEl>
                                          <p:spTgt spid="3"/>
                                        </p:tgtEl>
                                        <p:attrNameLst>
                                          <p:attrName>ppt_x</p:attrName>
                                        </p:attrNameLst>
                                      </p:cBhvr>
                                      <p:tavLst>
                                        <p:tav tm="0">
                                          <p:val>
                                            <p:strVal val="#ppt_x"/>
                                          </p:val>
                                        </p:tav>
                                        <p:tav tm="100000">
                                          <p:val>
                                            <p:strVal val="#ppt_x"/>
                                          </p:val>
                                        </p:tav>
                                      </p:tavLst>
                                    </p:anim>
                                    <p:anim calcmode="lin" valueType="num">
                                      <p:cBhvr>
                                        <p:cTn id="81" dur="1000" fill="hold"/>
                                        <p:tgtEl>
                                          <p:spTgt spid="3"/>
                                        </p:tgtEl>
                                        <p:attrNameLst>
                                          <p:attrName>ppt_y</p:attrName>
                                        </p:attrNameLst>
                                      </p:cBhvr>
                                      <p:tavLst>
                                        <p:tav tm="0">
                                          <p:val>
                                            <p:strVal val="#ppt_y+.1"/>
                                          </p:val>
                                        </p:tav>
                                        <p:tav tm="100000">
                                          <p:val>
                                            <p:strVal val="#ppt_y"/>
                                          </p:val>
                                        </p:tav>
                                      </p:tavLst>
                                    </p:anim>
                                  </p:childTnLst>
                                </p:cTn>
                              </p:par>
                              <p:par>
                                <p:cTn id="82" presetID="42" presetClass="entr" presetSubtype="0" fill="hold" nodeType="with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fade">
                                      <p:cBhvr>
                                        <p:cTn id="84" dur="1000"/>
                                        <p:tgtEl>
                                          <p:spTgt spid="17"/>
                                        </p:tgtEl>
                                      </p:cBhvr>
                                    </p:animEffect>
                                    <p:anim calcmode="lin" valueType="num">
                                      <p:cBhvr>
                                        <p:cTn id="85" dur="1000" fill="hold"/>
                                        <p:tgtEl>
                                          <p:spTgt spid="17"/>
                                        </p:tgtEl>
                                        <p:attrNameLst>
                                          <p:attrName>ppt_x</p:attrName>
                                        </p:attrNameLst>
                                      </p:cBhvr>
                                      <p:tavLst>
                                        <p:tav tm="0">
                                          <p:val>
                                            <p:strVal val="#ppt_x"/>
                                          </p:val>
                                        </p:tav>
                                        <p:tav tm="100000">
                                          <p:val>
                                            <p:strVal val="#ppt_x"/>
                                          </p:val>
                                        </p:tav>
                                      </p:tavLst>
                                    </p:anim>
                                    <p:anim calcmode="lin" valueType="num">
                                      <p:cBhvr>
                                        <p:cTn id="86" dur="1000" fill="hold"/>
                                        <p:tgtEl>
                                          <p:spTgt spid="17"/>
                                        </p:tgtEl>
                                        <p:attrNameLst>
                                          <p:attrName>ppt_y</p:attrName>
                                        </p:attrNameLst>
                                      </p:cBhvr>
                                      <p:tavLst>
                                        <p:tav tm="0">
                                          <p:val>
                                            <p:strVal val="#ppt_y+.1"/>
                                          </p:val>
                                        </p:tav>
                                        <p:tav tm="100000">
                                          <p:val>
                                            <p:strVal val="#ppt_y"/>
                                          </p:val>
                                        </p:tav>
                                      </p:tavLst>
                                    </p:anim>
                                  </p:childTnLst>
                                </p:cTn>
                              </p:par>
                              <p:par>
                                <p:cTn id="87" presetID="42" presetClass="entr" presetSubtype="0" fill="hold" grpId="0" nodeType="withEffect">
                                  <p:stCondLst>
                                    <p:cond delay="0"/>
                                  </p:stCondLst>
                                  <p:childTnLst>
                                    <p:set>
                                      <p:cBhvr>
                                        <p:cTn id="88" dur="1" fill="hold">
                                          <p:stCondLst>
                                            <p:cond delay="0"/>
                                          </p:stCondLst>
                                        </p:cTn>
                                        <p:tgtEl>
                                          <p:spTgt spid="40"/>
                                        </p:tgtEl>
                                        <p:attrNameLst>
                                          <p:attrName>style.visibility</p:attrName>
                                        </p:attrNameLst>
                                      </p:cBhvr>
                                      <p:to>
                                        <p:strVal val="visible"/>
                                      </p:to>
                                    </p:set>
                                    <p:animEffect transition="in" filter="fade">
                                      <p:cBhvr>
                                        <p:cTn id="89" dur="1000"/>
                                        <p:tgtEl>
                                          <p:spTgt spid="40"/>
                                        </p:tgtEl>
                                      </p:cBhvr>
                                    </p:animEffect>
                                    <p:anim calcmode="lin" valueType="num">
                                      <p:cBhvr>
                                        <p:cTn id="90" dur="1000" fill="hold"/>
                                        <p:tgtEl>
                                          <p:spTgt spid="40"/>
                                        </p:tgtEl>
                                        <p:attrNameLst>
                                          <p:attrName>ppt_x</p:attrName>
                                        </p:attrNameLst>
                                      </p:cBhvr>
                                      <p:tavLst>
                                        <p:tav tm="0">
                                          <p:val>
                                            <p:strVal val="#ppt_x"/>
                                          </p:val>
                                        </p:tav>
                                        <p:tav tm="100000">
                                          <p:val>
                                            <p:strVal val="#ppt_x"/>
                                          </p:val>
                                        </p:tav>
                                      </p:tavLst>
                                    </p:anim>
                                    <p:anim calcmode="lin" valueType="num">
                                      <p:cBhvr>
                                        <p:cTn id="91" dur="1000" fill="hold"/>
                                        <p:tgtEl>
                                          <p:spTgt spid="40"/>
                                        </p:tgtEl>
                                        <p:attrNameLst>
                                          <p:attrName>ppt_y</p:attrName>
                                        </p:attrNameLst>
                                      </p:cBhvr>
                                      <p:tavLst>
                                        <p:tav tm="0">
                                          <p:val>
                                            <p:strVal val="#ppt_y+.1"/>
                                          </p:val>
                                        </p:tav>
                                        <p:tav tm="100000">
                                          <p:val>
                                            <p:strVal val="#ppt_y"/>
                                          </p:val>
                                        </p:tav>
                                      </p:tavLst>
                                    </p:anim>
                                  </p:childTnLst>
                                </p:cTn>
                              </p:par>
                              <p:par>
                                <p:cTn id="92" presetID="42" presetClass="entr" presetSubtype="0" fill="hold" nodeType="withEffect">
                                  <p:stCondLst>
                                    <p:cond delay="0"/>
                                  </p:stCondLst>
                                  <p:childTnLst>
                                    <p:set>
                                      <p:cBhvr>
                                        <p:cTn id="93" dur="1" fill="hold">
                                          <p:stCondLst>
                                            <p:cond delay="0"/>
                                          </p:stCondLst>
                                        </p:cTn>
                                        <p:tgtEl>
                                          <p:spTgt spid="56"/>
                                        </p:tgtEl>
                                        <p:attrNameLst>
                                          <p:attrName>style.visibility</p:attrName>
                                        </p:attrNameLst>
                                      </p:cBhvr>
                                      <p:to>
                                        <p:strVal val="visible"/>
                                      </p:to>
                                    </p:set>
                                    <p:animEffect transition="in" filter="fade">
                                      <p:cBhvr>
                                        <p:cTn id="94" dur="1000"/>
                                        <p:tgtEl>
                                          <p:spTgt spid="56"/>
                                        </p:tgtEl>
                                      </p:cBhvr>
                                    </p:animEffect>
                                    <p:anim calcmode="lin" valueType="num">
                                      <p:cBhvr>
                                        <p:cTn id="95" dur="1000" fill="hold"/>
                                        <p:tgtEl>
                                          <p:spTgt spid="56"/>
                                        </p:tgtEl>
                                        <p:attrNameLst>
                                          <p:attrName>ppt_x</p:attrName>
                                        </p:attrNameLst>
                                      </p:cBhvr>
                                      <p:tavLst>
                                        <p:tav tm="0">
                                          <p:val>
                                            <p:strVal val="#ppt_x"/>
                                          </p:val>
                                        </p:tav>
                                        <p:tav tm="100000">
                                          <p:val>
                                            <p:strVal val="#ppt_x"/>
                                          </p:val>
                                        </p:tav>
                                      </p:tavLst>
                                    </p:anim>
                                    <p:anim calcmode="lin" valueType="num">
                                      <p:cBhvr>
                                        <p:cTn id="96" dur="1000" fill="hold"/>
                                        <p:tgtEl>
                                          <p:spTgt spid="56"/>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8"/>
                                        </p:tgtEl>
                                        <p:attrNameLst>
                                          <p:attrName>style.visibility</p:attrName>
                                        </p:attrNameLst>
                                      </p:cBhvr>
                                      <p:to>
                                        <p:strVal val="visible"/>
                                      </p:to>
                                    </p:set>
                                    <p:animEffect transition="in" filter="fade">
                                      <p:cBhvr>
                                        <p:cTn id="99" dur="1000"/>
                                        <p:tgtEl>
                                          <p:spTgt spid="8"/>
                                        </p:tgtEl>
                                      </p:cBhvr>
                                    </p:animEffect>
                                    <p:anim calcmode="lin" valueType="num">
                                      <p:cBhvr>
                                        <p:cTn id="100" dur="1000" fill="hold"/>
                                        <p:tgtEl>
                                          <p:spTgt spid="8"/>
                                        </p:tgtEl>
                                        <p:attrNameLst>
                                          <p:attrName>ppt_x</p:attrName>
                                        </p:attrNameLst>
                                      </p:cBhvr>
                                      <p:tavLst>
                                        <p:tav tm="0">
                                          <p:val>
                                            <p:strVal val="#ppt_x"/>
                                          </p:val>
                                        </p:tav>
                                        <p:tav tm="100000">
                                          <p:val>
                                            <p:strVal val="#ppt_x"/>
                                          </p:val>
                                        </p:tav>
                                      </p:tavLst>
                                    </p:anim>
                                    <p:anim calcmode="lin" valueType="num">
                                      <p:cBhvr>
                                        <p:cTn id="101" dur="1000" fill="hold"/>
                                        <p:tgtEl>
                                          <p:spTgt spid="8"/>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16"/>
                                        </p:tgtEl>
                                        <p:attrNameLst>
                                          <p:attrName>style.visibility</p:attrName>
                                        </p:attrNameLst>
                                      </p:cBhvr>
                                      <p:to>
                                        <p:strVal val="visible"/>
                                      </p:to>
                                    </p:set>
                                    <p:animEffect transition="in" filter="fade">
                                      <p:cBhvr>
                                        <p:cTn id="104" dur="1000"/>
                                        <p:tgtEl>
                                          <p:spTgt spid="16"/>
                                        </p:tgtEl>
                                      </p:cBhvr>
                                    </p:animEffect>
                                    <p:anim calcmode="lin" valueType="num">
                                      <p:cBhvr>
                                        <p:cTn id="105" dur="1000" fill="hold"/>
                                        <p:tgtEl>
                                          <p:spTgt spid="16"/>
                                        </p:tgtEl>
                                        <p:attrNameLst>
                                          <p:attrName>ppt_x</p:attrName>
                                        </p:attrNameLst>
                                      </p:cBhvr>
                                      <p:tavLst>
                                        <p:tav tm="0">
                                          <p:val>
                                            <p:strVal val="#ppt_x"/>
                                          </p:val>
                                        </p:tav>
                                        <p:tav tm="100000">
                                          <p:val>
                                            <p:strVal val="#ppt_x"/>
                                          </p:val>
                                        </p:tav>
                                      </p:tavLst>
                                    </p:anim>
                                    <p:anim calcmode="lin" valueType="num">
                                      <p:cBhvr>
                                        <p:cTn id="10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42" presetClass="entr" presetSubtype="0" fill="hold" grpId="0" nodeType="clickEffect">
                                  <p:stCondLst>
                                    <p:cond delay="0"/>
                                  </p:stCondLst>
                                  <p:childTnLst>
                                    <p:set>
                                      <p:cBhvr>
                                        <p:cTn id="110" dur="1" fill="hold">
                                          <p:stCondLst>
                                            <p:cond delay="0"/>
                                          </p:stCondLst>
                                        </p:cTn>
                                        <p:tgtEl>
                                          <p:spTgt spid="249"/>
                                        </p:tgtEl>
                                        <p:attrNameLst>
                                          <p:attrName>style.visibility</p:attrName>
                                        </p:attrNameLst>
                                      </p:cBhvr>
                                      <p:to>
                                        <p:strVal val="visible"/>
                                      </p:to>
                                    </p:set>
                                    <p:animEffect transition="in" filter="fade">
                                      <p:cBhvr>
                                        <p:cTn id="111" dur="1000"/>
                                        <p:tgtEl>
                                          <p:spTgt spid="249"/>
                                        </p:tgtEl>
                                      </p:cBhvr>
                                    </p:animEffect>
                                    <p:anim calcmode="lin" valueType="num">
                                      <p:cBhvr>
                                        <p:cTn id="112" dur="1000" fill="hold"/>
                                        <p:tgtEl>
                                          <p:spTgt spid="249"/>
                                        </p:tgtEl>
                                        <p:attrNameLst>
                                          <p:attrName>ppt_x</p:attrName>
                                        </p:attrNameLst>
                                      </p:cBhvr>
                                      <p:tavLst>
                                        <p:tav tm="0">
                                          <p:val>
                                            <p:strVal val="#ppt_x"/>
                                          </p:val>
                                        </p:tav>
                                        <p:tav tm="100000">
                                          <p:val>
                                            <p:strVal val="#ppt_x"/>
                                          </p:val>
                                        </p:tav>
                                      </p:tavLst>
                                    </p:anim>
                                    <p:anim calcmode="lin" valueType="num">
                                      <p:cBhvr>
                                        <p:cTn id="113" dur="1000" fill="hold"/>
                                        <p:tgtEl>
                                          <p:spTgt spid="249"/>
                                        </p:tgtEl>
                                        <p:attrNameLst>
                                          <p:attrName>ppt_y</p:attrName>
                                        </p:attrNameLst>
                                      </p:cBhvr>
                                      <p:tavLst>
                                        <p:tav tm="0">
                                          <p:val>
                                            <p:strVal val="#ppt_y+.1"/>
                                          </p:val>
                                        </p:tav>
                                        <p:tav tm="100000">
                                          <p:val>
                                            <p:strVal val="#ppt_y"/>
                                          </p:val>
                                        </p:tav>
                                      </p:tavLst>
                                    </p:anim>
                                  </p:childTnLst>
                                </p:cTn>
                              </p:par>
                              <p:par>
                                <p:cTn id="114" presetID="42" presetClass="entr" presetSubtype="0" fill="hold" nodeType="withEffect">
                                  <p:stCondLst>
                                    <p:cond delay="0"/>
                                  </p:stCondLst>
                                  <p:childTnLst>
                                    <p:set>
                                      <p:cBhvr>
                                        <p:cTn id="115" dur="1" fill="hold">
                                          <p:stCondLst>
                                            <p:cond delay="0"/>
                                          </p:stCondLst>
                                        </p:cTn>
                                        <p:tgtEl>
                                          <p:spTgt spid="24"/>
                                        </p:tgtEl>
                                        <p:attrNameLst>
                                          <p:attrName>style.visibility</p:attrName>
                                        </p:attrNameLst>
                                      </p:cBhvr>
                                      <p:to>
                                        <p:strVal val="visible"/>
                                      </p:to>
                                    </p:set>
                                    <p:animEffect transition="in" filter="fade">
                                      <p:cBhvr>
                                        <p:cTn id="116" dur="1000"/>
                                        <p:tgtEl>
                                          <p:spTgt spid="24"/>
                                        </p:tgtEl>
                                      </p:cBhvr>
                                    </p:animEffect>
                                    <p:anim calcmode="lin" valueType="num">
                                      <p:cBhvr>
                                        <p:cTn id="117" dur="1000" fill="hold"/>
                                        <p:tgtEl>
                                          <p:spTgt spid="24"/>
                                        </p:tgtEl>
                                        <p:attrNameLst>
                                          <p:attrName>ppt_x</p:attrName>
                                        </p:attrNameLst>
                                      </p:cBhvr>
                                      <p:tavLst>
                                        <p:tav tm="0">
                                          <p:val>
                                            <p:strVal val="#ppt_x"/>
                                          </p:val>
                                        </p:tav>
                                        <p:tav tm="100000">
                                          <p:val>
                                            <p:strVal val="#ppt_x"/>
                                          </p:val>
                                        </p:tav>
                                      </p:tavLst>
                                    </p:anim>
                                    <p:anim calcmode="lin" valueType="num">
                                      <p:cBhvr>
                                        <p:cTn id="118" dur="1000" fill="hold"/>
                                        <p:tgtEl>
                                          <p:spTgt spid="24"/>
                                        </p:tgtEl>
                                        <p:attrNameLst>
                                          <p:attrName>ppt_y</p:attrName>
                                        </p:attrNameLst>
                                      </p:cBhvr>
                                      <p:tavLst>
                                        <p:tav tm="0">
                                          <p:val>
                                            <p:strVal val="#ppt_y+.1"/>
                                          </p:val>
                                        </p:tav>
                                        <p:tav tm="100000">
                                          <p:val>
                                            <p:strVal val="#ppt_y"/>
                                          </p:val>
                                        </p:tav>
                                      </p:tavLst>
                                    </p:anim>
                                  </p:childTnLst>
                                </p:cTn>
                              </p:par>
                              <p:par>
                                <p:cTn id="119" presetID="42" presetClass="entr" presetSubtype="0" fill="hold" grpId="0" nodeType="withEffect">
                                  <p:stCondLst>
                                    <p:cond delay="0"/>
                                  </p:stCondLst>
                                  <p:childTnLst>
                                    <p:set>
                                      <p:cBhvr>
                                        <p:cTn id="120" dur="1" fill="hold">
                                          <p:stCondLst>
                                            <p:cond delay="0"/>
                                          </p:stCondLst>
                                        </p:cTn>
                                        <p:tgtEl>
                                          <p:spTgt spid="25"/>
                                        </p:tgtEl>
                                        <p:attrNameLst>
                                          <p:attrName>style.visibility</p:attrName>
                                        </p:attrNameLst>
                                      </p:cBhvr>
                                      <p:to>
                                        <p:strVal val="visible"/>
                                      </p:to>
                                    </p:set>
                                    <p:animEffect transition="in" filter="fade">
                                      <p:cBhvr>
                                        <p:cTn id="121" dur="1000"/>
                                        <p:tgtEl>
                                          <p:spTgt spid="25"/>
                                        </p:tgtEl>
                                      </p:cBhvr>
                                    </p:animEffect>
                                    <p:anim calcmode="lin" valueType="num">
                                      <p:cBhvr>
                                        <p:cTn id="122" dur="1000" fill="hold"/>
                                        <p:tgtEl>
                                          <p:spTgt spid="25"/>
                                        </p:tgtEl>
                                        <p:attrNameLst>
                                          <p:attrName>ppt_x</p:attrName>
                                        </p:attrNameLst>
                                      </p:cBhvr>
                                      <p:tavLst>
                                        <p:tav tm="0">
                                          <p:val>
                                            <p:strVal val="#ppt_x"/>
                                          </p:val>
                                        </p:tav>
                                        <p:tav tm="100000">
                                          <p:val>
                                            <p:strVal val="#ppt_x"/>
                                          </p:val>
                                        </p:tav>
                                      </p:tavLst>
                                    </p:anim>
                                    <p:anim calcmode="lin" valueType="num">
                                      <p:cBhvr>
                                        <p:cTn id="123" dur="1000" fill="hold"/>
                                        <p:tgtEl>
                                          <p:spTgt spid="25"/>
                                        </p:tgtEl>
                                        <p:attrNameLst>
                                          <p:attrName>ppt_y</p:attrName>
                                        </p:attrNameLst>
                                      </p:cBhvr>
                                      <p:tavLst>
                                        <p:tav tm="0">
                                          <p:val>
                                            <p:strVal val="#ppt_y+.1"/>
                                          </p:val>
                                        </p:tav>
                                        <p:tav tm="100000">
                                          <p:val>
                                            <p:strVal val="#ppt_y"/>
                                          </p:val>
                                        </p:tav>
                                      </p:tavLst>
                                    </p:anim>
                                  </p:childTnLst>
                                </p:cTn>
                              </p:par>
                              <p:par>
                                <p:cTn id="124" presetID="42" presetClass="entr" presetSubtype="0" fill="hold" grpId="0" nodeType="withEffect">
                                  <p:stCondLst>
                                    <p:cond delay="0"/>
                                  </p:stCondLst>
                                  <p:childTnLst>
                                    <p:set>
                                      <p:cBhvr>
                                        <p:cTn id="125" dur="1" fill="hold">
                                          <p:stCondLst>
                                            <p:cond delay="0"/>
                                          </p:stCondLst>
                                        </p:cTn>
                                        <p:tgtEl>
                                          <p:spTgt spid="41"/>
                                        </p:tgtEl>
                                        <p:attrNameLst>
                                          <p:attrName>style.visibility</p:attrName>
                                        </p:attrNameLst>
                                      </p:cBhvr>
                                      <p:to>
                                        <p:strVal val="visible"/>
                                      </p:to>
                                    </p:set>
                                    <p:animEffect transition="in" filter="fade">
                                      <p:cBhvr>
                                        <p:cTn id="126" dur="1000"/>
                                        <p:tgtEl>
                                          <p:spTgt spid="41"/>
                                        </p:tgtEl>
                                      </p:cBhvr>
                                    </p:animEffect>
                                    <p:anim calcmode="lin" valueType="num">
                                      <p:cBhvr>
                                        <p:cTn id="127" dur="1000" fill="hold"/>
                                        <p:tgtEl>
                                          <p:spTgt spid="41"/>
                                        </p:tgtEl>
                                        <p:attrNameLst>
                                          <p:attrName>ppt_x</p:attrName>
                                        </p:attrNameLst>
                                      </p:cBhvr>
                                      <p:tavLst>
                                        <p:tav tm="0">
                                          <p:val>
                                            <p:strVal val="#ppt_x"/>
                                          </p:val>
                                        </p:tav>
                                        <p:tav tm="100000">
                                          <p:val>
                                            <p:strVal val="#ppt_x"/>
                                          </p:val>
                                        </p:tav>
                                      </p:tavLst>
                                    </p:anim>
                                    <p:anim calcmode="lin" valueType="num">
                                      <p:cBhvr>
                                        <p:cTn id="128" dur="1000" fill="hold"/>
                                        <p:tgtEl>
                                          <p:spTgt spid="41"/>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47"/>
                                        </p:tgtEl>
                                        <p:attrNameLst>
                                          <p:attrName>style.visibility</p:attrName>
                                        </p:attrNameLst>
                                      </p:cBhvr>
                                      <p:to>
                                        <p:strVal val="visible"/>
                                      </p:to>
                                    </p:set>
                                    <p:animEffect transition="in" filter="fade">
                                      <p:cBhvr>
                                        <p:cTn id="131" dur="1000"/>
                                        <p:tgtEl>
                                          <p:spTgt spid="47"/>
                                        </p:tgtEl>
                                      </p:cBhvr>
                                    </p:animEffect>
                                    <p:anim calcmode="lin" valueType="num">
                                      <p:cBhvr>
                                        <p:cTn id="132" dur="1000" fill="hold"/>
                                        <p:tgtEl>
                                          <p:spTgt spid="47"/>
                                        </p:tgtEl>
                                        <p:attrNameLst>
                                          <p:attrName>ppt_x</p:attrName>
                                        </p:attrNameLst>
                                      </p:cBhvr>
                                      <p:tavLst>
                                        <p:tav tm="0">
                                          <p:val>
                                            <p:strVal val="#ppt_x"/>
                                          </p:val>
                                        </p:tav>
                                        <p:tav tm="100000">
                                          <p:val>
                                            <p:strVal val="#ppt_x"/>
                                          </p:val>
                                        </p:tav>
                                      </p:tavLst>
                                    </p:anim>
                                    <p:anim calcmode="lin" valueType="num">
                                      <p:cBhvr>
                                        <p:cTn id="133" dur="1000" fill="hold"/>
                                        <p:tgtEl>
                                          <p:spTgt spid="47"/>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10"/>
                                        </p:tgtEl>
                                        <p:attrNameLst>
                                          <p:attrName>style.visibility</p:attrName>
                                        </p:attrNameLst>
                                      </p:cBhvr>
                                      <p:to>
                                        <p:strVal val="visible"/>
                                      </p:to>
                                    </p:set>
                                    <p:animEffect transition="in" filter="fade">
                                      <p:cBhvr>
                                        <p:cTn id="136" dur="1000"/>
                                        <p:tgtEl>
                                          <p:spTgt spid="10"/>
                                        </p:tgtEl>
                                      </p:cBhvr>
                                    </p:animEffect>
                                    <p:anim calcmode="lin" valueType="num">
                                      <p:cBhvr>
                                        <p:cTn id="137" dur="1000" fill="hold"/>
                                        <p:tgtEl>
                                          <p:spTgt spid="10"/>
                                        </p:tgtEl>
                                        <p:attrNameLst>
                                          <p:attrName>ppt_x</p:attrName>
                                        </p:attrNameLst>
                                      </p:cBhvr>
                                      <p:tavLst>
                                        <p:tav tm="0">
                                          <p:val>
                                            <p:strVal val="#ppt_x"/>
                                          </p:val>
                                        </p:tav>
                                        <p:tav tm="100000">
                                          <p:val>
                                            <p:strVal val="#ppt_x"/>
                                          </p:val>
                                        </p:tav>
                                      </p:tavLst>
                                    </p:anim>
                                    <p:anim calcmode="lin" valueType="num">
                                      <p:cBhvr>
                                        <p:cTn id="138" dur="1000" fill="hold"/>
                                        <p:tgtEl>
                                          <p:spTgt spid="10"/>
                                        </p:tgtEl>
                                        <p:attrNameLst>
                                          <p:attrName>ppt_y</p:attrName>
                                        </p:attrNameLst>
                                      </p:cBhvr>
                                      <p:tavLst>
                                        <p:tav tm="0">
                                          <p:val>
                                            <p:strVal val="#ppt_y+.1"/>
                                          </p:val>
                                        </p:tav>
                                        <p:tav tm="100000">
                                          <p:val>
                                            <p:strVal val="#ppt_y"/>
                                          </p:val>
                                        </p:tav>
                                      </p:tavLst>
                                    </p:anim>
                                  </p:childTnLst>
                                </p:cTn>
                              </p:par>
                              <p:par>
                                <p:cTn id="139" presetID="42" presetClass="entr" presetSubtype="0" fill="hold" grpId="0" nodeType="withEffect">
                                  <p:stCondLst>
                                    <p:cond delay="0"/>
                                  </p:stCondLst>
                                  <p:childTnLst>
                                    <p:set>
                                      <p:cBhvr>
                                        <p:cTn id="140" dur="1" fill="hold">
                                          <p:stCondLst>
                                            <p:cond delay="0"/>
                                          </p:stCondLst>
                                        </p:cTn>
                                        <p:tgtEl>
                                          <p:spTgt spid="18"/>
                                        </p:tgtEl>
                                        <p:attrNameLst>
                                          <p:attrName>style.visibility</p:attrName>
                                        </p:attrNameLst>
                                      </p:cBhvr>
                                      <p:to>
                                        <p:strVal val="visible"/>
                                      </p:to>
                                    </p:set>
                                    <p:animEffect transition="in" filter="fade">
                                      <p:cBhvr>
                                        <p:cTn id="141" dur="1000"/>
                                        <p:tgtEl>
                                          <p:spTgt spid="18"/>
                                        </p:tgtEl>
                                      </p:cBhvr>
                                    </p:animEffect>
                                    <p:anim calcmode="lin" valueType="num">
                                      <p:cBhvr>
                                        <p:cTn id="142" dur="1000" fill="hold"/>
                                        <p:tgtEl>
                                          <p:spTgt spid="18"/>
                                        </p:tgtEl>
                                        <p:attrNameLst>
                                          <p:attrName>ppt_x</p:attrName>
                                        </p:attrNameLst>
                                      </p:cBhvr>
                                      <p:tavLst>
                                        <p:tav tm="0">
                                          <p:val>
                                            <p:strVal val="#ppt_x"/>
                                          </p:val>
                                        </p:tav>
                                        <p:tav tm="100000">
                                          <p:val>
                                            <p:strVal val="#ppt_x"/>
                                          </p:val>
                                        </p:tav>
                                      </p:tavLst>
                                    </p:anim>
                                    <p:anim calcmode="lin" valueType="num">
                                      <p:cBhvr>
                                        <p:cTn id="14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44" fill="hold">
                      <p:stCondLst>
                        <p:cond delay="indefinite"/>
                      </p:stCondLst>
                      <p:childTnLst>
                        <p:par>
                          <p:cTn id="145" fill="hold">
                            <p:stCondLst>
                              <p:cond delay="0"/>
                            </p:stCondLst>
                            <p:childTnLst>
                              <p:par>
                                <p:cTn id="146" presetID="42" presetClass="entr" presetSubtype="0" fill="hold" grpId="0" nodeType="clickEffect">
                                  <p:stCondLst>
                                    <p:cond delay="0"/>
                                  </p:stCondLst>
                                  <p:childTnLst>
                                    <p:set>
                                      <p:cBhvr>
                                        <p:cTn id="147" dur="1" fill="hold">
                                          <p:stCondLst>
                                            <p:cond delay="0"/>
                                          </p:stCondLst>
                                        </p:cTn>
                                        <p:tgtEl>
                                          <p:spTgt spid="252"/>
                                        </p:tgtEl>
                                        <p:attrNameLst>
                                          <p:attrName>style.visibility</p:attrName>
                                        </p:attrNameLst>
                                      </p:cBhvr>
                                      <p:to>
                                        <p:strVal val="visible"/>
                                      </p:to>
                                    </p:set>
                                    <p:animEffect transition="in" filter="fade">
                                      <p:cBhvr>
                                        <p:cTn id="148" dur="1000"/>
                                        <p:tgtEl>
                                          <p:spTgt spid="252"/>
                                        </p:tgtEl>
                                      </p:cBhvr>
                                    </p:animEffect>
                                    <p:anim calcmode="lin" valueType="num">
                                      <p:cBhvr>
                                        <p:cTn id="149" dur="1000" fill="hold"/>
                                        <p:tgtEl>
                                          <p:spTgt spid="252"/>
                                        </p:tgtEl>
                                        <p:attrNameLst>
                                          <p:attrName>ppt_x</p:attrName>
                                        </p:attrNameLst>
                                      </p:cBhvr>
                                      <p:tavLst>
                                        <p:tav tm="0">
                                          <p:val>
                                            <p:strVal val="#ppt_x"/>
                                          </p:val>
                                        </p:tav>
                                        <p:tav tm="100000">
                                          <p:val>
                                            <p:strVal val="#ppt_x"/>
                                          </p:val>
                                        </p:tav>
                                      </p:tavLst>
                                    </p:anim>
                                    <p:anim calcmode="lin" valueType="num">
                                      <p:cBhvr>
                                        <p:cTn id="150" dur="1000" fill="hold"/>
                                        <p:tgtEl>
                                          <p:spTgt spid="252"/>
                                        </p:tgtEl>
                                        <p:attrNameLst>
                                          <p:attrName>ppt_y</p:attrName>
                                        </p:attrNameLst>
                                      </p:cBhvr>
                                      <p:tavLst>
                                        <p:tav tm="0">
                                          <p:val>
                                            <p:strVal val="#ppt_y+.1"/>
                                          </p:val>
                                        </p:tav>
                                        <p:tav tm="100000">
                                          <p:val>
                                            <p:strVal val="#ppt_y"/>
                                          </p:val>
                                        </p:tav>
                                      </p:tavLst>
                                    </p:anim>
                                  </p:childTnLst>
                                </p:cTn>
                              </p:par>
                              <p:par>
                                <p:cTn id="151" presetID="42" presetClass="entr" presetSubtype="0" fill="hold" nodeType="withEffect">
                                  <p:stCondLst>
                                    <p:cond delay="0"/>
                                  </p:stCondLst>
                                  <p:childTnLst>
                                    <p:set>
                                      <p:cBhvr>
                                        <p:cTn id="152" dur="1" fill="hold">
                                          <p:stCondLst>
                                            <p:cond delay="0"/>
                                          </p:stCondLst>
                                        </p:cTn>
                                        <p:tgtEl>
                                          <p:spTgt spid="28"/>
                                        </p:tgtEl>
                                        <p:attrNameLst>
                                          <p:attrName>style.visibility</p:attrName>
                                        </p:attrNameLst>
                                      </p:cBhvr>
                                      <p:to>
                                        <p:strVal val="visible"/>
                                      </p:to>
                                    </p:set>
                                    <p:animEffect transition="in" filter="fade">
                                      <p:cBhvr>
                                        <p:cTn id="153" dur="1000"/>
                                        <p:tgtEl>
                                          <p:spTgt spid="28"/>
                                        </p:tgtEl>
                                      </p:cBhvr>
                                    </p:animEffect>
                                    <p:anim calcmode="lin" valueType="num">
                                      <p:cBhvr>
                                        <p:cTn id="154" dur="1000" fill="hold"/>
                                        <p:tgtEl>
                                          <p:spTgt spid="28"/>
                                        </p:tgtEl>
                                        <p:attrNameLst>
                                          <p:attrName>ppt_x</p:attrName>
                                        </p:attrNameLst>
                                      </p:cBhvr>
                                      <p:tavLst>
                                        <p:tav tm="0">
                                          <p:val>
                                            <p:strVal val="#ppt_x"/>
                                          </p:val>
                                        </p:tav>
                                        <p:tav tm="100000">
                                          <p:val>
                                            <p:strVal val="#ppt_x"/>
                                          </p:val>
                                        </p:tav>
                                      </p:tavLst>
                                    </p:anim>
                                    <p:anim calcmode="lin" valueType="num">
                                      <p:cBhvr>
                                        <p:cTn id="155" dur="1000" fill="hold"/>
                                        <p:tgtEl>
                                          <p:spTgt spid="28"/>
                                        </p:tgtEl>
                                        <p:attrNameLst>
                                          <p:attrName>ppt_y</p:attrName>
                                        </p:attrNameLst>
                                      </p:cBhvr>
                                      <p:tavLst>
                                        <p:tav tm="0">
                                          <p:val>
                                            <p:strVal val="#ppt_y+.1"/>
                                          </p:val>
                                        </p:tav>
                                        <p:tav tm="100000">
                                          <p:val>
                                            <p:strVal val="#ppt_y"/>
                                          </p:val>
                                        </p:tav>
                                      </p:tavLst>
                                    </p:anim>
                                  </p:childTnLst>
                                </p:cTn>
                              </p:par>
                              <p:par>
                                <p:cTn id="156" presetID="42" presetClass="entr" presetSubtype="0" fill="hold" grpId="0" nodeType="withEffect">
                                  <p:stCondLst>
                                    <p:cond delay="0"/>
                                  </p:stCondLst>
                                  <p:childTnLst>
                                    <p:set>
                                      <p:cBhvr>
                                        <p:cTn id="157" dur="1" fill="hold">
                                          <p:stCondLst>
                                            <p:cond delay="0"/>
                                          </p:stCondLst>
                                        </p:cTn>
                                        <p:tgtEl>
                                          <p:spTgt spid="42"/>
                                        </p:tgtEl>
                                        <p:attrNameLst>
                                          <p:attrName>style.visibility</p:attrName>
                                        </p:attrNameLst>
                                      </p:cBhvr>
                                      <p:to>
                                        <p:strVal val="visible"/>
                                      </p:to>
                                    </p:set>
                                    <p:animEffect transition="in" filter="fade">
                                      <p:cBhvr>
                                        <p:cTn id="158" dur="1000"/>
                                        <p:tgtEl>
                                          <p:spTgt spid="42"/>
                                        </p:tgtEl>
                                      </p:cBhvr>
                                    </p:animEffect>
                                    <p:anim calcmode="lin" valueType="num">
                                      <p:cBhvr>
                                        <p:cTn id="159" dur="1000" fill="hold"/>
                                        <p:tgtEl>
                                          <p:spTgt spid="42"/>
                                        </p:tgtEl>
                                        <p:attrNameLst>
                                          <p:attrName>ppt_x</p:attrName>
                                        </p:attrNameLst>
                                      </p:cBhvr>
                                      <p:tavLst>
                                        <p:tav tm="0">
                                          <p:val>
                                            <p:strVal val="#ppt_x"/>
                                          </p:val>
                                        </p:tav>
                                        <p:tav tm="100000">
                                          <p:val>
                                            <p:strVal val="#ppt_x"/>
                                          </p:val>
                                        </p:tav>
                                      </p:tavLst>
                                    </p:anim>
                                    <p:anim calcmode="lin" valueType="num">
                                      <p:cBhvr>
                                        <p:cTn id="160" dur="1000" fill="hold"/>
                                        <p:tgtEl>
                                          <p:spTgt spid="42"/>
                                        </p:tgtEl>
                                        <p:attrNameLst>
                                          <p:attrName>ppt_y</p:attrName>
                                        </p:attrNameLst>
                                      </p:cBhvr>
                                      <p:tavLst>
                                        <p:tav tm="0">
                                          <p:val>
                                            <p:strVal val="#ppt_y+.1"/>
                                          </p:val>
                                        </p:tav>
                                        <p:tav tm="100000">
                                          <p:val>
                                            <p:strVal val="#ppt_y"/>
                                          </p:val>
                                        </p:tav>
                                      </p:tavLst>
                                    </p:anim>
                                  </p:childTnLst>
                                </p:cTn>
                              </p:par>
                              <p:par>
                                <p:cTn id="161" presetID="42" presetClass="entr" presetSubtype="0" fill="hold" grpId="0" nodeType="withEffect">
                                  <p:stCondLst>
                                    <p:cond delay="0"/>
                                  </p:stCondLst>
                                  <p:childTnLst>
                                    <p:set>
                                      <p:cBhvr>
                                        <p:cTn id="162" dur="1" fill="hold">
                                          <p:stCondLst>
                                            <p:cond delay="0"/>
                                          </p:stCondLst>
                                        </p:cTn>
                                        <p:tgtEl>
                                          <p:spTgt spid="48"/>
                                        </p:tgtEl>
                                        <p:attrNameLst>
                                          <p:attrName>style.visibility</p:attrName>
                                        </p:attrNameLst>
                                      </p:cBhvr>
                                      <p:to>
                                        <p:strVal val="visible"/>
                                      </p:to>
                                    </p:set>
                                    <p:animEffect transition="in" filter="fade">
                                      <p:cBhvr>
                                        <p:cTn id="163" dur="1000"/>
                                        <p:tgtEl>
                                          <p:spTgt spid="48"/>
                                        </p:tgtEl>
                                      </p:cBhvr>
                                    </p:animEffect>
                                    <p:anim calcmode="lin" valueType="num">
                                      <p:cBhvr>
                                        <p:cTn id="164" dur="1000" fill="hold"/>
                                        <p:tgtEl>
                                          <p:spTgt spid="48"/>
                                        </p:tgtEl>
                                        <p:attrNameLst>
                                          <p:attrName>ppt_x</p:attrName>
                                        </p:attrNameLst>
                                      </p:cBhvr>
                                      <p:tavLst>
                                        <p:tav tm="0">
                                          <p:val>
                                            <p:strVal val="#ppt_x"/>
                                          </p:val>
                                        </p:tav>
                                        <p:tav tm="100000">
                                          <p:val>
                                            <p:strVal val="#ppt_x"/>
                                          </p:val>
                                        </p:tav>
                                      </p:tavLst>
                                    </p:anim>
                                    <p:anim calcmode="lin" valueType="num">
                                      <p:cBhvr>
                                        <p:cTn id="165" dur="1000" fill="hold"/>
                                        <p:tgtEl>
                                          <p:spTgt spid="48"/>
                                        </p:tgtEl>
                                        <p:attrNameLst>
                                          <p:attrName>ppt_y</p:attrName>
                                        </p:attrNameLst>
                                      </p:cBhvr>
                                      <p:tavLst>
                                        <p:tav tm="0">
                                          <p:val>
                                            <p:strVal val="#ppt_y+.1"/>
                                          </p:val>
                                        </p:tav>
                                        <p:tav tm="100000">
                                          <p:val>
                                            <p:strVal val="#ppt_y"/>
                                          </p:val>
                                        </p:tav>
                                      </p:tavLst>
                                    </p:anim>
                                  </p:childTnLst>
                                </p:cTn>
                              </p:par>
                              <p:par>
                                <p:cTn id="166" presetID="42" presetClass="entr" presetSubtype="0" fill="hold" grpId="0" nodeType="withEffect">
                                  <p:stCondLst>
                                    <p:cond delay="0"/>
                                  </p:stCondLst>
                                  <p:childTnLst>
                                    <p:set>
                                      <p:cBhvr>
                                        <p:cTn id="167" dur="1" fill="hold">
                                          <p:stCondLst>
                                            <p:cond delay="0"/>
                                          </p:stCondLst>
                                        </p:cTn>
                                        <p:tgtEl>
                                          <p:spTgt spid="12"/>
                                        </p:tgtEl>
                                        <p:attrNameLst>
                                          <p:attrName>style.visibility</p:attrName>
                                        </p:attrNameLst>
                                      </p:cBhvr>
                                      <p:to>
                                        <p:strVal val="visible"/>
                                      </p:to>
                                    </p:set>
                                    <p:animEffect transition="in" filter="fade">
                                      <p:cBhvr>
                                        <p:cTn id="168" dur="1000"/>
                                        <p:tgtEl>
                                          <p:spTgt spid="12"/>
                                        </p:tgtEl>
                                      </p:cBhvr>
                                    </p:animEffect>
                                    <p:anim calcmode="lin" valueType="num">
                                      <p:cBhvr>
                                        <p:cTn id="169" dur="1000" fill="hold"/>
                                        <p:tgtEl>
                                          <p:spTgt spid="12"/>
                                        </p:tgtEl>
                                        <p:attrNameLst>
                                          <p:attrName>ppt_x</p:attrName>
                                        </p:attrNameLst>
                                      </p:cBhvr>
                                      <p:tavLst>
                                        <p:tav tm="0">
                                          <p:val>
                                            <p:strVal val="#ppt_x"/>
                                          </p:val>
                                        </p:tav>
                                        <p:tav tm="100000">
                                          <p:val>
                                            <p:strVal val="#ppt_x"/>
                                          </p:val>
                                        </p:tav>
                                      </p:tavLst>
                                    </p:anim>
                                    <p:anim calcmode="lin" valueType="num">
                                      <p:cBhvr>
                                        <p:cTn id="170" dur="1000" fill="hold"/>
                                        <p:tgtEl>
                                          <p:spTgt spid="12"/>
                                        </p:tgtEl>
                                        <p:attrNameLst>
                                          <p:attrName>ppt_y</p:attrName>
                                        </p:attrNameLst>
                                      </p:cBhvr>
                                      <p:tavLst>
                                        <p:tav tm="0">
                                          <p:val>
                                            <p:strVal val="#ppt_y+.1"/>
                                          </p:val>
                                        </p:tav>
                                        <p:tav tm="100000">
                                          <p:val>
                                            <p:strVal val="#ppt_y"/>
                                          </p:val>
                                        </p:tav>
                                      </p:tavLst>
                                    </p:anim>
                                  </p:childTnLst>
                                </p:cTn>
                              </p:par>
                              <p:par>
                                <p:cTn id="171" presetID="42" presetClass="entr" presetSubtype="0" fill="hold" grpId="0" nodeType="withEffect">
                                  <p:stCondLst>
                                    <p:cond delay="0"/>
                                  </p:stCondLst>
                                  <p:childTnLst>
                                    <p:set>
                                      <p:cBhvr>
                                        <p:cTn id="172" dur="1" fill="hold">
                                          <p:stCondLst>
                                            <p:cond delay="0"/>
                                          </p:stCondLst>
                                        </p:cTn>
                                        <p:tgtEl>
                                          <p:spTgt spid="19"/>
                                        </p:tgtEl>
                                        <p:attrNameLst>
                                          <p:attrName>style.visibility</p:attrName>
                                        </p:attrNameLst>
                                      </p:cBhvr>
                                      <p:to>
                                        <p:strVal val="visible"/>
                                      </p:to>
                                    </p:set>
                                    <p:animEffect transition="in" filter="fade">
                                      <p:cBhvr>
                                        <p:cTn id="173" dur="1000"/>
                                        <p:tgtEl>
                                          <p:spTgt spid="19"/>
                                        </p:tgtEl>
                                      </p:cBhvr>
                                    </p:animEffect>
                                    <p:anim calcmode="lin" valueType="num">
                                      <p:cBhvr>
                                        <p:cTn id="174" dur="1000" fill="hold"/>
                                        <p:tgtEl>
                                          <p:spTgt spid="19"/>
                                        </p:tgtEl>
                                        <p:attrNameLst>
                                          <p:attrName>ppt_x</p:attrName>
                                        </p:attrNameLst>
                                      </p:cBhvr>
                                      <p:tavLst>
                                        <p:tav tm="0">
                                          <p:val>
                                            <p:strVal val="#ppt_x"/>
                                          </p:val>
                                        </p:tav>
                                        <p:tav tm="100000">
                                          <p:val>
                                            <p:strVal val="#ppt_x"/>
                                          </p:val>
                                        </p:tav>
                                      </p:tavLst>
                                    </p:anim>
                                    <p:anim calcmode="lin" valueType="num">
                                      <p:cBhvr>
                                        <p:cTn id="175" dur="1000" fill="hold"/>
                                        <p:tgtEl>
                                          <p:spTgt spid="19"/>
                                        </p:tgtEl>
                                        <p:attrNameLst>
                                          <p:attrName>ppt_y</p:attrName>
                                        </p:attrNameLst>
                                      </p:cBhvr>
                                      <p:tavLst>
                                        <p:tav tm="0">
                                          <p:val>
                                            <p:strVal val="#ppt_y+.1"/>
                                          </p:val>
                                        </p:tav>
                                        <p:tav tm="100000">
                                          <p:val>
                                            <p:strVal val="#ppt_y"/>
                                          </p:val>
                                        </p:tav>
                                      </p:tavLst>
                                    </p:anim>
                                  </p:childTnLst>
                                </p:cTn>
                              </p:par>
                              <p:par>
                                <p:cTn id="176" presetID="42" presetClass="entr" presetSubtype="0" fill="hold" grpId="0" nodeType="withEffect">
                                  <p:stCondLst>
                                    <p:cond delay="0"/>
                                  </p:stCondLst>
                                  <p:childTnLst>
                                    <p:set>
                                      <p:cBhvr>
                                        <p:cTn id="177" dur="1" fill="hold">
                                          <p:stCondLst>
                                            <p:cond delay="0"/>
                                          </p:stCondLst>
                                        </p:cTn>
                                        <p:tgtEl>
                                          <p:spTgt spid="2"/>
                                        </p:tgtEl>
                                        <p:attrNameLst>
                                          <p:attrName>style.visibility</p:attrName>
                                        </p:attrNameLst>
                                      </p:cBhvr>
                                      <p:to>
                                        <p:strVal val="visible"/>
                                      </p:to>
                                    </p:set>
                                    <p:animEffect transition="in" filter="fade">
                                      <p:cBhvr>
                                        <p:cTn id="178" dur="1000"/>
                                        <p:tgtEl>
                                          <p:spTgt spid="2"/>
                                        </p:tgtEl>
                                      </p:cBhvr>
                                    </p:animEffect>
                                    <p:anim calcmode="lin" valueType="num">
                                      <p:cBhvr>
                                        <p:cTn id="179" dur="1000" fill="hold"/>
                                        <p:tgtEl>
                                          <p:spTgt spid="2"/>
                                        </p:tgtEl>
                                        <p:attrNameLst>
                                          <p:attrName>ppt_x</p:attrName>
                                        </p:attrNameLst>
                                      </p:cBhvr>
                                      <p:tavLst>
                                        <p:tav tm="0">
                                          <p:val>
                                            <p:strVal val="#ppt_x"/>
                                          </p:val>
                                        </p:tav>
                                        <p:tav tm="100000">
                                          <p:val>
                                            <p:strVal val="#ppt_x"/>
                                          </p:val>
                                        </p:tav>
                                      </p:tavLst>
                                    </p:anim>
                                    <p:anim calcmode="lin" valueType="num">
                                      <p:cBhvr>
                                        <p:cTn id="180"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245" grpId="0" animBg="1"/>
      <p:bldP spid="246" grpId="0" animBg="1"/>
      <p:bldP spid="249" grpId="0" animBg="1"/>
      <p:bldP spid="252" grpId="0" animBg="1"/>
      <p:bldP spid="268" grpId="0" animBg="1"/>
      <p:bldP spid="3" grpId="0" animBg="1"/>
      <p:bldP spid="25" grpId="0" animBg="1"/>
      <p:bldP spid="38" grpId="0" animBg="1"/>
      <p:bldP spid="39" grpId="0" animBg="1"/>
      <p:bldP spid="40" grpId="0" animBg="1"/>
      <p:bldP spid="41" grpId="0" animBg="1"/>
      <p:bldP spid="42" grpId="0" animBg="1"/>
      <p:bldP spid="43" grpId="0"/>
      <p:bldP spid="45" grpId="0"/>
      <p:bldP spid="47" grpId="0"/>
      <p:bldP spid="48" grpId="0"/>
      <p:bldP spid="6" grpId="0" animBg="1"/>
      <p:bldP spid="7" grpId="0" animBg="1"/>
      <p:bldP spid="8" grpId="0" animBg="1"/>
      <p:bldP spid="10" grpId="0" animBg="1"/>
      <p:bldP spid="12" grpId="0" animBg="1"/>
      <p:bldP spid="13" grpId="0"/>
      <p:bldP spid="14" grpId="0"/>
      <p:bldP spid="16" grpId="0"/>
      <p:bldP spid="18" grpId="0"/>
      <p:bldP spid="19" grpId="0"/>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6EC01272-A847-C03A-4222-8FA1E4C70EFE}"/>
              </a:ext>
            </a:extLst>
          </p:cNvPr>
          <p:cNvSpPr/>
          <p:nvPr/>
        </p:nvSpPr>
        <p:spPr>
          <a:xfrm>
            <a:off x="6096000" y="6487064"/>
            <a:ext cx="6096000" cy="370936"/>
          </a:xfrm>
          <a:prstGeom prst="rect">
            <a:avLst/>
          </a:prstGeom>
          <a:solidFill>
            <a:schemeClr val="accent2">
              <a:lumMod val="75000"/>
            </a:schemeClr>
          </a:solid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Academic </a:t>
            </a:r>
            <a:r>
              <a:rPr lang="fr-FR" dirty="0" err="1">
                <a:latin typeface="Arial" panose="020B0604020202020204" pitchFamily="34" charset="0"/>
                <a:cs typeface="Arial" panose="020B0604020202020204" pitchFamily="34" charset="0"/>
              </a:rPr>
              <a:t>Year</a:t>
            </a:r>
            <a:r>
              <a:rPr lang="fr-FR" dirty="0">
                <a:latin typeface="Arial" panose="020B0604020202020204" pitchFamily="34" charset="0"/>
                <a:cs typeface="Arial" panose="020B0604020202020204" pitchFamily="34" charset="0"/>
              </a:rPr>
              <a:t>: 2024/2025</a:t>
            </a:r>
            <a:endParaRPr lang="en-US" dirty="0">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55B809D1-EFD0-CF46-6D09-D039DF5E860A}"/>
              </a:ext>
            </a:extLst>
          </p:cNvPr>
          <p:cNvSpPr txBox="1"/>
          <p:nvPr/>
        </p:nvSpPr>
        <p:spPr>
          <a:xfrm>
            <a:off x="577048" y="2761490"/>
            <a:ext cx="10298097" cy="830997"/>
          </a:xfrm>
          <a:prstGeom prst="rect">
            <a:avLst/>
          </a:prstGeom>
          <a:noFill/>
        </p:spPr>
        <p:txBody>
          <a:bodyPr wrap="square" rtlCol="0">
            <a:spAutoFit/>
          </a:bodyPr>
          <a:lstStyle/>
          <a:p>
            <a:r>
              <a:rPr lang="fr-FR" sz="4800" b="1" dirty="0">
                <a:solidFill>
                  <a:schemeClr val="tx2">
                    <a:lumMod val="90000"/>
                    <a:lumOff val="10000"/>
                  </a:schemeClr>
                </a:solidFill>
              </a:rPr>
              <a:t>CONCLUSION &amp; PERSPECTIVES</a:t>
            </a:r>
            <a:endParaRPr lang="en-US" sz="4800" b="1" dirty="0">
              <a:solidFill>
                <a:schemeClr val="tx2">
                  <a:lumMod val="90000"/>
                  <a:lumOff val="10000"/>
                </a:schemeClr>
              </a:solidFill>
            </a:endParaRPr>
          </a:p>
        </p:txBody>
      </p:sp>
      <p:cxnSp>
        <p:nvCxnSpPr>
          <p:cNvPr id="2" name="Straight Connector 1">
            <a:extLst>
              <a:ext uri="{FF2B5EF4-FFF2-40B4-BE49-F238E27FC236}">
                <a16:creationId xmlns:a16="http://schemas.microsoft.com/office/drawing/2014/main" id="{506F8113-DAE0-145F-3AD4-0FB683095A06}"/>
              </a:ext>
            </a:extLst>
          </p:cNvPr>
          <p:cNvCxnSpPr>
            <a:cxnSpLocks/>
          </p:cNvCxnSpPr>
          <p:nvPr/>
        </p:nvCxnSpPr>
        <p:spPr>
          <a:xfrm>
            <a:off x="395376" y="2332726"/>
            <a:ext cx="5807016" cy="0"/>
          </a:xfrm>
          <a:prstGeom prst="line">
            <a:avLst/>
          </a:prstGeom>
          <a:ln w="76200">
            <a:solidFill>
              <a:schemeClr val="tx2">
                <a:lumMod val="90000"/>
                <a:lumOff val="10000"/>
              </a:schemeClr>
            </a:solidFill>
          </a:ln>
        </p:spPr>
        <p:style>
          <a:lnRef idx="3">
            <a:schemeClr val="accent2"/>
          </a:lnRef>
          <a:fillRef idx="0">
            <a:schemeClr val="accent2"/>
          </a:fillRef>
          <a:effectRef idx="2">
            <a:schemeClr val="accent2"/>
          </a:effectRef>
          <a:fontRef idx="minor">
            <a:schemeClr val="tx1"/>
          </a:fontRef>
        </p:style>
      </p:cxnSp>
      <p:cxnSp>
        <p:nvCxnSpPr>
          <p:cNvPr id="10" name="Straight Connector 9">
            <a:extLst>
              <a:ext uri="{FF2B5EF4-FFF2-40B4-BE49-F238E27FC236}">
                <a16:creationId xmlns:a16="http://schemas.microsoft.com/office/drawing/2014/main" id="{6D02830F-898A-9DB2-CF9B-07F7B46DF7B8}"/>
              </a:ext>
            </a:extLst>
          </p:cNvPr>
          <p:cNvCxnSpPr>
            <a:cxnSpLocks/>
          </p:cNvCxnSpPr>
          <p:nvPr/>
        </p:nvCxnSpPr>
        <p:spPr>
          <a:xfrm>
            <a:off x="4967376" y="3983785"/>
            <a:ext cx="5807016" cy="0"/>
          </a:xfrm>
          <a:prstGeom prst="line">
            <a:avLst/>
          </a:prstGeom>
          <a:ln w="76200">
            <a:solidFill>
              <a:schemeClr val="accent2">
                <a:lumMod val="75000"/>
              </a:schemeClr>
            </a:solidFill>
          </a:ln>
        </p:spPr>
        <p:style>
          <a:lnRef idx="3">
            <a:schemeClr val="accent2"/>
          </a:lnRef>
          <a:fillRef idx="0">
            <a:schemeClr val="accent2"/>
          </a:fillRef>
          <a:effectRef idx="2">
            <a:schemeClr val="accent2"/>
          </a:effectRef>
          <a:fontRef idx="minor">
            <a:schemeClr val="tx1"/>
          </a:fontRef>
        </p:style>
      </p:cxnSp>
      <p:sp>
        <p:nvSpPr>
          <p:cNvPr id="7" name="Oval 6">
            <a:extLst>
              <a:ext uri="{FF2B5EF4-FFF2-40B4-BE49-F238E27FC236}">
                <a16:creationId xmlns:a16="http://schemas.microsoft.com/office/drawing/2014/main" id="{8097135B-E7EB-900F-AC89-B4E9CC616C44}"/>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EC14FE0B-71EE-9C86-4862-0F3B84F341B5}"/>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687B06BF-ECCB-2198-000E-BF41C4BC1B5E}"/>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D2901517-C8EC-E2C8-3AAA-69A48EE3A2C1}"/>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17B39545-D5DB-246D-8B8F-2548201DF48E}"/>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51BCA83E-281E-B48B-C6EE-EB31555F771D}"/>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28ABE458-84B2-1543-0A0C-E4DCD4DC579E}"/>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C5D058B8-4616-D9D5-4680-CF0EC9FAD4B6}"/>
              </a:ext>
            </a:extLst>
          </p:cNvPr>
          <p:cNvSpPr/>
          <p:nvPr/>
        </p:nvSpPr>
        <p:spPr>
          <a:xfrm>
            <a:off x="7216257"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352DDEAA-62CF-01FC-FE14-CB90F519CA62}"/>
              </a:ext>
            </a:extLst>
          </p:cNvPr>
          <p:cNvSpPr/>
          <p:nvPr/>
        </p:nvSpPr>
        <p:spPr>
          <a:xfrm>
            <a:off x="11379200" y="5760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34</a:t>
            </a:r>
            <a:endParaRPr lang="en-US" sz="2000" b="1" dirty="0">
              <a:solidFill>
                <a:schemeClr val="tx1"/>
              </a:solidFill>
              <a:latin typeface="Arial" panose="020B0604020202020204" pitchFamily="34" charset="0"/>
              <a:cs typeface="Arial" panose="020B0604020202020204" pitchFamily="34" charset="0"/>
            </a:endParaRPr>
          </a:p>
        </p:txBody>
      </p:sp>
      <p:sp>
        <p:nvSpPr>
          <p:cNvPr id="6" name="Rectangle 5">
            <a:extLst>
              <a:ext uri="{FF2B5EF4-FFF2-40B4-BE49-F238E27FC236}">
                <a16:creationId xmlns:a16="http://schemas.microsoft.com/office/drawing/2014/main" id="{3AD1E48A-F9CC-F6E5-DC77-B4A4E83E1C03}"/>
              </a:ext>
            </a:extLst>
          </p:cNvPr>
          <p:cNvSpPr/>
          <p:nvPr/>
        </p:nvSpPr>
        <p:spPr>
          <a:xfrm>
            <a:off x="0" y="6487064"/>
            <a:ext cx="6096000" cy="370936"/>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rial" panose="020B0604020202020204" pitchFamily="34" charset="0"/>
                <a:cs typeface="Arial" panose="020B0604020202020204" pitchFamily="34" charset="0"/>
              </a:rPr>
              <a:t>Defended</a:t>
            </a:r>
            <a:r>
              <a:rPr lang="fr-FR" dirty="0">
                <a:latin typeface="Arial" panose="020B0604020202020204" pitchFamily="34" charset="0"/>
                <a:cs typeface="Arial" panose="020B0604020202020204" pitchFamily="34" charset="0"/>
              </a:rPr>
              <a:t>: July 28th, 2025</a:t>
            </a:r>
            <a:endParaRPr 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2484703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descr="Scales of justice with solid fill">
            <a:extLst>
              <a:ext uri="{FF2B5EF4-FFF2-40B4-BE49-F238E27FC236}">
                <a16:creationId xmlns:a16="http://schemas.microsoft.com/office/drawing/2014/main" id="{0640A280-E168-259D-11E8-43B941A22C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9428" y="1710097"/>
            <a:ext cx="1076960" cy="1076960"/>
          </a:xfrm>
          <a:prstGeom prst="rect">
            <a:avLst/>
          </a:prstGeom>
        </p:spPr>
      </p:pic>
      <p:sp>
        <p:nvSpPr>
          <p:cNvPr id="10" name="Rectangle 9">
            <a:extLst>
              <a:ext uri="{FF2B5EF4-FFF2-40B4-BE49-F238E27FC236}">
                <a16:creationId xmlns:a16="http://schemas.microsoft.com/office/drawing/2014/main" id="{CADF6ED5-27AA-1E21-C2D4-5B0DD63FCC56}"/>
              </a:ext>
            </a:extLst>
          </p:cNvPr>
          <p:cNvSpPr/>
          <p:nvPr/>
        </p:nvSpPr>
        <p:spPr>
          <a:xfrm rot="5400000">
            <a:off x="-1848397" y="3829448"/>
            <a:ext cx="5025495" cy="45719"/>
          </a:xfrm>
          <a:prstGeom prst="rect">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6F3210BB-8A6C-E106-16D5-A261EF8F1B8E}"/>
              </a:ext>
            </a:extLst>
          </p:cNvPr>
          <p:cNvSpPr txBox="1"/>
          <p:nvPr/>
        </p:nvSpPr>
        <p:spPr>
          <a:xfrm>
            <a:off x="6358041" y="1820898"/>
            <a:ext cx="4884002" cy="1173537"/>
          </a:xfrm>
          <a:prstGeom prst="rect">
            <a:avLst/>
          </a:prstGeom>
          <a:solidFill>
            <a:schemeClr val="bg1">
              <a:lumMod val="85000"/>
            </a:schemeClr>
          </a:solidFill>
        </p:spPr>
        <p:txBody>
          <a:bodyPr lIns="50800" tIns="50800" rIns="50800" bIns="50800" rtlCol="0" anchor="ctr"/>
          <a:lstStyle/>
          <a:p>
            <a:pPr algn="ctr">
              <a:lnSpc>
                <a:spcPts val="2659"/>
              </a:lnSpc>
            </a:pPr>
            <a:endParaRPr lang="en-US"/>
          </a:p>
        </p:txBody>
      </p:sp>
      <p:sp>
        <p:nvSpPr>
          <p:cNvPr id="22" name="TextBox 21">
            <a:extLst>
              <a:ext uri="{FF2B5EF4-FFF2-40B4-BE49-F238E27FC236}">
                <a16:creationId xmlns:a16="http://schemas.microsoft.com/office/drawing/2014/main" id="{69E8939D-DC53-3A44-219E-D6774D9DBDA7}"/>
              </a:ext>
            </a:extLst>
          </p:cNvPr>
          <p:cNvSpPr txBox="1"/>
          <p:nvPr/>
        </p:nvSpPr>
        <p:spPr>
          <a:xfrm>
            <a:off x="1194651" y="4546605"/>
            <a:ext cx="4887794" cy="1264279"/>
          </a:xfrm>
          <a:prstGeom prst="rect">
            <a:avLst/>
          </a:prstGeom>
          <a:solidFill>
            <a:schemeClr val="bg1">
              <a:lumMod val="85000"/>
            </a:schemeClr>
          </a:solidFill>
        </p:spPr>
        <p:txBody>
          <a:bodyPr lIns="50800" tIns="50800" rIns="50800" bIns="50800" rtlCol="0" anchor="ctr"/>
          <a:lstStyle/>
          <a:p>
            <a:pPr algn="ctr">
              <a:lnSpc>
                <a:spcPts val="2659"/>
              </a:lnSpc>
            </a:pPr>
            <a:endParaRPr/>
          </a:p>
        </p:txBody>
      </p:sp>
      <p:sp>
        <p:nvSpPr>
          <p:cNvPr id="28" name="TextBox 27">
            <a:extLst>
              <a:ext uri="{FF2B5EF4-FFF2-40B4-BE49-F238E27FC236}">
                <a16:creationId xmlns:a16="http://schemas.microsoft.com/office/drawing/2014/main" id="{1403A1E8-F438-67FC-6695-A1EC8BB5CF1A}"/>
              </a:ext>
            </a:extLst>
          </p:cNvPr>
          <p:cNvSpPr txBox="1"/>
          <p:nvPr/>
        </p:nvSpPr>
        <p:spPr>
          <a:xfrm>
            <a:off x="6358041" y="4510995"/>
            <a:ext cx="4887793" cy="1299890"/>
          </a:xfrm>
          <a:prstGeom prst="rect">
            <a:avLst/>
          </a:prstGeom>
          <a:solidFill>
            <a:schemeClr val="bg1">
              <a:lumMod val="85000"/>
            </a:schemeClr>
          </a:solidFill>
        </p:spPr>
        <p:txBody>
          <a:bodyPr lIns="50800" tIns="50800" rIns="50800" bIns="50800" rtlCol="0" anchor="ctr"/>
          <a:lstStyle/>
          <a:p>
            <a:pPr algn="ctr">
              <a:lnSpc>
                <a:spcPts val="2659"/>
              </a:lnSpc>
            </a:pPr>
            <a:endParaRPr dirty="0"/>
          </a:p>
        </p:txBody>
      </p:sp>
      <p:sp>
        <p:nvSpPr>
          <p:cNvPr id="31" name="TextBox 30">
            <a:extLst>
              <a:ext uri="{FF2B5EF4-FFF2-40B4-BE49-F238E27FC236}">
                <a16:creationId xmlns:a16="http://schemas.microsoft.com/office/drawing/2014/main" id="{35A0E878-80D6-AD53-44E4-F6796ABE7CE8}"/>
              </a:ext>
            </a:extLst>
          </p:cNvPr>
          <p:cNvSpPr txBox="1"/>
          <p:nvPr/>
        </p:nvSpPr>
        <p:spPr>
          <a:xfrm>
            <a:off x="1194651" y="1826610"/>
            <a:ext cx="4887794" cy="1167825"/>
          </a:xfrm>
          <a:prstGeom prst="rect">
            <a:avLst/>
          </a:prstGeom>
          <a:solidFill>
            <a:schemeClr val="bg1">
              <a:lumMod val="85000"/>
            </a:schemeClr>
          </a:solidFill>
        </p:spPr>
        <p:txBody>
          <a:bodyPr lIns="50800" tIns="50800" rIns="50800" bIns="50800" rtlCol="0" anchor="ctr"/>
          <a:lstStyle/>
          <a:p>
            <a:pPr algn="ctr">
              <a:lnSpc>
                <a:spcPts val="2659"/>
              </a:lnSpc>
            </a:pPr>
            <a:endParaRPr lang="en-US"/>
          </a:p>
        </p:txBody>
      </p:sp>
      <p:sp>
        <p:nvSpPr>
          <p:cNvPr id="33" name="Rectangle 32">
            <a:extLst>
              <a:ext uri="{FF2B5EF4-FFF2-40B4-BE49-F238E27FC236}">
                <a16:creationId xmlns:a16="http://schemas.microsoft.com/office/drawing/2014/main" id="{515A8C78-7226-6883-F891-F414DD14C81E}"/>
              </a:ext>
            </a:extLst>
          </p:cNvPr>
          <p:cNvSpPr/>
          <p:nvPr/>
        </p:nvSpPr>
        <p:spPr>
          <a:xfrm>
            <a:off x="1979266" y="1683004"/>
            <a:ext cx="3516114" cy="256384"/>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err="1">
                <a:latin typeface="Arial" panose="020B0604020202020204" pitchFamily="34" charset="0"/>
                <a:cs typeface="Arial" panose="020B0604020202020204" pitchFamily="34" charset="0"/>
              </a:rPr>
              <a:t>Summary</a:t>
            </a:r>
            <a:r>
              <a:rPr lang="fr-FR" dirty="0">
                <a:latin typeface="Arial" panose="020B0604020202020204" pitchFamily="34" charset="0"/>
                <a:cs typeface="Arial" panose="020B0604020202020204" pitchFamily="34" charset="0"/>
              </a:rPr>
              <a:t> of Contributions</a:t>
            </a:r>
            <a:endParaRPr lang="en-US" dirty="0">
              <a:latin typeface="Arial" panose="020B0604020202020204" pitchFamily="34" charset="0"/>
              <a:cs typeface="Arial" panose="020B0604020202020204" pitchFamily="34" charset="0"/>
            </a:endParaRPr>
          </a:p>
        </p:txBody>
      </p:sp>
      <p:sp>
        <p:nvSpPr>
          <p:cNvPr id="34" name="TextBox 33">
            <a:extLst>
              <a:ext uri="{FF2B5EF4-FFF2-40B4-BE49-F238E27FC236}">
                <a16:creationId xmlns:a16="http://schemas.microsoft.com/office/drawing/2014/main" id="{13DF9D15-5010-533E-1B0B-976D58CFA3EE}"/>
              </a:ext>
            </a:extLst>
          </p:cNvPr>
          <p:cNvSpPr txBox="1"/>
          <p:nvPr/>
        </p:nvSpPr>
        <p:spPr>
          <a:xfrm>
            <a:off x="1309958" y="1986826"/>
            <a:ext cx="4862265" cy="738664"/>
          </a:xfrm>
          <a:prstGeom prst="rect">
            <a:avLst/>
          </a:prstGeom>
          <a:noFill/>
        </p:spPr>
        <p:txBody>
          <a:bodyPr wrap="square" rtlCol="0">
            <a:spAutoFit/>
          </a:bodyPr>
          <a:lstStyle/>
          <a:p>
            <a:pPr marL="285750" indent="-285750" fontAlgn="base">
              <a:buFont typeface="Arial" panose="020B0604020202020204" pitchFamily="34" charset="0"/>
              <a:buChar char="•"/>
            </a:pPr>
            <a:r>
              <a:rPr lang="en-US" sz="1400" dirty="0">
                <a:solidFill>
                  <a:srgbClr val="000000"/>
                </a:solidFill>
                <a:latin typeface="Arial" panose="020B0604020202020204" pitchFamily="34" charset="0"/>
                <a:cs typeface="Arial" panose="020B0604020202020204" pitchFamily="34" charset="0"/>
              </a:rPr>
              <a:t>Proposed a novel, AI-driven secure ISAC architecture.</a:t>
            </a:r>
          </a:p>
          <a:p>
            <a:pPr marL="285750" indent="-285750" fontAlgn="base">
              <a:buFont typeface="Arial" panose="020B0604020202020204" pitchFamily="34" charset="0"/>
              <a:buChar char="•"/>
            </a:pPr>
            <a:r>
              <a:rPr lang="en-US" sz="1400" dirty="0">
                <a:solidFill>
                  <a:srgbClr val="000000"/>
                </a:solidFill>
                <a:latin typeface="Arial" panose="020B0604020202020204" pitchFamily="34" charset="0"/>
                <a:cs typeface="Arial" panose="020B0604020202020204" pitchFamily="34" charset="0"/>
              </a:rPr>
              <a:t>Successfully navigated the core secrecy vs. sensing trade-off</a:t>
            </a:r>
            <a:endParaRPr lang="en-US" sz="1400" dirty="0"/>
          </a:p>
        </p:txBody>
      </p:sp>
      <p:sp>
        <p:nvSpPr>
          <p:cNvPr id="35" name="Rectangle 34">
            <a:extLst>
              <a:ext uri="{FF2B5EF4-FFF2-40B4-BE49-F238E27FC236}">
                <a16:creationId xmlns:a16="http://schemas.microsoft.com/office/drawing/2014/main" id="{3E264B8F-355D-BA76-46E5-48EB27A6E215}"/>
              </a:ext>
            </a:extLst>
          </p:cNvPr>
          <p:cNvSpPr/>
          <p:nvPr/>
        </p:nvSpPr>
        <p:spPr>
          <a:xfrm rot="5400000">
            <a:off x="-1711240" y="3829447"/>
            <a:ext cx="5025495" cy="45719"/>
          </a:xfrm>
          <a:prstGeom prst="rect">
            <a:avLst/>
          </a:prstGeom>
          <a:solidFill>
            <a:schemeClr val="tx2">
              <a:lumMod val="90000"/>
              <a:lumOff val="1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5024C7E5-5F38-BE6F-C560-2DCA51F36D78}"/>
              </a:ext>
            </a:extLst>
          </p:cNvPr>
          <p:cNvSpPr txBox="1"/>
          <p:nvPr/>
        </p:nvSpPr>
        <p:spPr>
          <a:xfrm>
            <a:off x="6428401" y="2097768"/>
            <a:ext cx="4743282" cy="954107"/>
          </a:xfrm>
          <a:prstGeom prst="rect">
            <a:avLst/>
          </a:prstGeom>
          <a:noFill/>
        </p:spPr>
        <p:txBody>
          <a:bodyPr wrap="square" rtlCol="0">
            <a:spAutoFit/>
          </a:bodyPr>
          <a:lstStyle/>
          <a:p>
            <a:pPr marL="285750" indent="-285750" fontAlgn="base">
              <a:buFont typeface="Arial" panose="020B0604020202020204" pitchFamily="34" charset="0"/>
              <a:buChar char="•"/>
            </a:pPr>
            <a:r>
              <a:rPr lang="en-US" sz="1400" dirty="0">
                <a:solidFill>
                  <a:srgbClr val="000000"/>
                </a:solidFill>
                <a:latin typeface="Arial" panose="020B0604020202020204" pitchFamily="34" charset="0"/>
                <a:cs typeface="Arial" panose="020B0604020202020204" pitchFamily="34" charset="0"/>
              </a:rPr>
              <a:t>Integrated a cooperative jammer for proactive defense.</a:t>
            </a:r>
          </a:p>
          <a:p>
            <a:pPr marL="285750" indent="-285750" fontAlgn="base">
              <a:buFont typeface="Arial" panose="020B0604020202020204" pitchFamily="34" charset="0"/>
              <a:buChar char="•"/>
            </a:pPr>
            <a:r>
              <a:rPr lang="en-US" sz="1400" dirty="0">
                <a:solidFill>
                  <a:srgbClr val="000000"/>
                </a:solidFill>
                <a:latin typeface="Arial" panose="020B0604020202020204" pitchFamily="34" charset="0"/>
                <a:cs typeface="Arial" panose="020B0604020202020204" pitchFamily="34" charset="0"/>
              </a:rPr>
              <a:t>Demonstrated significant performance gains against threats.</a:t>
            </a:r>
            <a:endParaRPr lang="en-US" sz="1400" dirty="0"/>
          </a:p>
        </p:txBody>
      </p:sp>
      <p:sp>
        <p:nvSpPr>
          <p:cNvPr id="37" name="Rectangle 36">
            <a:extLst>
              <a:ext uri="{FF2B5EF4-FFF2-40B4-BE49-F238E27FC236}">
                <a16:creationId xmlns:a16="http://schemas.microsoft.com/office/drawing/2014/main" id="{CCAC151A-D8A1-1AF3-51EE-C48876FD4D51}"/>
              </a:ext>
            </a:extLst>
          </p:cNvPr>
          <p:cNvSpPr/>
          <p:nvPr/>
        </p:nvSpPr>
        <p:spPr>
          <a:xfrm>
            <a:off x="6716235" y="1726186"/>
            <a:ext cx="4269631" cy="256384"/>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AI-</a:t>
            </a:r>
            <a:r>
              <a:rPr lang="fr-FR" dirty="0" err="1">
                <a:latin typeface="Arial" panose="020B0604020202020204" pitchFamily="34" charset="0"/>
                <a:cs typeface="Arial" panose="020B0604020202020204" pitchFamily="34" charset="0"/>
              </a:rPr>
              <a:t>driven</a:t>
            </a:r>
            <a:r>
              <a:rPr lang="fr-FR" dirty="0">
                <a:latin typeface="Arial" panose="020B0604020202020204" pitchFamily="34" charset="0"/>
                <a:cs typeface="Arial" panose="020B0604020202020204" pitchFamily="34" charset="0"/>
              </a:rPr>
              <a:t> Secure ISAC UAV Architecture</a:t>
            </a:r>
            <a:endParaRPr lang="en-US"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55DCCA45-7B0D-7BC5-7E5D-239A1E7F4972}"/>
              </a:ext>
            </a:extLst>
          </p:cNvPr>
          <p:cNvSpPr txBox="1"/>
          <p:nvPr/>
        </p:nvSpPr>
        <p:spPr>
          <a:xfrm>
            <a:off x="1309959" y="4856777"/>
            <a:ext cx="4743282" cy="954107"/>
          </a:xfrm>
          <a:prstGeom prst="rect">
            <a:avLst/>
          </a:prstGeom>
          <a:noFill/>
        </p:spPr>
        <p:txBody>
          <a:bodyPr wrap="square" rtlCol="0">
            <a:spAutoFit/>
          </a:bodyPr>
          <a:lstStyle/>
          <a:p>
            <a:pPr marL="285750" indent="-285750" fontAlgn="base">
              <a:buFont typeface="Arial" panose="020B0604020202020204" pitchFamily="34" charset="0"/>
              <a:buChar char="•"/>
            </a:pPr>
            <a:r>
              <a:rPr lang="en-US" sz="1400" dirty="0">
                <a:solidFill>
                  <a:srgbClr val="000000"/>
                </a:solidFill>
                <a:latin typeface="Arial" panose="020B0604020202020204" pitchFamily="34" charset="0"/>
                <a:cs typeface="Arial" panose="020B0604020202020204" pitchFamily="34" charset="0"/>
              </a:rPr>
              <a:t>Confirmed DRL as an effective solution for real-time, non-convex problems.</a:t>
            </a:r>
          </a:p>
          <a:p>
            <a:pPr marL="285750" indent="-285750" fontAlgn="base">
              <a:buFont typeface="Arial" panose="020B0604020202020204" pitchFamily="34" charset="0"/>
              <a:buChar char="•"/>
            </a:pPr>
            <a:r>
              <a:rPr lang="en-US" sz="1400" dirty="0">
                <a:solidFill>
                  <a:srgbClr val="000000"/>
                </a:solidFill>
                <a:latin typeface="Arial" panose="020B0604020202020204" pitchFamily="34" charset="0"/>
                <a:cs typeface="Arial" panose="020B0604020202020204" pitchFamily="34" charset="0"/>
              </a:rPr>
              <a:t>Enabled autonomous control in dynamic and adversarial environments.</a:t>
            </a:r>
            <a:endParaRPr lang="en-US" sz="1400" dirty="0"/>
          </a:p>
        </p:txBody>
      </p:sp>
      <p:sp>
        <p:nvSpPr>
          <p:cNvPr id="39" name="Rectangle 38">
            <a:extLst>
              <a:ext uri="{FF2B5EF4-FFF2-40B4-BE49-F238E27FC236}">
                <a16:creationId xmlns:a16="http://schemas.microsoft.com/office/drawing/2014/main" id="{34187A87-CCEB-CF64-BD74-47515020F95C}"/>
              </a:ext>
            </a:extLst>
          </p:cNvPr>
          <p:cNvSpPr/>
          <p:nvPr/>
        </p:nvSpPr>
        <p:spPr>
          <a:xfrm>
            <a:off x="1764018" y="4418413"/>
            <a:ext cx="3516114" cy="256384"/>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DRL (DDPG) Framework</a:t>
            </a:r>
            <a:endParaRPr lang="en-US" dirty="0">
              <a:latin typeface="Arial" panose="020B0604020202020204" pitchFamily="34" charset="0"/>
              <a:cs typeface="Arial" panose="020B0604020202020204" pitchFamily="34" charset="0"/>
            </a:endParaRPr>
          </a:p>
        </p:txBody>
      </p:sp>
      <p:sp>
        <p:nvSpPr>
          <p:cNvPr id="40" name="Rectangle 39">
            <a:extLst>
              <a:ext uri="{FF2B5EF4-FFF2-40B4-BE49-F238E27FC236}">
                <a16:creationId xmlns:a16="http://schemas.microsoft.com/office/drawing/2014/main" id="{AC56CBC4-833C-0FF9-F636-C8BBBD9F156A}"/>
              </a:ext>
            </a:extLst>
          </p:cNvPr>
          <p:cNvSpPr/>
          <p:nvPr/>
        </p:nvSpPr>
        <p:spPr>
          <a:xfrm>
            <a:off x="7092829" y="4428031"/>
            <a:ext cx="3516114" cy="256384"/>
          </a:xfrm>
          <a:prstGeom prst="rect">
            <a:avLst/>
          </a:prstGeom>
          <a:solidFill>
            <a:schemeClr val="tx2">
              <a:lumMod val="90000"/>
              <a:lumOff val="10000"/>
            </a:schemeClr>
          </a:solidFill>
          <a:ln>
            <a:solidFill>
              <a:schemeClr val="tx2">
                <a:lumMod val="90000"/>
                <a:lumOff val="1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dirty="0">
                <a:latin typeface="Arial" panose="020B0604020202020204" pitchFamily="34" charset="0"/>
                <a:cs typeface="Arial" panose="020B0604020202020204" pitchFamily="34" charset="0"/>
              </a:rPr>
              <a:t>Simulation &amp; Benchmark</a:t>
            </a:r>
            <a:endParaRPr lang="en-US" dirty="0">
              <a:latin typeface="Arial" panose="020B0604020202020204" pitchFamily="34" charset="0"/>
              <a:cs typeface="Arial" panose="020B0604020202020204" pitchFamily="34" charset="0"/>
            </a:endParaRPr>
          </a:p>
        </p:txBody>
      </p:sp>
      <p:sp>
        <p:nvSpPr>
          <p:cNvPr id="41" name="TextBox 40">
            <a:extLst>
              <a:ext uri="{FF2B5EF4-FFF2-40B4-BE49-F238E27FC236}">
                <a16:creationId xmlns:a16="http://schemas.microsoft.com/office/drawing/2014/main" id="{7DD310C9-08D0-82EE-F4E7-91AAACAB3366}"/>
              </a:ext>
            </a:extLst>
          </p:cNvPr>
          <p:cNvSpPr txBox="1"/>
          <p:nvPr/>
        </p:nvSpPr>
        <p:spPr>
          <a:xfrm>
            <a:off x="6481087" y="4749055"/>
            <a:ext cx="4743282" cy="954107"/>
          </a:xfrm>
          <a:prstGeom prst="rect">
            <a:avLst/>
          </a:prstGeom>
          <a:noFill/>
        </p:spPr>
        <p:txBody>
          <a:bodyPr wrap="square" rtlCol="0">
            <a:spAutoFit/>
          </a:bodyPr>
          <a:lstStyle/>
          <a:p>
            <a:pPr marL="285750" indent="-285750" fontAlgn="base">
              <a:buFont typeface="Arial" panose="020B0604020202020204" pitchFamily="34" charset="0"/>
              <a:buChar char="•"/>
            </a:pPr>
            <a:r>
              <a:rPr lang="en-US" sz="1400" dirty="0">
                <a:solidFill>
                  <a:srgbClr val="000000"/>
                </a:solidFill>
                <a:latin typeface="Arial" panose="020B0604020202020204" pitchFamily="34" charset="0"/>
                <a:cs typeface="Arial" panose="020B0604020202020204" pitchFamily="34" charset="0"/>
              </a:rPr>
              <a:t>Rigorously validated in a custom, high-fidelity simulation.</a:t>
            </a:r>
          </a:p>
          <a:p>
            <a:pPr marL="285750" indent="-285750" fontAlgn="base">
              <a:buFont typeface="Arial" panose="020B0604020202020204" pitchFamily="34" charset="0"/>
              <a:buChar char="•"/>
            </a:pPr>
            <a:r>
              <a:rPr lang="en-US" sz="1400" dirty="0">
                <a:solidFill>
                  <a:srgbClr val="000000"/>
                </a:solidFill>
                <a:latin typeface="Arial" panose="020B0604020202020204" pitchFamily="34" charset="0"/>
                <a:cs typeface="Arial" panose="020B0604020202020204" pitchFamily="34" charset="0"/>
              </a:rPr>
              <a:t>Demonstrated clear superiority over existing benchmarks in security and performance.</a:t>
            </a:r>
            <a:endParaRPr lang="en-US" sz="1400" dirty="0"/>
          </a:p>
        </p:txBody>
      </p:sp>
      <p:sp>
        <p:nvSpPr>
          <p:cNvPr id="44" name="TextBox 43">
            <a:extLst>
              <a:ext uri="{FF2B5EF4-FFF2-40B4-BE49-F238E27FC236}">
                <a16:creationId xmlns:a16="http://schemas.microsoft.com/office/drawing/2014/main" id="{DADFE23A-EA3D-D22A-A28F-CDEAE4BBD892}"/>
              </a:ext>
            </a:extLst>
          </p:cNvPr>
          <p:cNvSpPr txBox="1"/>
          <p:nvPr/>
        </p:nvSpPr>
        <p:spPr>
          <a:xfrm>
            <a:off x="5233373" y="950541"/>
            <a:ext cx="2396787" cy="584775"/>
          </a:xfrm>
          <a:prstGeom prst="rect">
            <a:avLst/>
          </a:prstGeom>
          <a:noFill/>
        </p:spPr>
        <p:txBody>
          <a:bodyPr wrap="square" rtlCol="0">
            <a:spAutoFit/>
          </a:bodyPr>
          <a:lstStyle/>
          <a:p>
            <a:r>
              <a:rPr lang="fr-FR" sz="3200" b="1" dirty="0">
                <a:solidFill>
                  <a:schemeClr val="tx2">
                    <a:lumMod val="90000"/>
                    <a:lumOff val="10000"/>
                  </a:schemeClr>
                </a:solidFill>
                <a:latin typeface="Arial" panose="020B0604020202020204" pitchFamily="34" charset="0"/>
                <a:cs typeface="Arial" panose="020B0604020202020204" pitchFamily="34" charset="0"/>
              </a:rPr>
              <a:t>Conclusion</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7B2D311D-E02A-B662-24B0-F56E59397BAE}"/>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27" name="Oval 26">
            <a:extLst>
              <a:ext uri="{FF2B5EF4-FFF2-40B4-BE49-F238E27FC236}">
                <a16:creationId xmlns:a16="http://schemas.microsoft.com/office/drawing/2014/main" id="{8BB23CAA-77CB-53A5-823D-CCC9A3272653}"/>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29" name="Oval 28">
            <a:extLst>
              <a:ext uri="{FF2B5EF4-FFF2-40B4-BE49-F238E27FC236}">
                <a16:creationId xmlns:a16="http://schemas.microsoft.com/office/drawing/2014/main" id="{0C3F9A4C-3B23-F043-C8F1-EE7634FE31E3}"/>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30" name="Oval 29">
            <a:extLst>
              <a:ext uri="{FF2B5EF4-FFF2-40B4-BE49-F238E27FC236}">
                <a16:creationId xmlns:a16="http://schemas.microsoft.com/office/drawing/2014/main" id="{85A8230B-D4C1-971F-4FCC-87A09235102B}"/>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32" name="Oval 31">
            <a:extLst>
              <a:ext uri="{FF2B5EF4-FFF2-40B4-BE49-F238E27FC236}">
                <a16:creationId xmlns:a16="http://schemas.microsoft.com/office/drawing/2014/main" id="{612BAEF3-58A6-1632-4053-60A6B285466B}"/>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613E2B15-D3A9-9CA6-10F4-F79982458BC5}"/>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09E73F5A-61B3-77AE-FA6D-8C3AE418952F}"/>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47" name="Oval 46">
            <a:extLst>
              <a:ext uri="{FF2B5EF4-FFF2-40B4-BE49-F238E27FC236}">
                <a16:creationId xmlns:a16="http://schemas.microsoft.com/office/drawing/2014/main" id="{7CCEF786-C29C-485A-15DF-EDB8326BC202}"/>
              </a:ext>
            </a:extLst>
          </p:cNvPr>
          <p:cNvSpPr/>
          <p:nvPr/>
        </p:nvSpPr>
        <p:spPr>
          <a:xfrm>
            <a:off x="7216257"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2" name="Oval 1">
            <a:extLst>
              <a:ext uri="{FF2B5EF4-FFF2-40B4-BE49-F238E27FC236}">
                <a16:creationId xmlns:a16="http://schemas.microsoft.com/office/drawing/2014/main" id="{92B84403-5F9C-FF1A-F04E-B438314A04AE}"/>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35</a:t>
            </a: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2794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1000"/>
                                        <p:tgtEl>
                                          <p:spTgt spid="31"/>
                                        </p:tgtEl>
                                      </p:cBhvr>
                                    </p:animEffect>
                                    <p:anim calcmode="lin" valueType="num">
                                      <p:cBhvr>
                                        <p:cTn id="8" dur="1000" fill="hold"/>
                                        <p:tgtEl>
                                          <p:spTgt spid="31"/>
                                        </p:tgtEl>
                                        <p:attrNameLst>
                                          <p:attrName>ppt_x</p:attrName>
                                        </p:attrNameLst>
                                      </p:cBhvr>
                                      <p:tavLst>
                                        <p:tav tm="0">
                                          <p:val>
                                            <p:strVal val="#ppt_x"/>
                                          </p:val>
                                        </p:tav>
                                        <p:tav tm="100000">
                                          <p:val>
                                            <p:strVal val="#ppt_x"/>
                                          </p:val>
                                        </p:tav>
                                      </p:tavLst>
                                    </p:anim>
                                    <p:anim calcmode="lin" valueType="num">
                                      <p:cBhvr>
                                        <p:cTn id="9" dur="1000" fill="hold"/>
                                        <p:tgtEl>
                                          <p:spTgt spid="31"/>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par>
                                <p:cTn id="15" presetID="47"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fade">
                                      <p:cBhvr>
                                        <p:cTn id="17" dur="1000"/>
                                        <p:tgtEl>
                                          <p:spTgt spid="34"/>
                                        </p:tgtEl>
                                      </p:cBhvr>
                                    </p:animEffect>
                                    <p:anim calcmode="lin" valueType="num">
                                      <p:cBhvr>
                                        <p:cTn id="18" dur="1000" fill="hold"/>
                                        <p:tgtEl>
                                          <p:spTgt spid="34"/>
                                        </p:tgtEl>
                                        <p:attrNameLst>
                                          <p:attrName>ppt_x</p:attrName>
                                        </p:attrNameLst>
                                      </p:cBhvr>
                                      <p:tavLst>
                                        <p:tav tm="0">
                                          <p:val>
                                            <p:strVal val="#ppt_x"/>
                                          </p:val>
                                        </p:tav>
                                        <p:tav tm="100000">
                                          <p:val>
                                            <p:strVal val="#ppt_x"/>
                                          </p:val>
                                        </p:tav>
                                      </p:tavLst>
                                    </p:anim>
                                    <p:anim calcmode="lin" valueType="num">
                                      <p:cBhvr>
                                        <p:cTn id="19"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1000"/>
                                        <p:tgtEl>
                                          <p:spTgt spid="6"/>
                                        </p:tgtEl>
                                      </p:cBhvr>
                                    </p:animEffect>
                                    <p:anim calcmode="lin" valueType="num">
                                      <p:cBhvr>
                                        <p:cTn id="25" dur="1000" fill="hold"/>
                                        <p:tgtEl>
                                          <p:spTgt spid="6"/>
                                        </p:tgtEl>
                                        <p:attrNameLst>
                                          <p:attrName>ppt_x</p:attrName>
                                        </p:attrNameLst>
                                      </p:cBhvr>
                                      <p:tavLst>
                                        <p:tav tm="0">
                                          <p:val>
                                            <p:strVal val="#ppt_x"/>
                                          </p:val>
                                        </p:tav>
                                        <p:tav tm="100000">
                                          <p:val>
                                            <p:strVal val="#ppt_x"/>
                                          </p:val>
                                        </p:tav>
                                      </p:tavLst>
                                    </p:anim>
                                    <p:anim calcmode="lin" valueType="num">
                                      <p:cBhvr>
                                        <p:cTn id="26" dur="1000" fill="hold"/>
                                        <p:tgtEl>
                                          <p:spTgt spid="6"/>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1000"/>
                                        <p:tgtEl>
                                          <p:spTgt spid="36"/>
                                        </p:tgtEl>
                                      </p:cBhvr>
                                    </p:animEffect>
                                    <p:anim calcmode="lin" valueType="num">
                                      <p:cBhvr>
                                        <p:cTn id="30" dur="1000" fill="hold"/>
                                        <p:tgtEl>
                                          <p:spTgt spid="36"/>
                                        </p:tgtEl>
                                        <p:attrNameLst>
                                          <p:attrName>ppt_x</p:attrName>
                                        </p:attrNameLst>
                                      </p:cBhvr>
                                      <p:tavLst>
                                        <p:tav tm="0">
                                          <p:val>
                                            <p:strVal val="#ppt_x"/>
                                          </p:val>
                                        </p:tav>
                                        <p:tav tm="100000">
                                          <p:val>
                                            <p:strVal val="#ppt_x"/>
                                          </p:val>
                                        </p:tav>
                                      </p:tavLst>
                                    </p:anim>
                                    <p:anim calcmode="lin" valueType="num">
                                      <p:cBhvr>
                                        <p:cTn id="31" dur="1000" fill="hold"/>
                                        <p:tgtEl>
                                          <p:spTgt spid="36"/>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fade">
                                      <p:cBhvr>
                                        <p:cTn id="34" dur="1000"/>
                                        <p:tgtEl>
                                          <p:spTgt spid="37"/>
                                        </p:tgtEl>
                                      </p:cBhvr>
                                    </p:animEffect>
                                    <p:anim calcmode="lin" valueType="num">
                                      <p:cBhvr>
                                        <p:cTn id="35" dur="1000" fill="hold"/>
                                        <p:tgtEl>
                                          <p:spTgt spid="37"/>
                                        </p:tgtEl>
                                        <p:attrNameLst>
                                          <p:attrName>ppt_x</p:attrName>
                                        </p:attrNameLst>
                                      </p:cBhvr>
                                      <p:tavLst>
                                        <p:tav tm="0">
                                          <p:val>
                                            <p:strVal val="#ppt_x"/>
                                          </p:val>
                                        </p:tav>
                                        <p:tav tm="100000">
                                          <p:val>
                                            <p:strVal val="#ppt_x"/>
                                          </p:val>
                                        </p:tav>
                                      </p:tavLst>
                                    </p:anim>
                                    <p:anim calcmode="lin" valueType="num">
                                      <p:cBhvr>
                                        <p:cTn id="36"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1000"/>
                                        <p:tgtEl>
                                          <p:spTgt spid="22"/>
                                        </p:tgtEl>
                                      </p:cBhvr>
                                    </p:animEffect>
                                    <p:anim calcmode="lin" valueType="num">
                                      <p:cBhvr>
                                        <p:cTn id="42" dur="1000" fill="hold"/>
                                        <p:tgtEl>
                                          <p:spTgt spid="22"/>
                                        </p:tgtEl>
                                        <p:attrNameLst>
                                          <p:attrName>ppt_x</p:attrName>
                                        </p:attrNameLst>
                                      </p:cBhvr>
                                      <p:tavLst>
                                        <p:tav tm="0">
                                          <p:val>
                                            <p:strVal val="#ppt_x"/>
                                          </p:val>
                                        </p:tav>
                                        <p:tav tm="100000">
                                          <p:val>
                                            <p:strVal val="#ppt_x"/>
                                          </p:val>
                                        </p:tav>
                                      </p:tavLst>
                                    </p:anim>
                                    <p:anim calcmode="lin" valueType="num">
                                      <p:cBhvr>
                                        <p:cTn id="43" dur="1000" fill="hold"/>
                                        <p:tgtEl>
                                          <p:spTgt spid="22"/>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fade">
                                      <p:cBhvr>
                                        <p:cTn id="46" dur="1000"/>
                                        <p:tgtEl>
                                          <p:spTgt spid="38"/>
                                        </p:tgtEl>
                                      </p:cBhvr>
                                    </p:animEffect>
                                    <p:anim calcmode="lin" valueType="num">
                                      <p:cBhvr>
                                        <p:cTn id="47" dur="1000" fill="hold"/>
                                        <p:tgtEl>
                                          <p:spTgt spid="38"/>
                                        </p:tgtEl>
                                        <p:attrNameLst>
                                          <p:attrName>ppt_x</p:attrName>
                                        </p:attrNameLst>
                                      </p:cBhvr>
                                      <p:tavLst>
                                        <p:tav tm="0">
                                          <p:val>
                                            <p:strVal val="#ppt_x"/>
                                          </p:val>
                                        </p:tav>
                                        <p:tav tm="100000">
                                          <p:val>
                                            <p:strVal val="#ppt_x"/>
                                          </p:val>
                                        </p:tav>
                                      </p:tavLst>
                                    </p:anim>
                                    <p:anim calcmode="lin" valueType="num">
                                      <p:cBhvr>
                                        <p:cTn id="48" dur="1000" fill="hold"/>
                                        <p:tgtEl>
                                          <p:spTgt spid="3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39"/>
                                        </p:tgtEl>
                                        <p:attrNameLst>
                                          <p:attrName>style.visibility</p:attrName>
                                        </p:attrNameLst>
                                      </p:cBhvr>
                                      <p:to>
                                        <p:strVal val="visible"/>
                                      </p:to>
                                    </p:set>
                                    <p:animEffect transition="in" filter="fade">
                                      <p:cBhvr>
                                        <p:cTn id="51" dur="1000"/>
                                        <p:tgtEl>
                                          <p:spTgt spid="39"/>
                                        </p:tgtEl>
                                      </p:cBhvr>
                                    </p:animEffect>
                                    <p:anim calcmode="lin" valueType="num">
                                      <p:cBhvr>
                                        <p:cTn id="52" dur="1000" fill="hold"/>
                                        <p:tgtEl>
                                          <p:spTgt spid="39"/>
                                        </p:tgtEl>
                                        <p:attrNameLst>
                                          <p:attrName>ppt_x</p:attrName>
                                        </p:attrNameLst>
                                      </p:cBhvr>
                                      <p:tavLst>
                                        <p:tav tm="0">
                                          <p:val>
                                            <p:strVal val="#ppt_x"/>
                                          </p:val>
                                        </p:tav>
                                        <p:tav tm="100000">
                                          <p:val>
                                            <p:strVal val="#ppt_x"/>
                                          </p:val>
                                        </p:tav>
                                      </p:tavLst>
                                    </p:anim>
                                    <p:anim calcmode="lin" valueType="num">
                                      <p:cBhvr>
                                        <p:cTn id="53"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grpId="0" nodeType="click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fade">
                                      <p:cBhvr>
                                        <p:cTn id="58" dur="1000"/>
                                        <p:tgtEl>
                                          <p:spTgt spid="28"/>
                                        </p:tgtEl>
                                      </p:cBhvr>
                                    </p:animEffect>
                                    <p:anim calcmode="lin" valueType="num">
                                      <p:cBhvr>
                                        <p:cTn id="59" dur="1000" fill="hold"/>
                                        <p:tgtEl>
                                          <p:spTgt spid="28"/>
                                        </p:tgtEl>
                                        <p:attrNameLst>
                                          <p:attrName>ppt_x</p:attrName>
                                        </p:attrNameLst>
                                      </p:cBhvr>
                                      <p:tavLst>
                                        <p:tav tm="0">
                                          <p:val>
                                            <p:strVal val="#ppt_x"/>
                                          </p:val>
                                        </p:tav>
                                        <p:tav tm="100000">
                                          <p:val>
                                            <p:strVal val="#ppt_x"/>
                                          </p:val>
                                        </p:tav>
                                      </p:tavLst>
                                    </p:anim>
                                    <p:anim calcmode="lin" valueType="num">
                                      <p:cBhvr>
                                        <p:cTn id="60" dur="1000" fill="hold"/>
                                        <p:tgtEl>
                                          <p:spTgt spid="28"/>
                                        </p:tgtEl>
                                        <p:attrNameLst>
                                          <p:attrName>ppt_y</p:attrName>
                                        </p:attrNameLst>
                                      </p:cBhvr>
                                      <p:tavLst>
                                        <p:tav tm="0">
                                          <p:val>
                                            <p:strVal val="#ppt_y+.1"/>
                                          </p:val>
                                        </p:tav>
                                        <p:tav tm="100000">
                                          <p:val>
                                            <p:strVal val="#ppt_y"/>
                                          </p:val>
                                        </p:tav>
                                      </p:tavLst>
                                    </p:anim>
                                  </p:childTnLst>
                                </p:cTn>
                              </p:par>
                              <p:par>
                                <p:cTn id="61" presetID="42" presetClass="entr" presetSubtype="0" fill="hold" grpId="0" nodeType="withEffect">
                                  <p:stCondLst>
                                    <p:cond delay="0"/>
                                  </p:stCondLst>
                                  <p:childTnLst>
                                    <p:set>
                                      <p:cBhvr>
                                        <p:cTn id="62" dur="1" fill="hold">
                                          <p:stCondLst>
                                            <p:cond delay="0"/>
                                          </p:stCondLst>
                                        </p:cTn>
                                        <p:tgtEl>
                                          <p:spTgt spid="40"/>
                                        </p:tgtEl>
                                        <p:attrNameLst>
                                          <p:attrName>style.visibility</p:attrName>
                                        </p:attrNameLst>
                                      </p:cBhvr>
                                      <p:to>
                                        <p:strVal val="visible"/>
                                      </p:to>
                                    </p:set>
                                    <p:animEffect transition="in" filter="fade">
                                      <p:cBhvr>
                                        <p:cTn id="63" dur="1000"/>
                                        <p:tgtEl>
                                          <p:spTgt spid="40"/>
                                        </p:tgtEl>
                                      </p:cBhvr>
                                    </p:animEffect>
                                    <p:anim calcmode="lin" valueType="num">
                                      <p:cBhvr>
                                        <p:cTn id="64" dur="1000" fill="hold"/>
                                        <p:tgtEl>
                                          <p:spTgt spid="40"/>
                                        </p:tgtEl>
                                        <p:attrNameLst>
                                          <p:attrName>ppt_x</p:attrName>
                                        </p:attrNameLst>
                                      </p:cBhvr>
                                      <p:tavLst>
                                        <p:tav tm="0">
                                          <p:val>
                                            <p:strVal val="#ppt_x"/>
                                          </p:val>
                                        </p:tav>
                                        <p:tav tm="100000">
                                          <p:val>
                                            <p:strVal val="#ppt_x"/>
                                          </p:val>
                                        </p:tav>
                                      </p:tavLst>
                                    </p:anim>
                                    <p:anim calcmode="lin" valueType="num">
                                      <p:cBhvr>
                                        <p:cTn id="65" dur="1000" fill="hold"/>
                                        <p:tgtEl>
                                          <p:spTgt spid="40"/>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0"/>
                                  </p:stCondLst>
                                  <p:childTnLst>
                                    <p:set>
                                      <p:cBhvr>
                                        <p:cTn id="67" dur="1" fill="hold">
                                          <p:stCondLst>
                                            <p:cond delay="0"/>
                                          </p:stCondLst>
                                        </p:cTn>
                                        <p:tgtEl>
                                          <p:spTgt spid="41"/>
                                        </p:tgtEl>
                                        <p:attrNameLst>
                                          <p:attrName>style.visibility</p:attrName>
                                        </p:attrNameLst>
                                      </p:cBhvr>
                                      <p:to>
                                        <p:strVal val="visible"/>
                                      </p:to>
                                    </p:set>
                                    <p:animEffect transition="in" filter="fade">
                                      <p:cBhvr>
                                        <p:cTn id="68" dur="1000"/>
                                        <p:tgtEl>
                                          <p:spTgt spid="41"/>
                                        </p:tgtEl>
                                      </p:cBhvr>
                                    </p:animEffect>
                                    <p:anim calcmode="lin" valueType="num">
                                      <p:cBhvr>
                                        <p:cTn id="69" dur="1000" fill="hold"/>
                                        <p:tgtEl>
                                          <p:spTgt spid="41"/>
                                        </p:tgtEl>
                                        <p:attrNameLst>
                                          <p:attrName>ppt_x</p:attrName>
                                        </p:attrNameLst>
                                      </p:cBhvr>
                                      <p:tavLst>
                                        <p:tav tm="0">
                                          <p:val>
                                            <p:strVal val="#ppt_x"/>
                                          </p:val>
                                        </p:tav>
                                        <p:tav tm="100000">
                                          <p:val>
                                            <p:strVal val="#ppt_x"/>
                                          </p:val>
                                        </p:tav>
                                      </p:tavLst>
                                    </p:anim>
                                    <p:anim calcmode="lin" valueType="num">
                                      <p:cBhvr>
                                        <p:cTn id="70"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22" grpId="0" animBg="1"/>
      <p:bldP spid="28" grpId="0" animBg="1"/>
      <p:bldP spid="31" grpId="0" animBg="1"/>
      <p:bldP spid="33" grpId="0" animBg="1"/>
      <p:bldP spid="34" grpId="0"/>
      <p:bldP spid="36" grpId="0"/>
      <p:bldP spid="37" grpId="0" animBg="1"/>
      <p:bldP spid="38" grpId="0"/>
      <p:bldP spid="39" grpId="0" animBg="1"/>
      <p:bldP spid="40" grpId="0" animBg="1"/>
      <p:bldP spid="4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Shape 13">
            <a:extLst>
              <a:ext uri="{FF2B5EF4-FFF2-40B4-BE49-F238E27FC236}">
                <a16:creationId xmlns:a16="http://schemas.microsoft.com/office/drawing/2014/main" id="{998BC0EC-C636-3C67-BAB2-81BFFDD274B7}"/>
              </a:ext>
            </a:extLst>
          </p:cNvPr>
          <p:cNvSpPr/>
          <p:nvPr/>
        </p:nvSpPr>
        <p:spPr>
          <a:xfrm>
            <a:off x="8981440" y="4937612"/>
            <a:ext cx="2397760" cy="1076960"/>
          </a:xfrm>
          <a:custGeom>
            <a:avLst/>
            <a:gdLst>
              <a:gd name="connsiteX0" fmla="*/ 0 w 2397760"/>
              <a:gd name="connsiteY0" fmla="*/ 0 h 1076960"/>
              <a:gd name="connsiteX1" fmla="*/ 769058 w 2397760"/>
              <a:gd name="connsiteY1" fmla="*/ 0 h 1076960"/>
              <a:gd name="connsiteX2" fmla="*/ 767859 w 2397760"/>
              <a:gd name="connsiteY2" fmla="*/ 11287 h 1076960"/>
              <a:gd name="connsiteX3" fmla="*/ 1198880 w 2397760"/>
              <a:gd name="connsiteY3" fmla="*/ 420421 h 1076960"/>
              <a:gd name="connsiteX4" fmla="*/ 1629901 w 2397760"/>
              <a:gd name="connsiteY4" fmla="*/ 11287 h 1076960"/>
              <a:gd name="connsiteX5" fmla="*/ 1628702 w 2397760"/>
              <a:gd name="connsiteY5" fmla="*/ 0 h 1076960"/>
              <a:gd name="connsiteX6" fmla="*/ 1859280 w 2397760"/>
              <a:gd name="connsiteY6" fmla="*/ 0 h 1076960"/>
              <a:gd name="connsiteX7" fmla="*/ 2397760 w 2397760"/>
              <a:gd name="connsiteY7" fmla="*/ 538480 h 1076960"/>
              <a:gd name="connsiteX8" fmla="*/ 1859280 w 2397760"/>
              <a:gd name="connsiteY8" fmla="*/ 1076960 h 1076960"/>
              <a:gd name="connsiteX9" fmla="*/ 0 w 2397760"/>
              <a:gd name="connsiteY9" fmla="*/ 1076960 h 1076960"/>
              <a:gd name="connsiteX10" fmla="*/ 538480 w 2397760"/>
              <a:gd name="connsiteY10" fmla="*/ 53848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7760" h="1076960">
                <a:moveTo>
                  <a:pt x="0" y="0"/>
                </a:moveTo>
                <a:lnTo>
                  <a:pt x="769058" y="0"/>
                </a:lnTo>
                <a:lnTo>
                  <a:pt x="767859" y="11287"/>
                </a:lnTo>
                <a:cubicBezTo>
                  <a:pt x="767859" y="237245"/>
                  <a:pt x="960834" y="420421"/>
                  <a:pt x="1198880" y="420421"/>
                </a:cubicBezTo>
                <a:cubicBezTo>
                  <a:pt x="1436926" y="420421"/>
                  <a:pt x="1629901" y="237245"/>
                  <a:pt x="1629901" y="11287"/>
                </a:cubicBezTo>
                <a:lnTo>
                  <a:pt x="1628702" y="0"/>
                </a:lnTo>
                <a:lnTo>
                  <a:pt x="1859280" y="0"/>
                </a:lnTo>
                <a:lnTo>
                  <a:pt x="2397760" y="538480"/>
                </a:lnTo>
                <a:lnTo>
                  <a:pt x="1859280" y="1076960"/>
                </a:lnTo>
                <a:lnTo>
                  <a:pt x="0" y="1076960"/>
                </a:lnTo>
                <a:lnTo>
                  <a:pt x="538480" y="538480"/>
                </a:lnTo>
                <a:close/>
              </a:path>
            </a:pathLst>
          </a:cu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2" name="Oval 11">
            <a:extLst>
              <a:ext uri="{FF2B5EF4-FFF2-40B4-BE49-F238E27FC236}">
                <a16:creationId xmlns:a16="http://schemas.microsoft.com/office/drawing/2014/main" id="{3F2A4F4D-BBED-16CF-7F5D-9E3B525404CE}"/>
              </a:ext>
            </a:extLst>
          </p:cNvPr>
          <p:cNvSpPr/>
          <p:nvPr/>
        </p:nvSpPr>
        <p:spPr>
          <a:xfrm>
            <a:off x="9847486" y="4697367"/>
            <a:ext cx="665667" cy="597005"/>
          </a:xfrm>
          <a:prstGeom prst="ellipse">
            <a:avLst/>
          </a:prstGeom>
          <a:solidFill>
            <a:schemeClr val="tx2">
              <a:lumMod val="90000"/>
              <a:lumOff val="10000"/>
            </a:schemeClr>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F89DF4A0-CBB4-DBCB-F555-A332B5DBA24B}"/>
              </a:ext>
            </a:extLst>
          </p:cNvPr>
          <p:cNvSpPr/>
          <p:nvPr/>
        </p:nvSpPr>
        <p:spPr>
          <a:xfrm>
            <a:off x="6147677" y="4928389"/>
            <a:ext cx="2397760" cy="1076960"/>
          </a:xfrm>
          <a:custGeom>
            <a:avLst/>
            <a:gdLst>
              <a:gd name="connsiteX0" fmla="*/ 0 w 2397760"/>
              <a:gd name="connsiteY0" fmla="*/ 0 h 1076960"/>
              <a:gd name="connsiteX1" fmla="*/ 769058 w 2397760"/>
              <a:gd name="connsiteY1" fmla="*/ 0 h 1076960"/>
              <a:gd name="connsiteX2" fmla="*/ 767859 w 2397760"/>
              <a:gd name="connsiteY2" fmla="*/ 11287 h 1076960"/>
              <a:gd name="connsiteX3" fmla="*/ 1198880 w 2397760"/>
              <a:gd name="connsiteY3" fmla="*/ 420421 h 1076960"/>
              <a:gd name="connsiteX4" fmla="*/ 1629901 w 2397760"/>
              <a:gd name="connsiteY4" fmla="*/ 11287 h 1076960"/>
              <a:gd name="connsiteX5" fmla="*/ 1628702 w 2397760"/>
              <a:gd name="connsiteY5" fmla="*/ 0 h 1076960"/>
              <a:gd name="connsiteX6" fmla="*/ 1859280 w 2397760"/>
              <a:gd name="connsiteY6" fmla="*/ 0 h 1076960"/>
              <a:gd name="connsiteX7" fmla="*/ 2397760 w 2397760"/>
              <a:gd name="connsiteY7" fmla="*/ 538480 h 1076960"/>
              <a:gd name="connsiteX8" fmla="*/ 1859280 w 2397760"/>
              <a:gd name="connsiteY8" fmla="*/ 1076960 h 1076960"/>
              <a:gd name="connsiteX9" fmla="*/ 0 w 2397760"/>
              <a:gd name="connsiteY9" fmla="*/ 1076960 h 1076960"/>
              <a:gd name="connsiteX10" fmla="*/ 538480 w 2397760"/>
              <a:gd name="connsiteY10" fmla="*/ 53848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7760" h="1076960">
                <a:moveTo>
                  <a:pt x="0" y="0"/>
                </a:moveTo>
                <a:lnTo>
                  <a:pt x="769058" y="0"/>
                </a:lnTo>
                <a:lnTo>
                  <a:pt x="767859" y="11287"/>
                </a:lnTo>
                <a:cubicBezTo>
                  <a:pt x="767859" y="237245"/>
                  <a:pt x="960834" y="420421"/>
                  <a:pt x="1198880" y="420421"/>
                </a:cubicBezTo>
                <a:cubicBezTo>
                  <a:pt x="1436926" y="420421"/>
                  <a:pt x="1629901" y="237245"/>
                  <a:pt x="1629901" y="11287"/>
                </a:cubicBezTo>
                <a:lnTo>
                  <a:pt x="1628702" y="0"/>
                </a:lnTo>
                <a:lnTo>
                  <a:pt x="1859280" y="0"/>
                </a:lnTo>
                <a:lnTo>
                  <a:pt x="2397760" y="538480"/>
                </a:lnTo>
                <a:lnTo>
                  <a:pt x="1859280" y="1076960"/>
                </a:lnTo>
                <a:lnTo>
                  <a:pt x="0" y="1076960"/>
                </a:lnTo>
                <a:lnTo>
                  <a:pt x="538480" y="538480"/>
                </a:lnTo>
                <a:close/>
              </a:path>
            </a:pathLst>
          </a:cu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16" name="Oval 15">
            <a:extLst>
              <a:ext uri="{FF2B5EF4-FFF2-40B4-BE49-F238E27FC236}">
                <a16:creationId xmlns:a16="http://schemas.microsoft.com/office/drawing/2014/main" id="{7121EE0D-F456-C643-3D8D-A45D2624F121}"/>
              </a:ext>
            </a:extLst>
          </p:cNvPr>
          <p:cNvSpPr/>
          <p:nvPr/>
        </p:nvSpPr>
        <p:spPr>
          <a:xfrm>
            <a:off x="7013723" y="4688144"/>
            <a:ext cx="665667" cy="597005"/>
          </a:xfrm>
          <a:prstGeom prst="ellipse">
            <a:avLst/>
          </a:prstGeom>
          <a:solidFill>
            <a:schemeClr val="tx2">
              <a:lumMod val="90000"/>
              <a:lumOff val="10000"/>
            </a:schemeClr>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41AF8AD-DB57-518D-1A59-F02468018A13}"/>
              </a:ext>
            </a:extLst>
          </p:cNvPr>
          <p:cNvSpPr/>
          <p:nvPr/>
        </p:nvSpPr>
        <p:spPr>
          <a:xfrm>
            <a:off x="6838165" y="2303905"/>
            <a:ext cx="2397760" cy="1076960"/>
          </a:xfrm>
          <a:custGeom>
            <a:avLst/>
            <a:gdLst>
              <a:gd name="connsiteX0" fmla="*/ 0 w 2397760"/>
              <a:gd name="connsiteY0" fmla="*/ 0 h 1076960"/>
              <a:gd name="connsiteX1" fmla="*/ 769058 w 2397760"/>
              <a:gd name="connsiteY1" fmla="*/ 0 h 1076960"/>
              <a:gd name="connsiteX2" fmla="*/ 767859 w 2397760"/>
              <a:gd name="connsiteY2" fmla="*/ 11287 h 1076960"/>
              <a:gd name="connsiteX3" fmla="*/ 1198880 w 2397760"/>
              <a:gd name="connsiteY3" fmla="*/ 420421 h 1076960"/>
              <a:gd name="connsiteX4" fmla="*/ 1629901 w 2397760"/>
              <a:gd name="connsiteY4" fmla="*/ 11287 h 1076960"/>
              <a:gd name="connsiteX5" fmla="*/ 1628702 w 2397760"/>
              <a:gd name="connsiteY5" fmla="*/ 0 h 1076960"/>
              <a:gd name="connsiteX6" fmla="*/ 1859280 w 2397760"/>
              <a:gd name="connsiteY6" fmla="*/ 0 h 1076960"/>
              <a:gd name="connsiteX7" fmla="*/ 2397760 w 2397760"/>
              <a:gd name="connsiteY7" fmla="*/ 538480 h 1076960"/>
              <a:gd name="connsiteX8" fmla="*/ 1859280 w 2397760"/>
              <a:gd name="connsiteY8" fmla="*/ 1076960 h 1076960"/>
              <a:gd name="connsiteX9" fmla="*/ 0 w 2397760"/>
              <a:gd name="connsiteY9" fmla="*/ 1076960 h 1076960"/>
              <a:gd name="connsiteX10" fmla="*/ 538480 w 2397760"/>
              <a:gd name="connsiteY10" fmla="*/ 53848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7760" h="1076960">
                <a:moveTo>
                  <a:pt x="0" y="0"/>
                </a:moveTo>
                <a:lnTo>
                  <a:pt x="769058" y="0"/>
                </a:lnTo>
                <a:lnTo>
                  <a:pt x="767859" y="11287"/>
                </a:lnTo>
                <a:cubicBezTo>
                  <a:pt x="767859" y="237245"/>
                  <a:pt x="960834" y="420421"/>
                  <a:pt x="1198880" y="420421"/>
                </a:cubicBezTo>
                <a:cubicBezTo>
                  <a:pt x="1436926" y="420421"/>
                  <a:pt x="1629901" y="237245"/>
                  <a:pt x="1629901" y="11287"/>
                </a:cubicBezTo>
                <a:lnTo>
                  <a:pt x="1628702" y="0"/>
                </a:lnTo>
                <a:lnTo>
                  <a:pt x="1859280" y="0"/>
                </a:lnTo>
                <a:lnTo>
                  <a:pt x="2397760" y="538480"/>
                </a:lnTo>
                <a:lnTo>
                  <a:pt x="1859280" y="1076960"/>
                </a:lnTo>
                <a:lnTo>
                  <a:pt x="0" y="1076960"/>
                </a:lnTo>
                <a:lnTo>
                  <a:pt x="538480" y="538480"/>
                </a:lnTo>
                <a:close/>
              </a:path>
            </a:pathLst>
          </a:cu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2" name="Oval 21">
            <a:extLst>
              <a:ext uri="{FF2B5EF4-FFF2-40B4-BE49-F238E27FC236}">
                <a16:creationId xmlns:a16="http://schemas.microsoft.com/office/drawing/2014/main" id="{D844EC01-400E-385A-3487-D9C955470C63}"/>
              </a:ext>
            </a:extLst>
          </p:cNvPr>
          <p:cNvSpPr/>
          <p:nvPr/>
        </p:nvSpPr>
        <p:spPr>
          <a:xfrm>
            <a:off x="7723467" y="2019156"/>
            <a:ext cx="665667" cy="597005"/>
          </a:xfrm>
          <a:prstGeom prst="ellipse">
            <a:avLst/>
          </a:prstGeom>
          <a:solidFill>
            <a:schemeClr val="tx2">
              <a:lumMod val="90000"/>
              <a:lumOff val="10000"/>
            </a:schemeClr>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reeform: Shape 26">
            <a:extLst>
              <a:ext uri="{FF2B5EF4-FFF2-40B4-BE49-F238E27FC236}">
                <a16:creationId xmlns:a16="http://schemas.microsoft.com/office/drawing/2014/main" id="{C23602CC-192B-4F8D-7CE4-1F8F9FF82104}"/>
              </a:ext>
            </a:extLst>
          </p:cNvPr>
          <p:cNvSpPr/>
          <p:nvPr/>
        </p:nvSpPr>
        <p:spPr>
          <a:xfrm>
            <a:off x="4002869" y="2326547"/>
            <a:ext cx="2397760" cy="1076960"/>
          </a:xfrm>
          <a:custGeom>
            <a:avLst/>
            <a:gdLst>
              <a:gd name="connsiteX0" fmla="*/ 0 w 2397760"/>
              <a:gd name="connsiteY0" fmla="*/ 0 h 1076960"/>
              <a:gd name="connsiteX1" fmla="*/ 769058 w 2397760"/>
              <a:gd name="connsiteY1" fmla="*/ 0 h 1076960"/>
              <a:gd name="connsiteX2" fmla="*/ 767859 w 2397760"/>
              <a:gd name="connsiteY2" fmla="*/ 11287 h 1076960"/>
              <a:gd name="connsiteX3" fmla="*/ 1198880 w 2397760"/>
              <a:gd name="connsiteY3" fmla="*/ 420421 h 1076960"/>
              <a:gd name="connsiteX4" fmla="*/ 1629901 w 2397760"/>
              <a:gd name="connsiteY4" fmla="*/ 11287 h 1076960"/>
              <a:gd name="connsiteX5" fmla="*/ 1628702 w 2397760"/>
              <a:gd name="connsiteY5" fmla="*/ 0 h 1076960"/>
              <a:gd name="connsiteX6" fmla="*/ 1859280 w 2397760"/>
              <a:gd name="connsiteY6" fmla="*/ 0 h 1076960"/>
              <a:gd name="connsiteX7" fmla="*/ 2397760 w 2397760"/>
              <a:gd name="connsiteY7" fmla="*/ 538480 h 1076960"/>
              <a:gd name="connsiteX8" fmla="*/ 1859280 w 2397760"/>
              <a:gd name="connsiteY8" fmla="*/ 1076960 h 1076960"/>
              <a:gd name="connsiteX9" fmla="*/ 0 w 2397760"/>
              <a:gd name="connsiteY9" fmla="*/ 1076960 h 1076960"/>
              <a:gd name="connsiteX10" fmla="*/ 538480 w 2397760"/>
              <a:gd name="connsiteY10" fmla="*/ 53848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7760" h="1076960">
                <a:moveTo>
                  <a:pt x="0" y="0"/>
                </a:moveTo>
                <a:lnTo>
                  <a:pt x="769058" y="0"/>
                </a:lnTo>
                <a:lnTo>
                  <a:pt x="767859" y="11287"/>
                </a:lnTo>
                <a:cubicBezTo>
                  <a:pt x="767859" y="237245"/>
                  <a:pt x="960834" y="420421"/>
                  <a:pt x="1198880" y="420421"/>
                </a:cubicBezTo>
                <a:cubicBezTo>
                  <a:pt x="1436926" y="420421"/>
                  <a:pt x="1629901" y="237245"/>
                  <a:pt x="1629901" y="11287"/>
                </a:cubicBezTo>
                <a:lnTo>
                  <a:pt x="1628702" y="0"/>
                </a:lnTo>
                <a:lnTo>
                  <a:pt x="1859280" y="0"/>
                </a:lnTo>
                <a:lnTo>
                  <a:pt x="2397760" y="538480"/>
                </a:lnTo>
                <a:lnTo>
                  <a:pt x="1859280" y="1076960"/>
                </a:lnTo>
                <a:lnTo>
                  <a:pt x="0" y="1076960"/>
                </a:lnTo>
                <a:lnTo>
                  <a:pt x="538480" y="538480"/>
                </a:lnTo>
                <a:close/>
              </a:path>
            </a:pathLst>
          </a:cu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28" name="Oval 27">
            <a:extLst>
              <a:ext uri="{FF2B5EF4-FFF2-40B4-BE49-F238E27FC236}">
                <a16:creationId xmlns:a16="http://schemas.microsoft.com/office/drawing/2014/main" id="{DA689BB4-11B2-AF87-66EF-1F5F1E220EB5}"/>
              </a:ext>
            </a:extLst>
          </p:cNvPr>
          <p:cNvSpPr/>
          <p:nvPr/>
        </p:nvSpPr>
        <p:spPr>
          <a:xfrm>
            <a:off x="4868915" y="2086302"/>
            <a:ext cx="665667" cy="597005"/>
          </a:xfrm>
          <a:prstGeom prst="ellipse">
            <a:avLst/>
          </a:prstGeom>
          <a:solidFill>
            <a:schemeClr val="tx2">
              <a:lumMod val="90000"/>
              <a:lumOff val="10000"/>
            </a:schemeClr>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Freeform: Shape 28">
            <a:extLst>
              <a:ext uri="{FF2B5EF4-FFF2-40B4-BE49-F238E27FC236}">
                <a16:creationId xmlns:a16="http://schemas.microsoft.com/office/drawing/2014/main" id="{B2B7555B-EF22-575F-72D2-3EF4A1C03C6C}"/>
              </a:ext>
            </a:extLst>
          </p:cNvPr>
          <p:cNvSpPr/>
          <p:nvPr/>
        </p:nvSpPr>
        <p:spPr>
          <a:xfrm>
            <a:off x="1190235" y="2332683"/>
            <a:ext cx="2397760" cy="1076960"/>
          </a:xfrm>
          <a:custGeom>
            <a:avLst/>
            <a:gdLst>
              <a:gd name="connsiteX0" fmla="*/ 0 w 2397760"/>
              <a:gd name="connsiteY0" fmla="*/ 0 h 1076960"/>
              <a:gd name="connsiteX1" fmla="*/ 769058 w 2397760"/>
              <a:gd name="connsiteY1" fmla="*/ 0 h 1076960"/>
              <a:gd name="connsiteX2" fmla="*/ 767859 w 2397760"/>
              <a:gd name="connsiteY2" fmla="*/ 11287 h 1076960"/>
              <a:gd name="connsiteX3" fmla="*/ 1198880 w 2397760"/>
              <a:gd name="connsiteY3" fmla="*/ 420421 h 1076960"/>
              <a:gd name="connsiteX4" fmla="*/ 1629901 w 2397760"/>
              <a:gd name="connsiteY4" fmla="*/ 11287 h 1076960"/>
              <a:gd name="connsiteX5" fmla="*/ 1628702 w 2397760"/>
              <a:gd name="connsiteY5" fmla="*/ 0 h 1076960"/>
              <a:gd name="connsiteX6" fmla="*/ 1859280 w 2397760"/>
              <a:gd name="connsiteY6" fmla="*/ 0 h 1076960"/>
              <a:gd name="connsiteX7" fmla="*/ 2397760 w 2397760"/>
              <a:gd name="connsiteY7" fmla="*/ 538480 h 1076960"/>
              <a:gd name="connsiteX8" fmla="*/ 1859280 w 2397760"/>
              <a:gd name="connsiteY8" fmla="*/ 1076960 h 1076960"/>
              <a:gd name="connsiteX9" fmla="*/ 0 w 2397760"/>
              <a:gd name="connsiteY9" fmla="*/ 1076960 h 1076960"/>
              <a:gd name="connsiteX10" fmla="*/ 538480 w 2397760"/>
              <a:gd name="connsiteY10" fmla="*/ 53848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7760" h="1076960">
                <a:moveTo>
                  <a:pt x="0" y="0"/>
                </a:moveTo>
                <a:lnTo>
                  <a:pt x="769058" y="0"/>
                </a:lnTo>
                <a:lnTo>
                  <a:pt x="767859" y="11287"/>
                </a:lnTo>
                <a:cubicBezTo>
                  <a:pt x="767859" y="237245"/>
                  <a:pt x="960834" y="420421"/>
                  <a:pt x="1198880" y="420421"/>
                </a:cubicBezTo>
                <a:cubicBezTo>
                  <a:pt x="1436926" y="420421"/>
                  <a:pt x="1629901" y="237245"/>
                  <a:pt x="1629901" y="11287"/>
                </a:cubicBezTo>
                <a:lnTo>
                  <a:pt x="1628702" y="0"/>
                </a:lnTo>
                <a:lnTo>
                  <a:pt x="1859280" y="0"/>
                </a:lnTo>
                <a:lnTo>
                  <a:pt x="2397760" y="538480"/>
                </a:lnTo>
                <a:lnTo>
                  <a:pt x="1859280" y="1076960"/>
                </a:lnTo>
                <a:lnTo>
                  <a:pt x="0" y="1076960"/>
                </a:lnTo>
                <a:lnTo>
                  <a:pt x="538480" y="538480"/>
                </a:lnTo>
                <a:close/>
              </a:path>
            </a:pathLst>
          </a:cu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30" name="Oval 29">
            <a:extLst>
              <a:ext uri="{FF2B5EF4-FFF2-40B4-BE49-F238E27FC236}">
                <a16:creationId xmlns:a16="http://schemas.microsoft.com/office/drawing/2014/main" id="{E40C639C-7BF6-12F7-C2A4-2B9E1ADC9DE7}"/>
              </a:ext>
            </a:extLst>
          </p:cNvPr>
          <p:cNvSpPr/>
          <p:nvPr/>
        </p:nvSpPr>
        <p:spPr>
          <a:xfrm>
            <a:off x="2056281" y="2092438"/>
            <a:ext cx="665667" cy="597005"/>
          </a:xfrm>
          <a:prstGeom prst="ellipse">
            <a:avLst/>
          </a:prstGeom>
          <a:solidFill>
            <a:schemeClr val="tx2">
              <a:lumMod val="90000"/>
              <a:lumOff val="10000"/>
            </a:schemeClr>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B1F5CEA8-53B8-E75F-F4F1-FF85050F0B8A}"/>
              </a:ext>
            </a:extLst>
          </p:cNvPr>
          <p:cNvSpPr/>
          <p:nvPr/>
        </p:nvSpPr>
        <p:spPr>
          <a:xfrm rot="5400000">
            <a:off x="-1980016" y="3772930"/>
            <a:ext cx="5025495" cy="45719"/>
          </a:xfrm>
          <a:prstGeom prst="rect">
            <a:avLst/>
          </a:prstGeom>
          <a:solidFill>
            <a:schemeClr val="accent2">
              <a:lumMod val="75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sp>
        <p:nvSpPr>
          <p:cNvPr id="34" name="Rectangle 33">
            <a:extLst>
              <a:ext uri="{FF2B5EF4-FFF2-40B4-BE49-F238E27FC236}">
                <a16:creationId xmlns:a16="http://schemas.microsoft.com/office/drawing/2014/main" id="{D92494B5-6369-4C02-224B-757130C1504B}"/>
              </a:ext>
            </a:extLst>
          </p:cNvPr>
          <p:cNvSpPr/>
          <p:nvPr/>
        </p:nvSpPr>
        <p:spPr>
          <a:xfrm rot="5400000">
            <a:off x="-1842859" y="3772929"/>
            <a:ext cx="5025495" cy="45719"/>
          </a:xfrm>
          <a:prstGeom prst="rect">
            <a:avLst/>
          </a:prstGeom>
          <a:solidFill>
            <a:schemeClr val="tx2">
              <a:lumMod val="90000"/>
              <a:lumOff val="1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cs typeface="Arial" panose="020B0604020202020204" pitchFamily="34" charset="0"/>
            </a:endParaRPr>
          </a:p>
        </p:txBody>
      </p:sp>
      <p:pic>
        <p:nvPicPr>
          <p:cNvPr id="38" name="Picture 37" descr="A white wifi symbol on a black background&#10;&#10;AI-generated content may be incorrect.">
            <a:extLst>
              <a:ext uri="{FF2B5EF4-FFF2-40B4-BE49-F238E27FC236}">
                <a16:creationId xmlns:a16="http://schemas.microsoft.com/office/drawing/2014/main" id="{22BD7408-247E-4266-E00E-9F068AE19A9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68750" y="4748636"/>
            <a:ext cx="325875" cy="486154"/>
          </a:xfrm>
          <a:prstGeom prst="rect">
            <a:avLst/>
          </a:prstGeom>
        </p:spPr>
      </p:pic>
      <p:pic>
        <p:nvPicPr>
          <p:cNvPr id="40" name="Graphic 39" descr="Car with solid fill">
            <a:extLst>
              <a:ext uri="{FF2B5EF4-FFF2-40B4-BE49-F238E27FC236}">
                <a16:creationId xmlns:a16="http://schemas.microsoft.com/office/drawing/2014/main" id="{3CF93CF0-8168-5C0E-EFD3-3E4E535A8CA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94625" y="4869625"/>
            <a:ext cx="277177" cy="248331"/>
          </a:xfrm>
          <a:prstGeom prst="rect">
            <a:avLst/>
          </a:prstGeom>
        </p:spPr>
      </p:pic>
      <p:pic>
        <p:nvPicPr>
          <p:cNvPr id="41" name="Graphic 40" descr="Car with solid fill">
            <a:extLst>
              <a:ext uri="{FF2B5EF4-FFF2-40B4-BE49-F238E27FC236}">
                <a16:creationId xmlns:a16="http://schemas.microsoft.com/office/drawing/2014/main" id="{BBC81806-9ABE-EB33-E86E-C4BB2DEEA51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58970" y="5016250"/>
            <a:ext cx="277177" cy="248331"/>
          </a:xfrm>
          <a:prstGeom prst="rect">
            <a:avLst/>
          </a:prstGeom>
        </p:spPr>
      </p:pic>
      <p:pic>
        <p:nvPicPr>
          <p:cNvPr id="42" name="Graphic 41" descr="Car with solid fill">
            <a:extLst>
              <a:ext uri="{FF2B5EF4-FFF2-40B4-BE49-F238E27FC236}">
                <a16:creationId xmlns:a16="http://schemas.microsoft.com/office/drawing/2014/main" id="{6FF04203-00E8-6F75-1EFC-56F1A66AE8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168468" y="4728600"/>
            <a:ext cx="277177" cy="248331"/>
          </a:xfrm>
          <a:prstGeom prst="rect">
            <a:avLst/>
          </a:prstGeom>
        </p:spPr>
      </p:pic>
      <p:sp>
        <p:nvSpPr>
          <p:cNvPr id="43" name="TextBox 42">
            <a:extLst>
              <a:ext uri="{FF2B5EF4-FFF2-40B4-BE49-F238E27FC236}">
                <a16:creationId xmlns:a16="http://schemas.microsoft.com/office/drawing/2014/main" id="{B690E45A-9FB6-3F55-5E63-588156EF394D}"/>
              </a:ext>
            </a:extLst>
          </p:cNvPr>
          <p:cNvSpPr txBox="1"/>
          <p:nvPr/>
        </p:nvSpPr>
        <p:spPr>
          <a:xfrm>
            <a:off x="9416879" y="5276159"/>
            <a:ext cx="1829855" cy="584775"/>
          </a:xfrm>
          <a:prstGeom prst="rect">
            <a:avLst/>
          </a:prstGeom>
          <a:noFill/>
        </p:spPr>
        <p:txBody>
          <a:bodyPr wrap="square" rtlCol="0">
            <a:spAutoFit/>
          </a:bodyPr>
          <a:lstStyle/>
          <a:p>
            <a:r>
              <a:rPr lang="fr-FR" sz="1600" b="1" dirty="0">
                <a:solidFill>
                  <a:schemeClr val="bg1"/>
                </a:solidFill>
                <a:latin typeface="Arial" panose="020B0604020202020204" pitchFamily="34" charset="0"/>
                <a:cs typeface="Arial" panose="020B0604020202020204" pitchFamily="34" charset="0"/>
              </a:rPr>
              <a:t>Multi-Target &amp; Multi-User ISAC</a:t>
            </a:r>
            <a:endParaRPr lang="en-US" sz="1600" b="1" dirty="0">
              <a:solidFill>
                <a:schemeClr val="bg1"/>
              </a:solidFill>
              <a:latin typeface="Arial" panose="020B0604020202020204" pitchFamily="34" charset="0"/>
              <a:cs typeface="Arial" panose="020B0604020202020204" pitchFamily="34" charset="0"/>
            </a:endParaRPr>
          </a:p>
        </p:txBody>
      </p:sp>
      <p:sp>
        <p:nvSpPr>
          <p:cNvPr id="44" name="TextBox 43">
            <a:extLst>
              <a:ext uri="{FF2B5EF4-FFF2-40B4-BE49-F238E27FC236}">
                <a16:creationId xmlns:a16="http://schemas.microsoft.com/office/drawing/2014/main" id="{5788B8BE-BD0D-E3BE-7DCA-DC3EA5139A6C}"/>
              </a:ext>
            </a:extLst>
          </p:cNvPr>
          <p:cNvSpPr txBox="1"/>
          <p:nvPr/>
        </p:nvSpPr>
        <p:spPr>
          <a:xfrm>
            <a:off x="6618406" y="5278360"/>
            <a:ext cx="1829855" cy="584775"/>
          </a:xfrm>
          <a:prstGeom prst="rect">
            <a:avLst/>
          </a:prstGeom>
          <a:noFill/>
        </p:spPr>
        <p:txBody>
          <a:bodyPr wrap="square" rtlCol="0">
            <a:spAutoFit/>
          </a:bodyPr>
          <a:lstStyle/>
          <a:p>
            <a:r>
              <a:rPr lang="fr-FR" sz="1600" b="1" dirty="0" err="1">
                <a:solidFill>
                  <a:schemeClr val="bg1"/>
                </a:solidFill>
                <a:latin typeface="Arial" panose="020B0604020202020204" pitchFamily="34" charset="0"/>
                <a:cs typeface="Arial" panose="020B0604020202020204" pitchFamily="34" charset="0"/>
              </a:rPr>
              <a:t>Robustness</a:t>
            </a:r>
            <a:r>
              <a:rPr lang="fr-FR" sz="1600" b="1" dirty="0">
                <a:solidFill>
                  <a:schemeClr val="bg1"/>
                </a:solidFill>
                <a:latin typeface="Arial" panose="020B0604020202020204" pitchFamily="34" charset="0"/>
                <a:cs typeface="Arial" panose="020B0604020202020204" pitchFamily="34" charset="0"/>
              </a:rPr>
              <a:t> to </a:t>
            </a:r>
            <a:r>
              <a:rPr lang="fr-FR" sz="1600" b="1" dirty="0" err="1">
                <a:solidFill>
                  <a:schemeClr val="bg1"/>
                </a:solidFill>
                <a:latin typeface="Arial" panose="020B0604020202020204" pitchFamily="34" charset="0"/>
                <a:cs typeface="Arial" panose="020B0604020202020204" pitchFamily="34" charset="0"/>
              </a:rPr>
              <a:t>Imperfect</a:t>
            </a:r>
            <a:r>
              <a:rPr lang="fr-FR" sz="1600" b="1" dirty="0">
                <a:solidFill>
                  <a:schemeClr val="bg1"/>
                </a:solidFill>
                <a:latin typeface="Arial" panose="020B0604020202020204" pitchFamily="34" charset="0"/>
                <a:cs typeface="Arial" panose="020B0604020202020204" pitchFamily="34" charset="0"/>
              </a:rPr>
              <a:t> CSI</a:t>
            </a:r>
            <a:endParaRPr lang="en-US" sz="1600" b="1" dirty="0">
              <a:solidFill>
                <a:schemeClr val="bg1"/>
              </a:solidFill>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092DB56C-A10D-2F9B-8965-DBD614D7B7BA}"/>
              </a:ext>
            </a:extLst>
          </p:cNvPr>
          <p:cNvSpPr txBox="1"/>
          <p:nvPr/>
        </p:nvSpPr>
        <p:spPr>
          <a:xfrm>
            <a:off x="7382646" y="2609136"/>
            <a:ext cx="1829855" cy="830997"/>
          </a:xfrm>
          <a:prstGeom prst="rect">
            <a:avLst/>
          </a:prstGeom>
          <a:noFill/>
        </p:spPr>
        <p:txBody>
          <a:bodyPr wrap="square" rtlCol="0">
            <a:spAutoFit/>
          </a:bodyPr>
          <a:lstStyle/>
          <a:p>
            <a:r>
              <a:rPr lang="fr-FR" sz="1600" b="1" dirty="0" err="1">
                <a:solidFill>
                  <a:schemeClr val="bg1"/>
                </a:solidFill>
                <a:latin typeface="Arial" panose="020B0604020202020204" pitchFamily="34" charset="0"/>
                <a:cs typeface="Arial" panose="020B0604020202020204" pitchFamily="34" charset="0"/>
              </a:rPr>
              <a:t>Federated</a:t>
            </a:r>
            <a:r>
              <a:rPr lang="fr-FR" sz="1600" b="1" dirty="0">
                <a:solidFill>
                  <a:schemeClr val="bg1"/>
                </a:solidFill>
                <a:latin typeface="Arial" panose="020B0604020202020204" pitchFamily="34" charset="0"/>
                <a:cs typeface="Arial" panose="020B0604020202020204" pitchFamily="34" charset="0"/>
              </a:rPr>
              <a:t> or </a:t>
            </a:r>
            <a:r>
              <a:rPr lang="fr-FR" sz="1600" b="1" dirty="0" err="1">
                <a:solidFill>
                  <a:schemeClr val="bg1"/>
                </a:solidFill>
                <a:latin typeface="Arial" panose="020B0604020202020204" pitchFamily="34" charset="0"/>
                <a:cs typeface="Arial" panose="020B0604020202020204" pitchFamily="34" charset="0"/>
              </a:rPr>
              <a:t>Transfered</a:t>
            </a:r>
            <a:r>
              <a:rPr lang="fr-FR" sz="1600" b="1" dirty="0">
                <a:solidFill>
                  <a:schemeClr val="bg1"/>
                </a:solidFill>
                <a:latin typeface="Arial" panose="020B0604020202020204" pitchFamily="34" charset="0"/>
                <a:cs typeface="Arial" panose="020B0604020202020204" pitchFamily="34" charset="0"/>
              </a:rPr>
              <a:t> Learning</a:t>
            </a:r>
            <a:endParaRPr lang="en-US" sz="1600" b="1" dirty="0">
              <a:solidFill>
                <a:schemeClr val="bg1"/>
              </a:solidFill>
              <a:latin typeface="Arial" panose="020B0604020202020204" pitchFamily="34" charset="0"/>
              <a:cs typeface="Arial" panose="020B0604020202020204" pitchFamily="34" charset="0"/>
            </a:endParaRPr>
          </a:p>
        </p:txBody>
      </p:sp>
      <p:pic>
        <p:nvPicPr>
          <p:cNvPr id="1026" name="Picture 2">
            <a:extLst>
              <a:ext uri="{FF2B5EF4-FFF2-40B4-BE49-F238E27FC236}">
                <a16:creationId xmlns:a16="http://schemas.microsoft.com/office/drawing/2014/main" id="{B19D8519-1574-A820-5FA3-41EF81A279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3169" y="4738376"/>
            <a:ext cx="546773" cy="546773"/>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44E484AF-C03E-F2A5-318B-2DE489979DFD}"/>
              </a:ext>
            </a:extLst>
          </p:cNvPr>
          <p:cNvSpPr txBox="1"/>
          <p:nvPr/>
        </p:nvSpPr>
        <p:spPr>
          <a:xfrm>
            <a:off x="1641407" y="2689443"/>
            <a:ext cx="1829855" cy="584775"/>
          </a:xfrm>
          <a:prstGeom prst="rect">
            <a:avLst/>
          </a:prstGeom>
          <a:noFill/>
        </p:spPr>
        <p:txBody>
          <a:bodyPr wrap="square" rtlCol="0">
            <a:spAutoFit/>
          </a:bodyPr>
          <a:lstStyle/>
          <a:p>
            <a:r>
              <a:rPr lang="fr-FR" sz="1600" b="1" dirty="0">
                <a:solidFill>
                  <a:schemeClr val="bg1"/>
                </a:solidFill>
                <a:latin typeface="Arial" panose="020B0604020202020204" pitchFamily="34" charset="0"/>
                <a:cs typeface="Arial" panose="020B0604020202020204" pitchFamily="34" charset="0"/>
              </a:rPr>
              <a:t>Real-World </a:t>
            </a:r>
            <a:r>
              <a:rPr lang="fr-FR" sz="1600" b="1" dirty="0" err="1">
                <a:solidFill>
                  <a:schemeClr val="bg1"/>
                </a:solidFill>
                <a:latin typeface="Arial" panose="020B0604020202020204" pitchFamily="34" charset="0"/>
                <a:cs typeface="Arial" panose="020B0604020202020204" pitchFamily="34" charset="0"/>
              </a:rPr>
              <a:t>Experimentation</a:t>
            </a:r>
            <a:endParaRPr lang="en-US" sz="1600" b="1" dirty="0">
              <a:solidFill>
                <a:schemeClr val="bg1"/>
              </a:solidFill>
              <a:latin typeface="Arial" panose="020B0604020202020204" pitchFamily="34" charset="0"/>
              <a:cs typeface="Arial" panose="020B0604020202020204" pitchFamily="34" charset="0"/>
            </a:endParaRPr>
          </a:p>
        </p:txBody>
      </p:sp>
      <p:sp>
        <p:nvSpPr>
          <p:cNvPr id="52" name="Freeform: Shape 51">
            <a:extLst>
              <a:ext uri="{FF2B5EF4-FFF2-40B4-BE49-F238E27FC236}">
                <a16:creationId xmlns:a16="http://schemas.microsoft.com/office/drawing/2014/main" id="{8990F87E-917F-052F-2D32-4EAB139041A0}"/>
              </a:ext>
            </a:extLst>
          </p:cNvPr>
          <p:cNvSpPr/>
          <p:nvPr/>
        </p:nvSpPr>
        <p:spPr>
          <a:xfrm>
            <a:off x="3335583" y="4923143"/>
            <a:ext cx="2397760" cy="1076960"/>
          </a:xfrm>
          <a:custGeom>
            <a:avLst/>
            <a:gdLst>
              <a:gd name="connsiteX0" fmla="*/ 0 w 2397760"/>
              <a:gd name="connsiteY0" fmla="*/ 0 h 1076960"/>
              <a:gd name="connsiteX1" fmla="*/ 769058 w 2397760"/>
              <a:gd name="connsiteY1" fmla="*/ 0 h 1076960"/>
              <a:gd name="connsiteX2" fmla="*/ 767859 w 2397760"/>
              <a:gd name="connsiteY2" fmla="*/ 11287 h 1076960"/>
              <a:gd name="connsiteX3" fmla="*/ 1198880 w 2397760"/>
              <a:gd name="connsiteY3" fmla="*/ 420421 h 1076960"/>
              <a:gd name="connsiteX4" fmla="*/ 1629901 w 2397760"/>
              <a:gd name="connsiteY4" fmla="*/ 11287 h 1076960"/>
              <a:gd name="connsiteX5" fmla="*/ 1628702 w 2397760"/>
              <a:gd name="connsiteY5" fmla="*/ 0 h 1076960"/>
              <a:gd name="connsiteX6" fmla="*/ 1859280 w 2397760"/>
              <a:gd name="connsiteY6" fmla="*/ 0 h 1076960"/>
              <a:gd name="connsiteX7" fmla="*/ 2397760 w 2397760"/>
              <a:gd name="connsiteY7" fmla="*/ 538480 h 1076960"/>
              <a:gd name="connsiteX8" fmla="*/ 1859280 w 2397760"/>
              <a:gd name="connsiteY8" fmla="*/ 1076960 h 1076960"/>
              <a:gd name="connsiteX9" fmla="*/ 0 w 2397760"/>
              <a:gd name="connsiteY9" fmla="*/ 1076960 h 1076960"/>
              <a:gd name="connsiteX10" fmla="*/ 538480 w 2397760"/>
              <a:gd name="connsiteY10" fmla="*/ 538480 h 1076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397760" h="1076960">
                <a:moveTo>
                  <a:pt x="0" y="0"/>
                </a:moveTo>
                <a:lnTo>
                  <a:pt x="769058" y="0"/>
                </a:lnTo>
                <a:lnTo>
                  <a:pt x="767859" y="11287"/>
                </a:lnTo>
                <a:cubicBezTo>
                  <a:pt x="767859" y="237245"/>
                  <a:pt x="960834" y="420421"/>
                  <a:pt x="1198880" y="420421"/>
                </a:cubicBezTo>
                <a:cubicBezTo>
                  <a:pt x="1436926" y="420421"/>
                  <a:pt x="1629901" y="237245"/>
                  <a:pt x="1629901" y="11287"/>
                </a:cubicBezTo>
                <a:lnTo>
                  <a:pt x="1628702" y="0"/>
                </a:lnTo>
                <a:lnTo>
                  <a:pt x="1859280" y="0"/>
                </a:lnTo>
                <a:lnTo>
                  <a:pt x="2397760" y="538480"/>
                </a:lnTo>
                <a:lnTo>
                  <a:pt x="1859280" y="1076960"/>
                </a:lnTo>
                <a:lnTo>
                  <a:pt x="0" y="1076960"/>
                </a:lnTo>
                <a:lnTo>
                  <a:pt x="538480" y="538480"/>
                </a:lnTo>
                <a:close/>
              </a:path>
            </a:pathLst>
          </a:cu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tx1"/>
              </a:solidFill>
            </a:endParaRPr>
          </a:p>
        </p:txBody>
      </p:sp>
      <p:sp>
        <p:nvSpPr>
          <p:cNvPr id="53" name="Oval 52">
            <a:extLst>
              <a:ext uri="{FF2B5EF4-FFF2-40B4-BE49-F238E27FC236}">
                <a16:creationId xmlns:a16="http://schemas.microsoft.com/office/drawing/2014/main" id="{E372236B-E7B1-88DA-1AA6-826268C091E4}"/>
              </a:ext>
            </a:extLst>
          </p:cNvPr>
          <p:cNvSpPr/>
          <p:nvPr/>
        </p:nvSpPr>
        <p:spPr>
          <a:xfrm>
            <a:off x="4201629" y="4682898"/>
            <a:ext cx="665667" cy="597005"/>
          </a:xfrm>
          <a:prstGeom prst="ellipse">
            <a:avLst/>
          </a:prstGeom>
          <a:solidFill>
            <a:schemeClr val="tx2">
              <a:lumMod val="90000"/>
              <a:lumOff val="10000"/>
            </a:schemeClr>
          </a:solid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3F6E5DD-5724-7759-C550-3E0A3F4B8E1A}"/>
              </a:ext>
            </a:extLst>
          </p:cNvPr>
          <p:cNvSpPr txBox="1"/>
          <p:nvPr/>
        </p:nvSpPr>
        <p:spPr>
          <a:xfrm>
            <a:off x="3827711" y="5347615"/>
            <a:ext cx="1829855" cy="584775"/>
          </a:xfrm>
          <a:prstGeom prst="rect">
            <a:avLst/>
          </a:prstGeom>
          <a:noFill/>
        </p:spPr>
        <p:txBody>
          <a:bodyPr wrap="square" rtlCol="0">
            <a:spAutoFit/>
          </a:bodyPr>
          <a:lstStyle/>
          <a:p>
            <a:r>
              <a:rPr lang="fr-FR" sz="1600" b="1" dirty="0">
                <a:solidFill>
                  <a:schemeClr val="bg1"/>
                </a:solidFill>
                <a:latin typeface="Arial" panose="020B0604020202020204" pitchFamily="34" charset="0"/>
                <a:cs typeface="Arial" panose="020B0604020202020204" pitchFamily="34" charset="0"/>
              </a:rPr>
              <a:t>Energy-Efficient Learning</a:t>
            </a:r>
            <a:endParaRPr lang="en-US" sz="1600" b="1" dirty="0">
              <a:solidFill>
                <a:schemeClr val="bg1"/>
              </a:solidFill>
              <a:latin typeface="Arial" panose="020B0604020202020204" pitchFamily="34" charset="0"/>
              <a:cs typeface="Arial" panose="020B0604020202020204" pitchFamily="34" charset="0"/>
            </a:endParaRPr>
          </a:p>
        </p:txBody>
      </p:sp>
      <p:pic>
        <p:nvPicPr>
          <p:cNvPr id="55" name="Picture 54" descr="A car battery with a lightning bolt&#10;&#10;AI-generated content may be incorrect.">
            <a:extLst>
              <a:ext uri="{FF2B5EF4-FFF2-40B4-BE49-F238E27FC236}">
                <a16:creationId xmlns:a16="http://schemas.microsoft.com/office/drawing/2014/main" id="{4372C881-5EFA-B84A-AAEF-14B5D37B6B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91417" y="4963681"/>
            <a:ext cx="286090" cy="286090"/>
          </a:xfrm>
          <a:prstGeom prst="rect">
            <a:avLst/>
          </a:prstGeom>
        </p:spPr>
      </p:pic>
      <p:pic>
        <p:nvPicPr>
          <p:cNvPr id="56" name="Picture 55" descr="A white silhouette of a drone&#10;&#10;AI-generated content may be incorrect.">
            <a:extLst>
              <a:ext uri="{FF2B5EF4-FFF2-40B4-BE49-F238E27FC236}">
                <a16:creationId xmlns:a16="http://schemas.microsoft.com/office/drawing/2014/main" id="{B0B5D8F5-7DB8-84D4-C362-D8D661FB388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15367" y="4660087"/>
            <a:ext cx="438191" cy="438191"/>
          </a:xfrm>
          <a:prstGeom prst="rect">
            <a:avLst/>
          </a:prstGeom>
        </p:spPr>
      </p:pic>
      <p:pic>
        <p:nvPicPr>
          <p:cNvPr id="58" name="Graphic 57" descr="Cloud Computing with solid fill">
            <a:extLst>
              <a:ext uri="{FF2B5EF4-FFF2-40B4-BE49-F238E27FC236}">
                <a16:creationId xmlns:a16="http://schemas.microsoft.com/office/drawing/2014/main" id="{9BE3AAA5-7B84-67EF-2230-34C2E444E65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018524" y="2151936"/>
            <a:ext cx="457200" cy="457200"/>
          </a:xfrm>
          <a:prstGeom prst="rect">
            <a:avLst/>
          </a:prstGeom>
        </p:spPr>
      </p:pic>
      <p:sp>
        <p:nvSpPr>
          <p:cNvPr id="59" name="TextBox 58">
            <a:extLst>
              <a:ext uri="{FF2B5EF4-FFF2-40B4-BE49-F238E27FC236}">
                <a16:creationId xmlns:a16="http://schemas.microsoft.com/office/drawing/2014/main" id="{E3FE7894-4117-1480-15C6-DA139D091384}"/>
              </a:ext>
            </a:extLst>
          </p:cNvPr>
          <p:cNvSpPr txBox="1"/>
          <p:nvPr/>
        </p:nvSpPr>
        <p:spPr>
          <a:xfrm>
            <a:off x="4466367" y="2683180"/>
            <a:ext cx="1829855" cy="584775"/>
          </a:xfrm>
          <a:prstGeom prst="rect">
            <a:avLst/>
          </a:prstGeom>
          <a:noFill/>
        </p:spPr>
        <p:txBody>
          <a:bodyPr wrap="square" rtlCol="0">
            <a:spAutoFit/>
          </a:bodyPr>
          <a:lstStyle/>
          <a:p>
            <a:r>
              <a:rPr lang="fr-FR" sz="1600" b="1" dirty="0">
                <a:solidFill>
                  <a:schemeClr val="bg1"/>
                </a:solidFill>
                <a:latin typeface="Arial" panose="020B0604020202020204" pitchFamily="34" charset="0"/>
                <a:cs typeface="Arial" panose="020B0604020202020204" pitchFamily="34" charset="0"/>
              </a:rPr>
              <a:t>Hardware-in-the-Loop Simulation</a:t>
            </a:r>
            <a:endParaRPr lang="en-US" sz="1600" b="1" dirty="0">
              <a:solidFill>
                <a:schemeClr val="bg1"/>
              </a:solidFill>
              <a:latin typeface="Arial" panose="020B0604020202020204" pitchFamily="34" charset="0"/>
              <a:cs typeface="Arial" panose="020B0604020202020204" pitchFamily="34" charset="0"/>
            </a:endParaRPr>
          </a:p>
        </p:txBody>
      </p:sp>
      <p:pic>
        <p:nvPicPr>
          <p:cNvPr id="60" name="Picture 59" descr="A white silhouette of a drone&#10;&#10;AI-generated content may be incorrect.">
            <a:extLst>
              <a:ext uri="{FF2B5EF4-FFF2-40B4-BE49-F238E27FC236}">
                <a16:creationId xmlns:a16="http://schemas.microsoft.com/office/drawing/2014/main" id="{3360B3B5-767C-53D6-ABE2-2F41697E4FE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83697" y="2162976"/>
            <a:ext cx="286563" cy="286563"/>
          </a:xfrm>
          <a:prstGeom prst="rect">
            <a:avLst/>
          </a:prstGeom>
        </p:spPr>
      </p:pic>
      <p:pic>
        <p:nvPicPr>
          <p:cNvPr id="61" name="Picture 60" descr="A white silhouette of a drone&#10;&#10;AI-generated content may be incorrect.">
            <a:extLst>
              <a:ext uri="{FF2B5EF4-FFF2-40B4-BE49-F238E27FC236}">
                <a16:creationId xmlns:a16="http://schemas.microsoft.com/office/drawing/2014/main" id="{0A264B59-1F46-75B3-818A-993F64D31E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62775" y="2164893"/>
            <a:ext cx="286563" cy="286563"/>
          </a:xfrm>
          <a:prstGeom prst="rect">
            <a:avLst/>
          </a:prstGeom>
        </p:spPr>
      </p:pic>
      <p:pic>
        <p:nvPicPr>
          <p:cNvPr id="62" name="Picture 61" descr="A white silhouette of a drone&#10;&#10;AI-generated content may be incorrect.">
            <a:extLst>
              <a:ext uri="{FF2B5EF4-FFF2-40B4-BE49-F238E27FC236}">
                <a16:creationId xmlns:a16="http://schemas.microsoft.com/office/drawing/2014/main" id="{82DC4C96-A3CD-19EA-8C88-036C448D47C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919493" y="2344821"/>
            <a:ext cx="286563" cy="286563"/>
          </a:xfrm>
          <a:prstGeom prst="rect">
            <a:avLst/>
          </a:prstGeom>
        </p:spPr>
      </p:pic>
      <p:pic>
        <p:nvPicPr>
          <p:cNvPr id="1024" name="Graphic 1023" descr="Monitor with solid fill">
            <a:extLst>
              <a:ext uri="{FF2B5EF4-FFF2-40B4-BE49-F238E27FC236}">
                <a16:creationId xmlns:a16="http://schemas.microsoft.com/office/drawing/2014/main" id="{98969156-3EFD-3841-D7F5-1648D9D6B40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982199" y="2029242"/>
            <a:ext cx="169652" cy="169652"/>
          </a:xfrm>
          <a:prstGeom prst="rect">
            <a:avLst/>
          </a:prstGeom>
        </p:spPr>
      </p:pic>
      <p:pic>
        <p:nvPicPr>
          <p:cNvPr id="1025" name="Picture 1024" descr="A white silhouette of a drone&#10;&#10;AI-generated content may be incorrect.">
            <a:extLst>
              <a:ext uri="{FF2B5EF4-FFF2-40B4-BE49-F238E27FC236}">
                <a16:creationId xmlns:a16="http://schemas.microsoft.com/office/drawing/2014/main" id="{A16A6AFC-7D19-C5BF-B120-77581DFE078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21613" y="2214274"/>
            <a:ext cx="286563" cy="286563"/>
          </a:xfrm>
          <a:prstGeom prst="rect">
            <a:avLst/>
          </a:prstGeom>
        </p:spPr>
      </p:pic>
      <p:pic>
        <p:nvPicPr>
          <p:cNvPr id="1027" name="Picture 1026" descr="A screenshot of a game&#10;&#10;AI-generated content may be incorrect.">
            <a:extLst>
              <a:ext uri="{FF2B5EF4-FFF2-40B4-BE49-F238E27FC236}">
                <a16:creationId xmlns:a16="http://schemas.microsoft.com/office/drawing/2014/main" id="{934C6281-317B-7B6A-F20D-FAD1737BA97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92361" y="2408512"/>
            <a:ext cx="160037" cy="160037"/>
          </a:xfrm>
          <a:prstGeom prst="rect">
            <a:avLst/>
          </a:prstGeom>
        </p:spPr>
      </p:pic>
      <p:pic>
        <p:nvPicPr>
          <p:cNvPr id="1029" name="Graphic 1028" descr="Lightbulb and gear with solid fill">
            <a:extLst>
              <a:ext uri="{FF2B5EF4-FFF2-40B4-BE49-F238E27FC236}">
                <a16:creationId xmlns:a16="http://schemas.microsoft.com/office/drawing/2014/main" id="{FB2DE418-787D-7282-12F1-2B9E8ED94DB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326361" y="2214274"/>
            <a:ext cx="397439" cy="397439"/>
          </a:xfrm>
          <a:prstGeom prst="rect">
            <a:avLst/>
          </a:prstGeom>
        </p:spPr>
      </p:pic>
      <p:sp>
        <p:nvSpPr>
          <p:cNvPr id="1032" name="TextBox 1031">
            <a:extLst>
              <a:ext uri="{FF2B5EF4-FFF2-40B4-BE49-F238E27FC236}">
                <a16:creationId xmlns:a16="http://schemas.microsoft.com/office/drawing/2014/main" id="{6189DB7B-1252-7B2F-7F53-1CD082D9FB9A}"/>
              </a:ext>
            </a:extLst>
          </p:cNvPr>
          <p:cNvSpPr txBox="1"/>
          <p:nvPr/>
        </p:nvSpPr>
        <p:spPr>
          <a:xfrm>
            <a:off x="3513624" y="1006189"/>
            <a:ext cx="2687159" cy="584775"/>
          </a:xfrm>
          <a:prstGeom prst="rect">
            <a:avLst/>
          </a:prstGeom>
          <a:noFill/>
        </p:spPr>
        <p:txBody>
          <a:bodyPr wrap="square" rtlCol="0">
            <a:spAutoFit/>
          </a:bodyPr>
          <a:lstStyle/>
          <a:p>
            <a:r>
              <a:rPr lang="fr-FR" sz="3200" b="1" dirty="0">
                <a:solidFill>
                  <a:schemeClr val="tx2">
                    <a:lumMod val="90000"/>
                    <a:lumOff val="10000"/>
                  </a:schemeClr>
                </a:solidFill>
                <a:latin typeface="Arial" panose="020B0604020202020204" pitchFamily="34" charset="0"/>
                <a:cs typeface="Arial" panose="020B0604020202020204" pitchFamily="34" charset="0"/>
              </a:rPr>
              <a:t>Perspectives</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8" name="Oval 7">
            <a:extLst>
              <a:ext uri="{FF2B5EF4-FFF2-40B4-BE49-F238E27FC236}">
                <a16:creationId xmlns:a16="http://schemas.microsoft.com/office/drawing/2014/main" id="{C3BA4F02-7EED-BC0D-806A-20FE68703FA6}"/>
              </a:ext>
            </a:extLst>
          </p:cNvPr>
          <p:cNvSpPr/>
          <p:nvPr/>
        </p:nvSpPr>
        <p:spPr>
          <a:xfrm>
            <a:off x="50915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B2F9BB93-2E44-C97C-68AB-0CD87FAF4466}"/>
              </a:ext>
            </a:extLst>
          </p:cNvPr>
          <p:cNvSpPr/>
          <p:nvPr/>
        </p:nvSpPr>
        <p:spPr>
          <a:xfrm>
            <a:off x="1493924"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0371FB7A-E739-F491-F43B-DB55A856968C}"/>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41DCB996-4A0F-4F6E-9211-8751B21FBF5A}"/>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1E1CC3BA-5702-683B-28C1-8CEF0FCB70C1}"/>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C3338096-2ED8-5A4D-FA20-4C89189F3B9A}"/>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25" name="Oval 24">
            <a:extLst>
              <a:ext uri="{FF2B5EF4-FFF2-40B4-BE49-F238E27FC236}">
                <a16:creationId xmlns:a16="http://schemas.microsoft.com/office/drawing/2014/main" id="{67644346-F38A-7076-42DB-9364D800CA7E}"/>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26" name="Oval 25">
            <a:extLst>
              <a:ext uri="{FF2B5EF4-FFF2-40B4-BE49-F238E27FC236}">
                <a16:creationId xmlns:a16="http://schemas.microsoft.com/office/drawing/2014/main" id="{06DE9233-5A15-BE50-77DB-12967952A0C7}"/>
              </a:ext>
            </a:extLst>
          </p:cNvPr>
          <p:cNvSpPr/>
          <p:nvPr/>
        </p:nvSpPr>
        <p:spPr>
          <a:xfrm>
            <a:off x="7216257"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3C418E75-2B53-4CB1-34C8-1521270A5CE4}"/>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36</a:t>
            </a: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55279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1000"/>
                                        <p:tgtEl>
                                          <p:spTgt spid="38"/>
                                        </p:tgtEl>
                                      </p:cBhvr>
                                    </p:animEffect>
                                    <p:anim calcmode="lin" valueType="num">
                                      <p:cBhvr>
                                        <p:cTn id="28" dur="1000" fill="hold"/>
                                        <p:tgtEl>
                                          <p:spTgt spid="38"/>
                                        </p:tgtEl>
                                        <p:attrNameLst>
                                          <p:attrName>ppt_x</p:attrName>
                                        </p:attrNameLst>
                                      </p:cBhvr>
                                      <p:tavLst>
                                        <p:tav tm="0">
                                          <p:val>
                                            <p:strVal val="#ppt_x"/>
                                          </p:val>
                                        </p:tav>
                                        <p:tav tm="100000">
                                          <p:val>
                                            <p:strVal val="#ppt_x"/>
                                          </p:val>
                                        </p:tav>
                                      </p:tavLst>
                                    </p:anim>
                                    <p:anim calcmode="lin" valueType="num">
                                      <p:cBhvr>
                                        <p:cTn id="29" dur="1000" fill="hold"/>
                                        <p:tgtEl>
                                          <p:spTgt spid="38"/>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40"/>
                                        </p:tgtEl>
                                        <p:attrNameLst>
                                          <p:attrName>style.visibility</p:attrName>
                                        </p:attrNameLst>
                                      </p:cBhvr>
                                      <p:to>
                                        <p:strVal val="visible"/>
                                      </p:to>
                                    </p:set>
                                    <p:animEffect transition="in" filter="fade">
                                      <p:cBhvr>
                                        <p:cTn id="32" dur="1000"/>
                                        <p:tgtEl>
                                          <p:spTgt spid="40"/>
                                        </p:tgtEl>
                                      </p:cBhvr>
                                    </p:animEffect>
                                    <p:anim calcmode="lin" valueType="num">
                                      <p:cBhvr>
                                        <p:cTn id="33" dur="1000" fill="hold"/>
                                        <p:tgtEl>
                                          <p:spTgt spid="40"/>
                                        </p:tgtEl>
                                        <p:attrNameLst>
                                          <p:attrName>ppt_x</p:attrName>
                                        </p:attrNameLst>
                                      </p:cBhvr>
                                      <p:tavLst>
                                        <p:tav tm="0">
                                          <p:val>
                                            <p:strVal val="#ppt_x"/>
                                          </p:val>
                                        </p:tav>
                                        <p:tav tm="100000">
                                          <p:val>
                                            <p:strVal val="#ppt_x"/>
                                          </p:val>
                                        </p:tav>
                                      </p:tavLst>
                                    </p:anim>
                                    <p:anim calcmode="lin" valueType="num">
                                      <p:cBhvr>
                                        <p:cTn id="34" dur="1000" fill="hold"/>
                                        <p:tgtEl>
                                          <p:spTgt spid="40"/>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41"/>
                                        </p:tgtEl>
                                        <p:attrNameLst>
                                          <p:attrName>style.visibility</p:attrName>
                                        </p:attrNameLst>
                                      </p:cBhvr>
                                      <p:to>
                                        <p:strVal val="visible"/>
                                      </p:to>
                                    </p:set>
                                    <p:animEffect transition="in" filter="fade">
                                      <p:cBhvr>
                                        <p:cTn id="37" dur="1000"/>
                                        <p:tgtEl>
                                          <p:spTgt spid="41"/>
                                        </p:tgtEl>
                                      </p:cBhvr>
                                    </p:animEffect>
                                    <p:anim calcmode="lin" valueType="num">
                                      <p:cBhvr>
                                        <p:cTn id="38" dur="1000" fill="hold"/>
                                        <p:tgtEl>
                                          <p:spTgt spid="41"/>
                                        </p:tgtEl>
                                        <p:attrNameLst>
                                          <p:attrName>ppt_x</p:attrName>
                                        </p:attrNameLst>
                                      </p:cBhvr>
                                      <p:tavLst>
                                        <p:tav tm="0">
                                          <p:val>
                                            <p:strVal val="#ppt_x"/>
                                          </p:val>
                                        </p:tav>
                                        <p:tav tm="100000">
                                          <p:val>
                                            <p:strVal val="#ppt_x"/>
                                          </p:val>
                                        </p:tav>
                                      </p:tavLst>
                                    </p:anim>
                                    <p:anim calcmode="lin" valueType="num">
                                      <p:cBhvr>
                                        <p:cTn id="39" dur="1000" fill="hold"/>
                                        <p:tgtEl>
                                          <p:spTgt spid="4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1000"/>
                                        <p:tgtEl>
                                          <p:spTgt spid="42"/>
                                        </p:tgtEl>
                                      </p:cBhvr>
                                    </p:animEffect>
                                    <p:anim calcmode="lin" valueType="num">
                                      <p:cBhvr>
                                        <p:cTn id="43" dur="1000" fill="hold"/>
                                        <p:tgtEl>
                                          <p:spTgt spid="42"/>
                                        </p:tgtEl>
                                        <p:attrNameLst>
                                          <p:attrName>ppt_x</p:attrName>
                                        </p:attrNameLst>
                                      </p:cBhvr>
                                      <p:tavLst>
                                        <p:tav tm="0">
                                          <p:val>
                                            <p:strVal val="#ppt_x"/>
                                          </p:val>
                                        </p:tav>
                                        <p:tav tm="100000">
                                          <p:val>
                                            <p:strVal val="#ppt_x"/>
                                          </p:val>
                                        </p:tav>
                                      </p:tavLst>
                                    </p:anim>
                                    <p:anim calcmode="lin" valueType="num">
                                      <p:cBhvr>
                                        <p:cTn id="44" dur="1000" fill="hold"/>
                                        <p:tgtEl>
                                          <p:spTgt spid="4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fade">
                                      <p:cBhvr>
                                        <p:cTn id="47" dur="1000"/>
                                        <p:tgtEl>
                                          <p:spTgt spid="43"/>
                                        </p:tgtEl>
                                      </p:cBhvr>
                                    </p:animEffect>
                                    <p:anim calcmode="lin" valueType="num">
                                      <p:cBhvr>
                                        <p:cTn id="48" dur="1000" fill="hold"/>
                                        <p:tgtEl>
                                          <p:spTgt spid="43"/>
                                        </p:tgtEl>
                                        <p:attrNameLst>
                                          <p:attrName>ppt_x</p:attrName>
                                        </p:attrNameLst>
                                      </p:cBhvr>
                                      <p:tavLst>
                                        <p:tav tm="0">
                                          <p:val>
                                            <p:strVal val="#ppt_x"/>
                                          </p:val>
                                        </p:tav>
                                        <p:tav tm="100000">
                                          <p:val>
                                            <p:strVal val="#ppt_x"/>
                                          </p:val>
                                        </p:tav>
                                      </p:tavLst>
                                    </p:anim>
                                    <p:anim calcmode="lin" valueType="num">
                                      <p:cBhvr>
                                        <p:cTn id="49" dur="1000" fill="hold"/>
                                        <p:tgtEl>
                                          <p:spTgt spid="4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fade">
                                      <p:cBhvr>
                                        <p:cTn id="52" dur="1000"/>
                                        <p:tgtEl>
                                          <p:spTgt spid="44"/>
                                        </p:tgtEl>
                                      </p:cBhvr>
                                    </p:animEffect>
                                    <p:anim calcmode="lin" valueType="num">
                                      <p:cBhvr>
                                        <p:cTn id="53" dur="1000" fill="hold"/>
                                        <p:tgtEl>
                                          <p:spTgt spid="44"/>
                                        </p:tgtEl>
                                        <p:attrNameLst>
                                          <p:attrName>ppt_x</p:attrName>
                                        </p:attrNameLst>
                                      </p:cBhvr>
                                      <p:tavLst>
                                        <p:tav tm="0">
                                          <p:val>
                                            <p:strVal val="#ppt_x"/>
                                          </p:val>
                                        </p:tav>
                                        <p:tav tm="100000">
                                          <p:val>
                                            <p:strVal val="#ppt_x"/>
                                          </p:val>
                                        </p:tav>
                                      </p:tavLst>
                                    </p:anim>
                                    <p:anim calcmode="lin" valueType="num">
                                      <p:cBhvr>
                                        <p:cTn id="54" dur="1000" fill="hold"/>
                                        <p:tgtEl>
                                          <p:spTgt spid="44"/>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026"/>
                                        </p:tgtEl>
                                        <p:attrNameLst>
                                          <p:attrName>style.visibility</p:attrName>
                                        </p:attrNameLst>
                                      </p:cBhvr>
                                      <p:to>
                                        <p:strVal val="visible"/>
                                      </p:to>
                                    </p:set>
                                    <p:animEffect transition="in" filter="fade">
                                      <p:cBhvr>
                                        <p:cTn id="57" dur="1000"/>
                                        <p:tgtEl>
                                          <p:spTgt spid="1026"/>
                                        </p:tgtEl>
                                      </p:cBhvr>
                                    </p:animEffect>
                                    <p:anim calcmode="lin" valueType="num">
                                      <p:cBhvr>
                                        <p:cTn id="58" dur="1000" fill="hold"/>
                                        <p:tgtEl>
                                          <p:spTgt spid="1026"/>
                                        </p:tgtEl>
                                        <p:attrNameLst>
                                          <p:attrName>ppt_x</p:attrName>
                                        </p:attrNameLst>
                                      </p:cBhvr>
                                      <p:tavLst>
                                        <p:tav tm="0">
                                          <p:val>
                                            <p:strVal val="#ppt_x"/>
                                          </p:val>
                                        </p:tav>
                                        <p:tav tm="100000">
                                          <p:val>
                                            <p:strVal val="#ppt_x"/>
                                          </p:val>
                                        </p:tav>
                                      </p:tavLst>
                                    </p:anim>
                                    <p:anim calcmode="lin" valueType="num">
                                      <p:cBhvr>
                                        <p:cTn id="59" dur="1000" fill="hold"/>
                                        <p:tgtEl>
                                          <p:spTgt spid="1026"/>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2"/>
                                        </p:tgtEl>
                                        <p:attrNameLst>
                                          <p:attrName>style.visibility</p:attrName>
                                        </p:attrNameLst>
                                      </p:cBhvr>
                                      <p:to>
                                        <p:strVal val="visible"/>
                                      </p:to>
                                    </p:set>
                                    <p:animEffect transition="in" filter="fade">
                                      <p:cBhvr>
                                        <p:cTn id="62" dur="1000"/>
                                        <p:tgtEl>
                                          <p:spTgt spid="52"/>
                                        </p:tgtEl>
                                      </p:cBhvr>
                                    </p:animEffect>
                                    <p:anim calcmode="lin" valueType="num">
                                      <p:cBhvr>
                                        <p:cTn id="63" dur="1000" fill="hold"/>
                                        <p:tgtEl>
                                          <p:spTgt spid="52"/>
                                        </p:tgtEl>
                                        <p:attrNameLst>
                                          <p:attrName>ppt_x</p:attrName>
                                        </p:attrNameLst>
                                      </p:cBhvr>
                                      <p:tavLst>
                                        <p:tav tm="0">
                                          <p:val>
                                            <p:strVal val="#ppt_x"/>
                                          </p:val>
                                        </p:tav>
                                        <p:tav tm="100000">
                                          <p:val>
                                            <p:strVal val="#ppt_x"/>
                                          </p:val>
                                        </p:tav>
                                      </p:tavLst>
                                    </p:anim>
                                    <p:anim calcmode="lin" valueType="num">
                                      <p:cBhvr>
                                        <p:cTn id="64" dur="1000" fill="hold"/>
                                        <p:tgtEl>
                                          <p:spTgt spid="52"/>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1000"/>
                                        <p:tgtEl>
                                          <p:spTgt spid="53"/>
                                        </p:tgtEl>
                                      </p:cBhvr>
                                    </p:animEffect>
                                    <p:anim calcmode="lin" valueType="num">
                                      <p:cBhvr>
                                        <p:cTn id="68" dur="1000" fill="hold"/>
                                        <p:tgtEl>
                                          <p:spTgt spid="53"/>
                                        </p:tgtEl>
                                        <p:attrNameLst>
                                          <p:attrName>ppt_x</p:attrName>
                                        </p:attrNameLst>
                                      </p:cBhvr>
                                      <p:tavLst>
                                        <p:tav tm="0">
                                          <p:val>
                                            <p:strVal val="#ppt_x"/>
                                          </p:val>
                                        </p:tav>
                                        <p:tav tm="100000">
                                          <p:val>
                                            <p:strVal val="#ppt_x"/>
                                          </p:val>
                                        </p:tav>
                                      </p:tavLst>
                                    </p:anim>
                                    <p:anim calcmode="lin" valueType="num">
                                      <p:cBhvr>
                                        <p:cTn id="69" dur="1000" fill="hold"/>
                                        <p:tgtEl>
                                          <p:spTgt spid="53"/>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fade">
                                      <p:cBhvr>
                                        <p:cTn id="72" dur="1000"/>
                                        <p:tgtEl>
                                          <p:spTgt spid="54"/>
                                        </p:tgtEl>
                                      </p:cBhvr>
                                    </p:animEffect>
                                    <p:anim calcmode="lin" valueType="num">
                                      <p:cBhvr>
                                        <p:cTn id="73" dur="1000" fill="hold"/>
                                        <p:tgtEl>
                                          <p:spTgt spid="54"/>
                                        </p:tgtEl>
                                        <p:attrNameLst>
                                          <p:attrName>ppt_x</p:attrName>
                                        </p:attrNameLst>
                                      </p:cBhvr>
                                      <p:tavLst>
                                        <p:tav tm="0">
                                          <p:val>
                                            <p:strVal val="#ppt_x"/>
                                          </p:val>
                                        </p:tav>
                                        <p:tav tm="100000">
                                          <p:val>
                                            <p:strVal val="#ppt_x"/>
                                          </p:val>
                                        </p:tav>
                                      </p:tavLst>
                                    </p:anim>
                                    <p:anim calcmode="lin" valueType="num">
                                      <p:cBhvr>
                                        <p:cTn id="74" dur="1000" fill="hold"/>
                                        <p:tgtEl>
                                          <p:spTgt spid="54"/>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55"/>
                                        </p:tgtEl>
                                        <p:attrNameLst>
                                          <p:attrName>style.visibility</p:attrName>
                                        </p:attrNameLst>
                                      </p:cBhvr>
                                      <p:to>
                                        <p:strVal val="visible"/>
                                      </p:to>
                                    </p:set>
                                    <p:animEffect transition="in" filter="fade">
                                      <p:cBhvr>
                                        <p:cTn id="77" dur="1000"/>
                                        <p:tgtEl>
                                          <p:spTgt spid="55"/>
                                        </p:tgtEl>
                                      </p:cBhvr>
                                    </p:animEffect>
                                    <p:anim calcmode="lin" valueType="num">
                                      <p:cBhvr>
                                        <p:cTn id="78" dur="1000" fill="hold"/>
                                        <p:tgtEl>
                                          <p:spTgt spid="55"/>
                                        </p:tgtEl>
                                        <p:attrNameLst>
                                          <p:attrName>ppt_x</p:attrName>
                                        </p:attrNameLst>
                                      </p:cBhvr>
                                      <p:tavLst>
                                        <p:tav tm="0">
                                          <p:val>
                                            <p:strVal val="#ppt_x"/>
                                          </p:val>
                                        </p:tav>
                                        <p:tav tm="100000">
                                          <p:val>
                                            <p:strVal val="#ppt_x"/>
                                          </p:val>
                                        </p:tav>
                                      </p:tavLst>
                                    </p:anim>
                                    <p:anim calcmode="lin" valueType="num">
                                      <p:cBhvr>
                                        <p:cTn id="79" dur="1000" fill="hold"/>
                                        <p:tgtEl>
                                          <p:spTgt spid="55"/>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56"/>
                                        </p:tgtEl>
                                        <p:attrNameLst>
                                          <p:attrName>style.visibility</p:attrName>
                                        </p:attrNameLst>
                                      </p:cBhvr>
                                      <p:to>
                                        <p:strVal val="visible"/>
                                      </p:to>
                                    </p:set>
                                    <p:animEffect transition="in" filter="fade">
                                      <p:cBhvr>
                                        <p:cTn id="82" dur="1000"/>
                                        <p:tgtEl>
                                          <p:spTgt spid="56"/>
                                        </p:tgtEl>
                                      </p:cBhvr>
                                    </p:animEffect>
                                    <p:anim calcmode="lin" valueType="num">
                                      <p:cBhvr>
                                        <p:cTn id="83" dur="1000" fill="hold"/>
                                        <p:tgtEl>
                                          <p:spTgt spid="56"/>
                                        </p:tgtEl>
                                        <p:attrNameLst>
                                          <p:attrName>ppt_x</p:attrName>
                                        </p:attrNameLst>
                                      </p:cBhvr>
                                      <p:tavLst>
                                        <p:tav tm="0">
                                          <p:val>
                                            <p:strVal val="#ppt_x"/>
                                          </p:val>
                                        </p:tav>
                                        <p:tav tm="100000">
                                          <p:val>
                                            <p:strVal val="#ppt_x"/>
                                          </p:val>
                                        </p:tav>
                                      </p:tavLst>
                                    </p:anim>
                                    <p:anim calcmode="lin" valueType="num">
                                      <p:cBhvr>
                                        <p:cTn id="84" dur="1000" fill="hold"/>
                                        <p:tgtEl>
                                          <p:spTgt spid="56"/>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42" presetClass="entr" presetSubtype="0" fill="hold" grpId="0" nodeType="click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1000"/>
                                        <p:tgtEl>
                                          <p:spTgt spid="21"/>
                                        </p:tgtEl>
                                      </p:cBhvr>
                                    </p:animEffect>
                                    <p:anim calcmode="lin" valueType="num">
                                      <p:cBhvr>
                                        <p:cTn id="90" dur="1000" fill="hold"/>
                                        <p:tgtEl>
                                          <p:spTgt spid="21"/>
                                        </p:tgtEl>
                                        <p:attrNameLst>
                                          <p:attrName>ppt_x</p:attrName>
                                        </p:attrNameLst>
                                      </p:cBhvr>
                                      <p:tavLst>
                                        <p:tav tm="0">
                                          <p:val>
                                            <p:strVal val="#ppt_x"/>
                                          </p:val>
                                        </p:tav>
                                        <p:tav tm="100000">
                                          <p:val>
                                            <p:strVal val="#ppt_x"/>
                                          </p:val>
                                        </p:tav>
                                      </p:tavLst>
                                    </p:anim>
                                    <p:anim calcmode="lin" valueType="num">
                                      <p:cBhvr>
                                        <p:cTn id="91" dur="1000" fill="hold"/>
                                        <p:tgtEl>
                                          <p:spTgt spid="21"/>
                                        </p:tgtEl>
                                        <p:attrNameLst>
                                          <p:attrName>ppt_y</p:attrName>
                                        </p:attrNameLst>
                                      </p:cBhvr>
                                      <p:tavLst>
                                        <p:tav tm="0">
                                          <p:val>
                                            <p:strVal val="#ppt_y+.1"/>
                                          </p:val>
                                        </p:tav>
                                        <p:tav tm="100000">
                                          <p:val>
                                            <p:strVal val="#ppt_y"/>
                                          </p:val>
                                        </p:tav>
                                      </p:tavLst>
                                    </p:anim>
                                  </p:childTnLst>
                                </p:cTn>
                              </p:par>
                              <p:par>
                                <p:cTn id="92" presetID="42" presetClass="entr" presetSubtype="0" fill="hold" grpId="0" nodeType="withEffect">
                                  <p:stCondLst>
                                    <p:cond delay="0"/>
                                  </p:stCondLst>
                                  <p:childTnLst>
                                    <p:set>
                                      <p:cBhvr>
                                        <p:cTn id="93" dur="1" fill="hold">
                                          <p:stCondLst>
                                            <p:cond delay="0"/>
                                          </p:stCondLst>
                                        </p:cTn>
                                        <p:tgtEl>
                                          <p:spTgt spid="22"/>
                                        </p:tgtEl>
                                        <p:attrNameLst>
                                          <p:attrName>style.visibility</p:attrName>
                                        </p:attrNameLst>
                                      </p:cBhvr>
                                      <p:to>
                                        <p:strVal val="visible"/>
                                      </p:to>
                                    </p:set>
                                    <p:animEffect transition="in" filter="fade">
                                      <p:cBhvr>
                                        <p:cTn id="94" dur="1000"/>
                                        <p:tgtEl>
                                          <p:spTgt spid="22"/>
                                        </p:tgtEl>
                                      </p:cBhvr>
                                    </p:animEffect>
                                    <p:anim calcmode="lin" valueType="num">
                                      <p:cBhvr>
                                        <p:cTn id="95" dur="1000" fill="hold"/>
                                        <p:tgtEl>
                                          <p:spTgt spid="22"/>
                                        </p:tgtEl>
                                        <p:attrNameLst>
                                          <p:attrName>ppt_x</p:attrName>
                                        </p:attrNameLst>
                                      </p:cBhvr>
                                      <p:tavLst>
                                        <p:tav tm="0">
                                          <p:val>
                                            <p:strVal val="#ppt_x"/>
                                          </p:val>
                                        </p:tav>
                                        <p:tav tm="100000">
                                          <p:val>
                                            <p:strVal val="#ppt_x"/>
                                          </p:val>
                                        </p:tav>
                                      </p:tavLst>
                                    </p:anim>
                                    <p:anim calcmode="lin" valueType="num">
                                      <p:cBhvr>
                                        <p:cTn id="96" dur="1000" fill="hold"/>
                                        <p:tgtEl>
                                          <p:spTgt spid="22"/>
                                        </p:tgtEl>
                                        <p:attrNameLst>
                                          <p:attrName>ppt_y</p:attrName>
                                        </p:attrNameLst>
                                      </p:cBhvr>
                                      <p:tavLst>
                                        <p:tav tm="0">
                                          <p:val>
                                            <p:strVal val="#ppt_y+.1"/>
                                          </p:val>
                                        </p:tav>
                                        <p:tav tm="100000">
                                          <p:val>
                                            <p:strVal val="#ppt_y"/>
                                          </p:val>
                                        </p:tav>
                                      </p:tavLst>
                                    </p:anim>
                                  </p:childTnLst>
                                </p:cTn>
                              </p:par>
                              <p:par>
                                <p:cTn id="97" presetID="42" presetClass="entr" presetSubtype="0" fill="hold" grpId="0" nodeType="withEffect">
                                  <p:stCondLst>
                                    <p:cond delay="0"/>
                                  </p:stCondLst>
                                  <p:childTnLst>
                                    <p:set>
                                      <p:cBhvr>
                                        <p:cTn id="98" dur="1" fill="hold">
                                          <p:stCondLst>
                                            <p:cond delay="0"/>
                                          </p:stCondLst>
                                        </p:cTn>
                                        <p:tgtEl>
                                          <p:spTgt spid="27"/>
                                        </p:tgtEl>
                                        <p:attrNameLst>
                                          <p:attrName>style.visibility</p:attrName>
                                        </p:attrNameLst>
                                      </p:cBhvr>
                                      <p:to>
                                        <p:strVal val="visible"/>
                                      </p:to>
                                    </p:set>
                                    <p:animEffect transition="in" filter="fade">
                                      <p:cBhvr>
                                        <p:cTn id="99" dur="1000"/>
                                        <p:tgtEl>
                                          <p:spTgt spid="27"/>
                                        </p:tgtEl>
                                      </p:cBhvr>
                                    </p:animEffect>
                                    <p:anim calcmode="lin" valueType="num">
                                      <p:cBhvr>
                                        <p:cTn id="100" dur="1000" fill="hold"/>
                                        <p:tgtEl>
                                          <p:spTgt spid="27"/>
                                        </p:tgtEl>
                                        <p:attrNameLst>
                                          <p:attrName>ppt_x</p:attrName>
                                        </p:attrNameLst>
                                      </p:cBhvr>
                                      <p:tavLst>
                                        <p:tav tm="0">
                                          <p:val>
                                            <p:strVal val="#ppt_x"/>
                                          </p:val>
                                        </p:tav>
                                        <p:tav tm="100000">
                                          <p:val>
                                            <p:strVal val="#ppt_x"/>
                                          </p:val>
                                        </p:tav>
                                      </p:tavLst>
                                    </p:anim>
                                    <p:anim calcmode="lin" valueType="num">
                                      <p:cBhvr>
                                        <p:cTn id="101" dur="1000" fill="hold"/>
                                        <p:tgtEl>
                                          <p:spTgt spid="27"/>
                                        </p:tgtEl>
                                        <p:attrNameLst>
                                          <p:attrName>ppt_y</p:attrName>
                                        </p:attrNameLst>
                                      </p:cBhvr>
                                      <p:tavLst>
                                        <p:tav tm="0">
                                          <p:val>
                                            <p:strVal val="#ppt_y+.1"/>
                                          </p:val>
                                        </p:tav>
                                        <p:tav tm="100000">
                                          <p:val>
                                            <p:strVal val="#ppt_y"/>
                                          </p:val>
                                        </p:tav>
                                      </p:tavLst>
                                    </p:anim>
                                  </p:childTnLst>
                                </p:cTn>
                              </p:par>
                              <p:par>
                                <p:cTn id="102" presetID="42" presetClass="entr" presetSubtype="0" fill="hold" grpId="0" nodeType="withEffect">
                                  <p:stCondLst>
                                    <p:cond delay="0"/>
                                  </p:stCondLst>
                                  <p:childTnLst>
                                    <p:set>
                                      <p:cBhvr>
                                        <p:cTn id="103" dur="1" fill="hold">
                                          <p:stCondLst>
                                            <p:cond delay="0"/>
                                          </p:stCondLst>
                                        </p:cTn>
                                        <p:tgtEl>
                                          <p:spTgt spid="28"/>
                                        </p:tgtEl>
                                        <p:attrNameLst>
                                          <p:attrName>style.visibility</p:attrName>
                                        </p:attrNameLst>
                                      </p:cBhvr>
                                      <p:to>
                                        <p:strVal val="visible"/>
                                      </p:to>
                                    </p:set>
                                    <p:animEffect transition="in" filter="fade">
                                      <p:cBhvr>
                                        <p:cTn id="104" dur="1000"/>
                                        <p:tgtEl>
                                          <p:spTgt spid="28"/>
                                        </p:tgtEl>
                                      </p:cBhvr>
                                    </p:animEffect>
                                    <p:anim calcmode="lin" valueType="num">
                                      <p:cBhvr>
                                        <p:cTn id="105" dur="1000" fill="hold"/>
                                        <p:tgtEl>
                                          <p:spTgt spid="28"/>
                                        </p:tgtEl>
                                        <p:attrNameLst>
                                          <p:attrName>ppt_x</p:attrName>
                                        </p:attrNameLst>
                                      </p:cBhvr>
                                      <p:tavLst>
                                        <p:tav tm="0">
                                          <p:val>
                                            <p:strVal val="#ppt_x"/>
                                          </p:val>
                                        </p:tav>
                                        <p:tav tm="100000">
                                          <p:val>
                                            <p:strVal val="#ppt_x"/>
                                          </p:val>
                                        </p:tav>
                                      </p:tavLst>
                                    </p:anim>
                                    <p:anim calcmode="lin" valueType="num">
                                      <p:cBhvr>
                                        <p:cTn id="106" dur="1000" fill="hold"/>
                                        <p:tgtEl>
                                          <p:spTgt spid="28"/>
                                        </p:tgtEl>
                                        <p:attrNameLst>
                                          <p:attrName>ppt_y</p:attrName>
                                        </p:attrNameLst>
                                      </p:cBhvr>
                                      <p:tavLst>
                                        <p:tav tm="0">
                                          <p:val>
                                            <p:strVal val="#ppt_y+.1"/>
                                          </p:val>
                                        </p:tav>
                                        <p:tav tm="100000">
                                          <p:val>
                                            <p:strVal val="#ppt_y"/>
                                          </p:val>
                                        </p:tav>
                                      </p:tavLst>
                                    </p:anim>
                                  </p:childTnLst>
                                </p:cTn>
                              </p:par>
                              <p:par>
                                <p:cTn id="107" presetID="42" presetClass="entr" presetSubtype="0" fill="hold" grpId="0" nodeType="withEffect">
                                  <p:stCondLst>
                                    <p:cond delay="0"/>
                                  </p:stCondLst>
                                  <p:childTnLst>
                                    <p:set>
                                      <p:cBhvr>
                                        <p:cTn id="108" dur="1" fill="hold">
                                          <p:stCondLst>
                                            <p:cond delay="0"/>
                                          </p:stCondLst>
                                        </p:cTn>
                                        <p:tgtEl>
                                          <p:spTgt spid="29"/>
                                        </p:tgtEl>
                                        <p:attrNameLst>
                                          <p:attrName>style.visibility</p:attrName>
                                        </p:attrNameLst>
                                      </p:cBhvr>
                                      <p:to>
                                        <p:strVal val="visible"/>
                                      </p:to>
                                    </p:set>
                                    <p:animEffect transition="in" filter="fade">
                                      <p:cBhvr>
                                        <p:cTn id="109" dur="1000"/>
                                        <p:tgtEl>
                                          <p:spTgt spid="29"/>
                                        </p:tgtEl>
                                      </p:cBhvr>
                                    </p:animEffect>
                                    <p:anim calcmode="lin" valueType="num">
                                      <p:cBhvr>
                                        <p:cTn id="110" dur="1000" fill="hold"/>
                                        <p:tgtEl>
                                          <p:spTgt spid="29"/>
                                        </p:tgtEl>
                                        <p:attrNameLst>
                                          <p:attrName>ppt_x</p:attrName>
                                        </p:attrNameLst>
                                      </p:cBhvr>
                                      <p:tavLst>
                                        <p:tav tm="0">
                                          <p:val>
                                            <p:strVal val="#ppt_x"/>
                                          </p:val>
                                        </p:tav>
                                        <p:tav tm="100000">
                                          <p:val>
                                            <p:strVal val="#ppt_x"/>
                                          </p:val>
                                        </p:tav>
                                      </p:tavLst>
                                    </p:anim>
                                    <p:anim calcmode="lin" valueType="num">
                                      <p:cBhvr>
                                        <p:cTn id="111" dur="1000" fill="hold"/>
                                        <p:tgtEl>
                                          <p:spTgt spid="29"/>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30"/>
                                        </p:tgtEl>
                                        <p:attrNameLst>
                                          <p:attrName>style.visibility</p:attrName>
                                        </p:attrNameLst>
                                      </p:cBhvr>
                                      <p:to>
                                        <p:strVal val="visible"/>
                                      </p:to>
                                    </p:set>
                                    <p:animEffect transition="in" filter="fade">
                                      <p:cBhvr>
                                        <p:cTn id="114" dur="1000"/>
                                        <p:tgtEl>
                                          <p:spTgt spid="30"/>
                                        </p:tgtEl>
                                      </p:cBhvr>
                                    </p:animEffect>
                                    <p:anim calcmode="lin" valueType="num">
                                      <p:cBhvr>
                                        <p:cTn id="115" dur="1000" fill="hold"/>
                                        <p:tgtEl>
                                          <p:spTgt spid="30"/>
                                        </p:tgtEl>
                                        <p:attrNameLst>
                                          <p:attrName>ppt_x</p:attrName>
                                        </p:attrNameLst>
                                      </p:cBhvr>
                                      <p:tavLst>
                                        <p:tav tm="0">
                                          <p:val>
                                            <p:strVal val="#ppt_x"/>
                                          </p:val>
                                        </p:tav>
                                        <p:tav tm="100000">
                                          <p:val>
                                            <p:strVal val="#ppt_x"/>
                                          </p:val>
                                        </p:tav>
                                      </p:tavLst>
                                    </p:anim>
                                    <p:anim calcmode="lin" valueType="num">
                                      <p:cBhvr>
                                        <p:cTn id="116" dur="1000" fill="hold"/>
                                        <p:tgtEl>
                                          <p:spTgt spid="30"/>
                                        </p:tgtEl>
                                        <p:attrNameLst>
                                          <p:attrName>ppt_y</p:attrName>
                                        </p:attrNameLst>
                                      </p:cBhvr>
                                      <p:tavLst>
                                        <p:tav tm="0">
                                          <p:val>
                                            <p:strVal val="#ppt_y+.1"/>
                                          </p:val>
                                        </p:tav>
                                        <p:tav tm="100000">
                                          <p:val>
                                            <p:strVal val="#ppt_y"/>
                                          </p:val>
                                        </p:tav>
                                      </p:tavLst>
                                    </p:anim>
                                  </p:childTnLst>
                                </p:cTn>
                              </p:par>
                              <p:par>
                                <p:cTn id="117" presetID="42" presetClass="entr" presetSubtype="0" fill="hold" grpId="0" nodeType="withEffect">
                                  <p:stCondLst>
                                    <p:cond delay="0"/>
                                  </p:stCondLst>
                                  <p:childTnLst>
                                    <p:set>
                                      <p:cBhvr>
                                        <p:cTn id="118" dur="1" fill="hold">
                                          <p:stCondLst>
                                            <p:cond delay="0"/>
                                          </p:stCondLst>
                                        </p:cTn>
                                        <p:tgtEl>
                                          <p:spTgt spid="45"/>
                                        </p:tgtEl>
                                        <p:attrNameLst>
                                          <p:attrName>style.visibility</p:attrName>
                                        </p:attrNameLst>
                                      </p:cBhvr>
                                      <p:to>
                                        <p:strVal val="visible"/>
                                      </p:to>
                                    </p:set>
                                    <p:animEffect transition="in" filter="fade">
                                      <p:cBhvr>
                                        <p:cTn id="119" dur="1000"/>
                                        <p:tgtEl>
                                          <p:spTgt spid="45"/>
                                        </p:tgtEl>
                                      </p:cBhvr>
                                    </p:animEffect>
                                    <p:anim calcmode="lin" valueType="num">
                                      <p:cBhvr>
                                        <p:cTn id="120" dur="1000" fill="hold"/>
                                        <p:tgtEl>
                                          <p:spTgt spid="45"/>
                                        </p:tgtEl>
                                        <p:attrNameLst>
                                          <p:attrName>ppt_x</p:attrName>
                                        </p:attrNameLst>
                                      </p:cBhvr>
                                      <p:tavLst>
                                        <p:tav tm="0">
                                          <p:val>
                                            <p:strVal val="#ppt_x"/>
                                          </p:val>
                                        </p:tav>
                                        <p:tav tm="100000">
                                          <p:val>
                                            <p:strVal val="#ppt_x"/>
                                          </p:val>
                                        </p:tav>
                                      </p:tavLst>
                                    </p:anim>
                                    <p:anim calcmode="lin" valueType="num">
                                      <p:cBhvr>
                                        <p:cTn id="121" dur="1000" fill="hold"/>
                                        <p:tgtEl>
                                          <p:spTgt spid="45"/>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0"/>
                                  </p:stCondLst>
                                  <p:childTnLst>
                                    <p:set>
                                      <p:cBhvr>
                                        <p:cTn id="123" dur="1" fill="hold">
                                          <p:stCondLst>
                                            <p:cond delay="0"/>
                                          </p:stCondLst>
                                        </p:cTn>
                                        <p:tgtEl>
                                          <p:spTgt spid="48"/>
                                        </p:tgtEl>
                                        <p:attrNameLst>
                                          <p:attrName>style.visibility</p:attrName>
                                        </p:attrNameLst>
                                      </p:cBhvr>
                                      <p:to>
                                        <p:strVal val="visible"/>
                                      </p:to>
                                    </p:set>
                                    <p:animEffect transition="in" filter="fade">
                                      <p:cBhvr>
                                        <p:cTn id="124" dur="1000"/>
                                        <p:tgtEl>
                                          <p:spTgt spid="48"/>
                                        </p:tgtEl>
                                      </p:cBhvr>
                                    </p:animEffect>
                                    <p:anim calcmode="lin" valueType="num">
                                      <p:cBhvr>
                                        <p:cTn id="125" dur="1000" fill="hold"/>
                                        <p:tgtEl>
                                          <p:spTgt spid="48"/>
                                        </p:tgtEl>
                                        <p:attrNameLst>
                                          <p:attrName>ppt_x</p:attrName>
                                        </p:attrNameLst>
                                      </p:cBhvr>
                                      <p:tavLst>
                                        <p:tav tm="0">
                                          <p:val>
                                            <p:strVal val="#ppt_x"/>
                                          </p:val>
                                        </p:tav>
                                        <p:tav tm="100000">
                                          <p:val>
                                            <p:strVal val="#ppt_x"/>
                                          </p:val>
                                        </p:tav>
                                      </p:tavLst>
                                    </p:anim>
                                    <p:anim calcmode="lin" valueType="num">
                                      <p:cBhvr>
                                        <p:cTn id="126" dur="1000" fill="hold"/>
                                        <p:tgtEl>
                                          <p:spTgt spid="48"/>
                                        </p:tgtEl>
                                        <p:attrNameLst>
                                          <p:attrName>ppt_y</p:attrName>
                                        </p:attrNameLst>
                                      </p:cBhvr>
                                      <p:tavLst>
                                        <p:tav tm="0">
                                          <p:val>
                                            <p:strVal val="#ppt_y+.1"/>
                                          </p:val>
                                        </p:tav>
                                        <p:tav tm="100000">
                                          <p:val>
                                            <p:strVal val="#ppt_y"/>
                                          </p:val>
                                        </p:tav>
                                      </p:tavLst>
                                    </p:anim>
                                  </p:childTnLst>
                                </p:cTn>
                              </p:par>
                              <p:par>
                                <p:cTn id="127" presetID="42" presetClass="entr" presetSubtype="0" fill="hold" nodeType="withEffect">
                                  <p:stCondLst>
                                    <p:cond delay="0"/>
                                  </p:stCondLst>
                                  <p:childTnLst>
                                    <p:set>
                                      <p:cBhvr>
                                        <p:cTn id="128" dur="1" fill="hold">
                                          <p:stCondLst>
                                            <p:cond delay="0"/>
                                          </p:stCondLst>
                                        </p:cTn>
                                        <p:tgtEl>
                                          <p:spTgt spid="58"/>
                                        </p:tgtEl>
                                        <p:attrNameLst>
                                          <p:attrName>style.visibility</p:attrName>
                                        </p:attrNameLst>
                                      </p:cBhvr>
                                      <p:to>
                                        <p:strVal val="visible"/>
                                      </p:to>
                                    </p:set>
                                    <p:animEffect transition="in" filter="fade">
                                      <p:cBhvr>
                                        <p:cTn id="129" dur="1000"/>
                                        <p:tgtEl>
                                          <p:spTgt spid="58"/>
                                        </p:tgtEl>
                                      </p:cBhvr>
                                    </p:animEffect>
                                    <p:anim calcmode="lin" valueType="num">
                                      <p:cBhvr>
                                        <p:cTn id="130" dur="1000" fill="hold"/>
                                        <p:tgtEl>
                                          <p:spTgt spid="58"/>
                                        </p:tgtEl>
                                        <p:attrNameLst>
                                          <p:attrName>ppt_x</p:attrName>
                                        </p:attrNameLst>
                                      </p:cBhvr>
                                      <p:tavLst>
                                        <p:tav tm="0">
                                          <p:val>
                                            <p:strVal val="#ppt_x"/>
                                          </p:val>
                                        </p:tav>
                                        <p:tav tm="100000">
                                          <p:val>
                                            <p:strVal val="#ppt_x"/>
                                          </p:val>
                                        </p:tav>
                                      </p:tavLst>
                                    </p:anim>
                                    <p:anim calcmode="lin" valueType="num">
                                      <p:cBhvr>
                                        <p:cTn id="131" dur="1000" fill="hold"/>
                                        <p:tgtEl>
                                          <p:spTgt spid="58"/>
                                        </p:tgtEl>
                                        <p:attrNameLst>
                                          <p:attrName>ppt_y</p:attrName>
                                        </p:attrNameLst>
                                      </p:cBhvr>
                                      <p:tavLst>
                                        <p:tav tm="0">
                                          <p:val>
                                            <p:strVal val="#ppt_y+.1"/>
                                          </p:val>
                                        </p:tav>
                                        <p:tav tm="100000">
                                          <p:val>
                                            <p:strVal val="#ppt_y"/>
                                          </p:val>
                                        </p:tav>
                                      </p:tavLst>
                                    </p:anim>
                                  </p:childTnLst>
                                </p:cTn>
                              </p:par>
                              <p:par>
                                <p:cTn id="132" presetID="42" presetClass="entr" presetSubtype="0" fill="hold" grpId="0" nodeType="withEffect">
                                  <p:stCondLst>
                                    <p:cond delay="0"/>
                                  </p:stCondLst>
                                  <p:childTnLst>
                                    <p:set>
                                      <p:cBhvr>
                                        <p:cTn id="133" dur="1" fill="hold">
                                          <p:stCondLst>
                                            <p:cond delay="0"/>
                                          </p:stCondLst>
                                        </p:cTn>
                                        <p:tgtEl>
                                          <p:spTgt spid="59"/>
                                        </p:tgtEl>
                                        <p:attrNameLst>
                                          <p:attrName>style.visibility</p:attrName>
                                        </p:attrNameLst>
                                      </p:cBhvr>
                                      <p:to>
                                        <p:strVal val="visible"/>
                                      </p:to>
                                    </p:set>
                                    <p:animEffect transition="in" filter="fade">
                                      <p:cBhvr>
                                        <p:cTn id="134" dur="1000"/>
                                        <p:tgtEl>
                                          <p:spTgt spid="59"/>
                                        </p:tgtEl>
                                      </p:cBhvr>
                                    </p:animEffect>
                                    <p:anim calcmode="lin" valueType="num">
                                      <p:cBhvr>
                                        <p:cTn id="135" dur="1000" fill="hold"/>
                                        <p:tgtEl>
                                          <p:spTgt spid="59"/>
                                        </p:tgtEl>
                                        <p:attrNameLst>
                                          <p:attrName>ppt_x</p:attrName>
                                        </p:attrNameLst>
                                      </p:cBhvr>
                                      <p:tavLst>
                                        <p:tav tm="0">
                                          <p:val>
                                            <p:strVal val="#ppt_x"/>
                                          </p:val>
                                        </p:tav>
                                        <p:tav tm="100000">
                                          <p:val>
                                            <p:strVal val="#ppt_x"/>
                                          </p:val>
                                        </p:tav>
                                      </p:tavLst>
                                    </p:anim>
                                    <p:anim calcmode="lin" valueType="num">
                                      <p:cBhvr>
                                        <p:cTn id="136" dur="1000" fill="hold"/>
                                        <p:tgtEl>
                                          <p:spTgt spid="59"/>
                                        </p:tgtEl>
                                        <p:attrNameLst>
                                          <p:attrName>ppt_y</p:attrName>
                                        </p:attrNameLst>
                                      </p:cBhvr>
                                      <p:tavLst>
                                        <p:tav tm="0">
                                          <p:val>
                                            <p:strVal val="#ppt_y+.1"/>
                                          </p:val>
                                        </p:tav>
                                        <p:tav tm="100000">
                                          <p:val>
                                            <p:strVal val="#ppt_y"/>
                                          </p:val>
                                        </p:tav>
                                      </p:tavLst>
                                    </p:anim>
                                  </p:childTnLst>
                                </p:cTn>
                              </p:par>
                              <p:par>
                                <p:cTn id="137" presetID="42" presetClass="entr" presetSubtype="0" fill="hold" nodeType="withEffect">
                                  <p:stCondLst>
                                    <p:cond delay="0"/>
                                  </p:stCondLst>
                                  <p:childTnLst>
                                    <p:set>
                                      <p:cBhvr>
                                        <p:cTn id="138" dur="1" fill="hold">
                                          <p:stCondLst>
                                            <p:cond delay="0"/>
                                          </p:stCondLst>
                                        </p:cTn>
                                        <p:tgtEl>
                                          <p:spTgt spid="60"/>
                                        </p:tgtEl>
                                        <p:attrNameLst>
                                          <p:attrName>style.visibility</p:attrName>
                                        </p:attrNameLst>
                                      </p:cBhvr>
                                      <p:to>
                                        <p:strVal val="visible"/>
                                      </p:to>
                                    </p:set>
                                    <p:animEffect transition="in" filter="fade">
                                      <p:cBhvr>
                                        <p:cTn id="139" dur="1000"/>
                                        <p:tgtEl>
                                          <p:spTgt spid="60"/>
                                        </p:tgtEl>
                                      </p:cBhvr>
                                    </p:animEffect>
                                    <p:anim calcmode="lin" valueType="num">
                                      <p:cBhvr>
                                        <p:cTn id="140" dur="1000" fill="hold"/>
                                        <p:tgtEl>
                                          <p:spTgt spid="60"/>
                                        </p:tgtEl>
                                        <p:attrNameLst>
                                          <p:attrName>ppt_x</p:attrName>
                                        </p:attrNameLst>
                                      </p:cBhvr>
                                      <p:tavLst>
                                        <p:tav tm="0">
                                          <p:val>
                                            <p:strVal val="#ppt_x"/>
                                          </p:val>
                                        </p:tav>
                                        <p:tav tm="100000">
                                          <p:val>
                                            <p:strVal val="#ppt_x"/>
                                          </p:val>
                                        </p:tav>
                                      </p:tavLst>
                                    </p:anim>
                                    <p:anim calcmode="lin" valueType="num">
                                      <p:cBhvr>
                                        <p:cTn id="141" dur="1000" fill="hold"/>
                                        <p:tgtEl>
                                          <p:spTgt spid="60"/>
                                        </p:tgtEl>
                                        <p:attrNameLst>
                                          <p:attrName>ppt_y</p:attrName>
                                        </p:attrNameLst>
                                      </p:cBhvr>
                                      <p:tavLst>
                                        <p:tav tm="0">
                                          <p:val>
                                            <p:strVal val="#ppt_y+.1"/>
                                          </p:val>
                                        </p:tav>
                                        <p:tav tm="100000">
                                          <p:val>
                                            <p:strVal val="#ppt_y"/>
                                          </p:val>
                                        </p:tav>
                                      </p:tavLst>
                                    </p:anim>
                                  </p:childTnLst>
                                </p:cTn>
                              </p:par>
                              <p:par>
                                <p:cTn id="142" presetID="42" presetClass="entr" presetSubtype="0" fill="hold" nodeType="withEffect">
                                  <p:stCondLst>
                                    <p:cond delay="0"/>
                                  </p:stCondLst>
                                  <p:childTnLst>
                                    <p:set>
                                      <p:cBhvr>
                                        <p:cTn id="143" dur="1" fill="hold">
                                          <p:stCondLst>
                                            <p:cond delay="0"/>
                                          </p:stCondLst>
                                        </p:cTn>
                                        <p:tgtEl>
                                          <p:spTgt spid="61"/>
                                        </p:tgtEl>
                                        <p:attrNameLst>
                                          <p:attrName>style.visibility</p:attrName>
                                        </p:attrNameLst>
                                      </p:cBhvr>
                                      <p:to>
                                        <p:strVal val="visible"/>
                                      </p:to>
                                    </p:set>
                                    <p:animEffect transition="in" filter="fade">
                                      <p:cBhvr>
                                        <p:cTn id="144" dur="1000"/>
                                        <p:tgtEl>
                                          <p:spTgt spid="61"/>
                                        </p:tgtEl>
                                      </p:cBhvr>
                                    </p:animEffect>
                                    <p:anim calcmode="lin" valueType="num">
                                      <p:cBhvr>
                                        <p:cTn id="145" dur="1000" fill="hold"/>
                                        <p:tgtEl>
                                          <p:spTgt spid="61"/>
                                        </p:tgtEl>
                                        <p:attrNameLst>
                                          <p:attrName>ppt_x</p:attrName>
                                        </p:attrNameLst>
                                      </p:cBhvr>
                                      <p:tavLst>
                                        <p:tav tm="0">
                                          <p:val>
                                            <p:strVal val="#ppt_x"/>
                                          </p:val>
                                        </p:tav>
                                        <p:tav tm="100000">
                                          <p:val>
                                            <p:strVal val="#ppt_x"/>
                                          </p:val>
                                        </p:tav>
                                      </p:tavLst>
                                    </p:anim>
                                    <p:anim calcmode="lin" valueType="num">
                                      <p:cBhvr>
                                        <p:cTn id="146" dur="1000" fill="hold"/>
                                        <p:tgtEl>
                                          <p:spTgt spid="61"/>
                                        </p:tgtEl>
                                        <p:attrNameLst>
                                          <p:attrName>ppt_y</p:attrName>
                                        </p:attrNameLst>
                                      </p:cBhvr>
                                      <p:tavLst>
                                        <p:tav tm="0">
                                          <p:val>
                                            <p:strVal val="#ppt_y+.1"/>
                                          </p:val>
                                        </p:tav>
                                        <p:tav tm="100000">
                                          <p:val>
                                            <p:strVal val="#ppt_y"/>
                                          </p:val>
                                        </p:tav>
                                      </p:tavLst>
                                    </p:anim>
                                  </p:childTnLst>
                                </p:cTn>
                              </p:par>
                              <p:par>
                                <p:cTn id="147" presetID="42" presetClass="entr" presetSubtype="0" fill="hold" nodeType="withEffect">
                                  <p:stCondLst>
                                    <p:cond delay="0"/>
                                  </p:stCondLst>
                                  <p:childTnLst>
                                    <p:set>
                                      <p:cBhvr>
                                        <p:cTn id="148" dur="1" fill="hold">
                                          <p:stCondLst>
                                            <p:cond delay="0"/>
                                          </p:stCondLst>
                                        </p:cTn>
                                        <p:tgtEl>
                                          <p:spTgt spid="62"/>
                                        </p:tgtEl>
                                        <p:attrNameLst>
                                          <p:attrName>style.visibility</p:attrName>
                                        </p:attrNameLst>
                                      </p:cBhvr>
                                      <p:to>
                                        <p:strVal val="visible"/>
                                      </p:to>
                                    </p:set>
                                    <p:animEffect transition="in" filter="fade">
                                      <p:cBhvr>
                                        <p:cTn id="149" dur="1000"/>
                                        <p:tgtEl>
                                          <p:spTgt spid="62"/>
                                        </p:tgtEl>
                                      </p:cBhvr>
                                    </p:animEffect>
                                    <p:anim calcmode="lin" valueType="num">
                                      <p:cBhvr>
                                        <p:cTn id="150" dur="1000" fill="hold"/>
                                        <p:tgtEl>
                                          <p:spTgt spid="62"/>
                                        </p:tgtEl>
                                        <p:attrNameLst>
                                          <p:attrName>ppt_x</p:attrName>
                                        </p:attrNameLst>
                                      </p:cBhvr>
                                      <p:tavLst>
                                        <p:tav tm="0">
                                          <p:val>
                                            <p:strVal val="#ppt_x"/>
                                          </p:val>
                                        </p:tav>
                                        <p:tav tm="100000">
                                          <p:val>
                                            <p:strVal val="#ppt_x"/>
                                          </p:val>
                                        </p:tav>
                                      </p:tavLst>
                                    </p:anim>
                                    <p:anim calcmode="lin" valueType="num">
                                      <p:cBhvr>
                                        <p:cTn id="151" dur="1000" fill="hold"/>
                                        <p:tgtEl>
                                          <p:spTgt spid="62"/>
                                        </p:tgtEl>
                                        <p:attrNameLst>
                                          <p:attrName>ppt_y</p:attrName>
                                        </p:attrNameLst>
                                      </p:cBhvr>
                                      <p:tavLst>
                                        <p:tav tm="0">
                                          <p:val>
                                            <p:strVal val="#ppt_y+.1"/>
                                          </p:val>
                                        </p:tav>
                                        <p:tav tm="100000">
                                          <p:val>
                                            <p:strVal val="#ppt_y"/>
                                          </p:val>
                                        </p:tav>
                                      </p:tavLst>
                                    </p:anim>
                                  </p:childTnLst>
                                </p:cTn>
                              </p:par>
                              <p:par>
                                <p:cTn id="152" presetID="42" presetClass="entr" presetSubtype="0" fill="hold" nodeType="withEffect">
                                  <p:stCondLst>
                                    <p:cond delay="0"/>
                                  </p:stCondLst>
                                  <p:childTnLst>
                                    <p:set>
                                      <p:cBhvr>
                                        <p:cTn id="153" dur="1" fill="hold">
                                          <p:stCondLst>
                                            <p:cond delay="0"/>
                                          </p:stCondLst>
                                        </p:cTn>
                                        <p:tgtEl>
                                          <p:spTgt spid="1024"/>
                                        </p:tgtEl>
                                        <p:attrNameLst>
                                          <p:attrName>style.visibility</p:attrName>
                                        </p:attrNameLst>
                                      </p:cBhvr>
                                      <p:to>
                                        <p:strVal val="visible"/>
                                      </p:to>
                                    </p:set>
                                    <p:animEffect transition="in" filter="fade">
                                      <p:cBhvr>
                                        <p:cTn id="154" dur="1000"/>
                                        <p:tgtEl>
                                          <p:spTgt spid="1024"/>
                                        </p:tgtEl>
                                      </p:cBhvr>
                                    </p:animEffect>
                                    <p:anim calcmode="lin" valueType="num">
                                      <p:cBhvr>
                                        <p:cTn id="155" dur="1000" fill="hold"/>
                                        <p:tgtEl>
                                          <p:spTgt spid="1024"/>
                                        </p:tgtEl>
                                        <p:attrNameLst>
                                          <p:attrName>ppt_x</p:attrName>
                                        </p:attrNameLst>
                                      </p:cBhvr>
                                      <p:tavLst>
                                        <p:tav tm="0">
                                          <p:val>
                                            <p:strVal val="#ppt_x"/>
                                          </p:val>
                                        </p:tav>
                                        <p:tav tm="100000">
                                          <p:val>
                                            <p:strVal val="#ppt_x"/>
                                          </p:val>
                                        </p:tav>
                                      </p:tavLst>
                                    </p:anim>
                                    <p:anim calcmode="lin" valueType="num">
                                      <p:cBhvr>
                                        <p:cTn id="156" dur="1000" fill="hold"/>
                                        <p:tgtEl>
                                          <p:spTgt spid="1024"/>
                                        </p:tgtEl>
                                        <p:attrNameLst>
                                          <p:attrName>ppt_y</p:attrName>
                                        </p:attrNameLst>
                                      </p:cBhvr>
                                      <p:tavLst>
                                        <p:tav tm="0">
                                          <p:val>
                                            <p:strVal val="#ppt_y+.1"/>
                                          </p:val>
                                        </p:tav>
                                        <p:tav tm="100000">
                                          <p:val>
                                            <p:strVal val="#ppt_y"/>
                                          </p:val>
                                        </p:tav>
                                      </p:tavLst>
                                    </p:anim>
                                  </p:childTnLst>
                                </p:cTn>
                              </p:par>
                              <p:par>
                                <p:cTn id="157" presetID="42" presetClass="entr" presetSubtype="0" fill="hold" nodeType="withEffect">
                                  <p:stCondLst>
                                    <p:cond delay="0"/>
                                  </p:stCondLst>
                                  <p:childTnLst>
                                    <p:set>
                                      <p:cBhvr>
                                        <p:cTn id="158" dur="1" fill="hold">
                                          <p:stCondLst>
                                            <p:cond delay="0"/>
                                          </p:stCondLst>
                                        </p:cTn>
                                        <p:tgtEl>
                                          <p:spTgt spid="1025"/>
                                        </p:tgtEl>
                                        <p:attrNameLst>
                                          <p:attrName>style.visibility</p:attrName>
                                        </p:attrNameLst>
                                      </p:cBhvr>
                                      <p:to>
                                        <p:strVal val="visible"/>
                                      </p:to>
                                    </p:set>
                                    <p:animEffect transition="in" filter="fade">
                                      <p:cBhvr>
                                        <p:cTn id="159" dur="1000"/>
                                        <p:tgtEl>
                                          <p:spTgt spid="1025"/>
                                        </p:tgtEl>
                                      </p:cBhvr>
                                    </p:animEffect>
                                    <p:anim calcmode="lin" valueType="num">
                                      <p:cBhvr>
                                        <p:cTn id="160" dur="1000" fill="hold"/>
                                        <p:tgtEl>
                                          <p:spTgt spid="1025"/>
                                        </p:tgtEl>
                                        <p:attrNameLst>
                                          <p:attrName>ppt_x</p:attrName>
                                        </p:attrNameLst>
                                      </p:cBhvr>
                                      <p:tavLst>
                                        <p:tav tm="0">
                                          <p:val>
                                            <p:strVal val="#ppt_x"/>
                                          </p:val>
                                        </p:tav>
                                        <p:tav tm="100000">
                                          <p:val>
                                            <p:strVal val="#ppt_x"/>
                                          </p:val>
                                        </p:tav>
                                      </p:tavLst>
                                    </p:anim>
                                    <p:anim calcmode="lin" valueType="num">
                                      <p:cBhvr>
                                        <p:cTn id="161" dur="1000" fill="hold"/>
                                        <p:tgtEl>
                                          <p:spTgt spid="1025"/>
                                        </p:tgtEl>
                                        <p:attrNameLst>
                                          <p:attrName>ppt_y</p:attrName>
                                        </p:attrNameLst>
                                      </p:cBhvr>
                                      <p:tavLst>
                                        <p:tav tm="0">
                                          <p:val>
                                            <p:strVal val="#ppt_y+.1"/>
                                          </p:val>
                                        </p:tav>
                                        <p:tav tm="100000">
                                          <p:val>
                                            <p:strVal val="#ppt_y"/>
                                          </p:val>
                                        </p:tav>
                                      </p:tavLst>
                                    </p:anim>
                                  </p:childTnLst>
                                </p:cTn>
                              </p:par>
                              <p:par>
                                <p:cTn id="162" presetID="42" presetClass="entr" presetSubtype="0" fill="hold" nodeType="withEffect">
                                  <p:stCondLst>
                                    <p:cond delay="0"/>
                                  </p:stCondLst>
                                  <p:childTnLst>
                                    <p:set>
                                      <p:cBhvr>
                                        <p:cTn id="163" dur="1" fill="hold">
                                          <p:stCondLst>
                                            <p:cond delay="0"/>
                                          </p:stCondLst>
                                        </p:cTn>
                                        <p:tgtEl>
                                          <p:spTgt spid="1027"/>
                                        </p:tgtEl>
                                        <p:attrNameLst>
                                          <p:attrName>style.visibility</p:attrName>
                                        </p:attrNameLst>
                                      </p:cBhvr>
                                      <p:to>
                                        <p:strVal val="visible"/>
                                      </p:to>
                                    </p:set>
                                    <p:animEffect transition="in" filter="fade">
                                      <p:cBhvr>
                                        <p:cTn id="164" dur="1000"/>
                                        <p:tgtEl>
                                          <p:spTgt spid="1027"/>
                                        </p:tgtEl>
                                      </p:cBhvr>
                                    </p:animEffect>
                                    <p:anim calcmode="lin" valueType="num">
                                      <p:cBhvr>
                                        <p:cTn id="165" dur="1000" fill="hold"/>
                                        <p:tgtEl>
                                          <p:spTgt spid="1027"/>
                                        </p:tgtEl>
                                        <p:attrNameLst>
                                          <p:attrName>ppt_x</p:attrName>
                                        </p:attrNameLst>
                                      </p:cBhvr>
                                      <p:tavLst>
                                        <p:tav tm="0">
                                          <p:val>
                                            <p:strVal val="#ppt_x"/>
                                          </p:val>
                                        </p:tav>
                                        <p:tav tm="100000">
                                          <p:val>
                                            <p:strVal val="#ppt_x"/>
                                          </p:val>
                                        </p:tav>
                                      </p:tavLst>
                                    </p:anim>
                                    <p:anim calcmode="lin" valueType="num">
                                      <p:cBhvr>
                                        <p:cTn id="166" dur="1000" fill="hold"/>
                                        <p:tgtEl>
                                          <p:spTgt spid="1027"/>
                                        </p:tgtEl>
                                        <p:attrNameLst>
                                          <p:attrName>ppt_y</p:attrName>
                                        </p:attrNameLst>
                                      </p:cBhvr>
                                      <p:tavLst>
                                        <p:tav tm="0">
                                          <p:val>
                                            <p:strVal val="#ppt_y+.1"/>
                                          </p:val>
                                        </p:tav>
                                        <p:tav tm="100000">
                                          <p:val>
                                            <p:strVal val="#ppt_y"/>
                                          </p:val>
                                        </p:tav>
                                      </p:tavLst>
                                    </p:anim>
                                  </p:childTnLst>
                                </p:cTn>
                              </p:par>
                              <p:par>
                                <p:cTn id="167" presetID="42" presetClass="entr" presetSubtype="0" fill="hold" nodeType="withEffect">
                                  <p:stCondLst>
                                    <p:cond delay="0"/>
                                  </p:stCondLst>
                                  <p:childTnLst>
                                    <p:set>
                                      <p:cBhvr>
                                        <p:cTn id="168" dur="1" fill="hold">
                                          <p:stCondLst>
                                            <p:cond delay="0"/>
                                          </p:stCondLst>
                                        </p:cTn>
                                        <p:tgtEl>
                                          <p:spTgt spid="1029"/>
                                        </p:tgtEl>
                                        <p:attrNameLst>
                                          <p:attrName>style.visibility</p:attrName>
                                        </p:attrNameLst>
                                      </p:cBhvr>
                                      <p:to>
                                        <p:strVal val="visible"/>
                                      </p:to>
                                    </p:set>
                                    <p:animEffect transition="in" filter="fade">
                                      <p:cBhvr>
                                        <p:cTn id="169" dur="1000"/>
                                        <p:tgtEl>
                                          <p:spTgt spid="1029"/>
                                        </p:tgtEl>
                                      </p:cBhvr>
                                    </p:animEffect>
                                    <p:anim calcmode="lin" valueType="num">
                                      <p:cBhvr>
                                        <p:cTn id="170" dur="1000" fill="hold"/>
                                        <p:tgtEl>
                                          <p:spTgt spid="1029"/>
                                        </p:tgtEl>
                                        <p:attrNameLst>
                                          <p:attrName>ppt_x</p:attrName>
                                        </p:attrNameLst>
                                      </p:cBhvr>
                                      <p:tavLst>
                                        <p:tav tm="0">
                                          <p:val>
                                            <p:strVal val="#ppt_x"/>
                                          </p:val>
                                        </p:tav>
                                        <p:tav tm="100000">
                                          <p:val>
                                            <p:strVal val="#ppt_x"/>
                                          </p:val>
                                        </p:tav>
                                      </p:tavLst>
                                    </p:anim>
                                    <p:anim calcmode="lin" valueType="num">
                                      <p:cBhvr>
                                        <p:cTn id="171"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2" grpId="0" animBg="1"/>
      <p:bldP spid="15" grpId="0" animBg="1"/>
      <p:bldP spid="16" grpId="0" animBg="1"/>
      <p:bldP spid="21" grpId="0" animBg="1"/>
      <p:bldP spid="22" grpId="0" animBg="1"/>
      <p:bldP spid="27" grpId="0" animBg="1"/>
      <p:bldP spid="28" grpId="0" animBg="1"/>
      <p:bldP spid="29" grpId="0" animBg="1"/>
      <p:bldP spid="30" grpId="0" animBg="1"/>
      <p:bldP spid="43" grpId="0"/>
      <p:bldP spid="44" grpId="0"/>
      <p:bldP spid="45" grpId="0"/>
      <p:bldP spid="48" grpId="0"/>
      <p:bldP spid="52" grpId="0" animBg="1"/>
      <p:bldP spid="53" grpId="0" animBg="1"/>
      <p:bldP spid="54" grpId="0"/>
      <p:bldP spid="59"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descr="Scales of justice with solid fill">
            <a:extLst>
              <a:ext uri="{FF2B5EF4-FFF2-40B4-BE49-F238E27FC236}">
                <a16:creationId xmlns:a16="http://schemas.microsoft.com/office/drawing/2014/main" id="{0640A280-E168-259D-11E8-43B941A22C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34467" y="1704688"/>
            <a:ext cx="1076960" cy="1076960"/>
          </a:xfrm>
          <a:prstGeom prst="rect">
            <a:avLst/>
          </a:prstGeom>
        </p:spPr>
      </p:pic>
      <p:pic>
        <p:nvPicPr>
          <p:cNvPr id="51" name="Graphic 50" descr="Downward trend graph with solid fill">
            <a:extLst>
              <a:ext uri="{FF2B5EF4-FFF2-40B4-BE49-F238E27FC236}">
                <a16:creationId xmlns:a16="http://schemas.microsoft.com/office/drawing/2014/main" id="{8E15D326-A355-3FFB-593B-2114084BB0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715575" y="4405160"/>
            <a:ext cx="1088442" cy="1088442"/>
          </a:xfrm>
          <a:prstGeom prst="rect">
            <a:avLst/>
          </a:prstGeom>
        </p:spPr>
      </p:pic>
      <p:pic>
        <p:nvPicPr>
          <p:cNvPr id="8" name="Picture 4">
            <a:extLst>
              <a:ext uri="{FF2B5EF4-FFF2-40B4-BE49-F238E27FC236}">
                <a16:creationId xmlns:a16="http://schemas.microsoft.com/office/drawing/2014/main" id="{08168E69-E453-3EAA-6CF5-3B15AB354C5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87" t="24547" r="41782" b="21188"/>
          <a:stretch/>
        </p:blipFill>
        <p:spPr bwMode="auto">
          <a:xfrm>
            <a:off x="357136" y="241967"/>
            <a:ext cx="1873988" cy="10806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AI-generated content may be incorrect.">
            <a:extLst>
              <a:ext uri="{FF2B5EF4-FFF2-40B4-BE49-F238E27FC236}">
                <a16:creationId xmlns:a16="http://schemas.microsoft.com/office/drawing/2014/main" id="{D1BB39EC-EC03-DF0B-A3A4-09BFF297BE8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115081" y="246742"/>
            <a:ext cx="1719783" cy="991421"/>
          </a:xfrm>
          <a:prstGeom prst="rect">
            <a:avLst/>
          </a:prstGeom>
        </p:spPr>
      </p:pic>
      <p:sp>
        <p:nvSpPr>
          <p:cNvPr id="2" name="Oval 1">
            <a:extLst>
              <a:ext uri="{FF2B5EF4-FFF2-40B4-BE49-F238E27FC236}">
                <a16:creationId xmlns:a16="http://schemas.microsoft.com/office/drawing/2014/main" id="{1F25D333-2075-F902-5646-17B4BEEE4EA4}"/>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37</a:t>
            </a:r>
            <a:endParaRPr lang="en-US" sz="2000" b="1" dirty="0">
              <a:solidFill>
                <a:schemeClr val="tx1"/>
              </a:solidFill>
              <a:latin typeface="Arial" panose="020B0604020202020204" pitchFamily="34" charset="0"/>
              <a:cs typeface="Arial" panose="020B0604020202020204" pitchFamily="34" charset="0"/>
            </a:endParaRPr>
          </a:p>
        </p:txBody>
      </p:sp>
      <p:pic>
        <p:nvPicPr>
          <p:cNvPr id="3" name="RIS_UAV_Simulation_V2">
            <a:hlinkClick r:id="" action="ppaction://media"/>
            <a:extLst>
              <a:ext uri="{FF2B5EF4-FFF2-40B4-BE49-F238E27FC236}">
                <a16:creationId xmlns:a16="http://schemas.microsoft.com/office/drawing/2014/main" id="{FD39E568-7502-0F59-8118-9268B37EEB4A}"/>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2510423" y="525487"/>
            <a:ext cx="7325359" cy="5801200"/>
          </a:xfrm>
          <a:prstGeom prst="rect">
            <a:avLst/>
          </a:prstGeom>
        </p:spPr>
      </p:pic>
    </p:spTree>
    <p:extLst>
      <p:ext uri="{BB962C8B-B14F-4D97-AF65-F5344CB8AC3E}">
        <p14:creationId xmlns:p14="http://schemas.microsoft.com/office/powerpoint/2010/main" val="799937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66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descr="Scales of justice with solid fill">
            <a:extLst>
              <a:ext uri="{FF2B5EF4-FFF2-40B4-BE49-F238E27FC236}">
                <a16:creationId xmlns:a16="http://schemas.microsoft.com/office/drawing/2014/main" id="{0640A280-E168-259D-11E8-43B941A22C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4467" y="1704688"/>
            <a:ext cx="1076960" cy="1076960"/>
          </a:xfrm>
          <a:prstGeom prst="rect">
            <a:avLst/>
          </a:prstGeom>
        </p:spPr>
      </p:pic>
      <p:pic>
        <p:nvPicPr>
          <p:cNvPr id="51" name="Graphic 50" descr="Downward trend graph with solid fill">
            <a:extLst>
              <a:ext uri="{FF2B5EF4-FFF2-40B4-BE49-F238E27FC236}">
                <a16:creationId xmlns:a16="http://schemas.microsoft.com/office/drawing/2014/main" id="{8E15D326-A355-3FFB-593B-2114084BB0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575" y="4405160"/>
            <a:ext cx="1088442" cy="1088442"/>
          </a:xfrm>
          <a:prstGeom prst="rect">
            <a:avLst/>
          </a:prstGeom>
        </p:spPr>
      </p:pic>
      <p:pic>
        <p:nvPicPr>
          <p:cNvPr id="8" name="Picture 4">
            <a:extLst>
              <a:ext uri="{FF2B5EF4-FFF2-40B4-BE49-F238E27FC236}">
                <a16:creationId xmlns:a16="http://schemas.microsoft.com/office/drawing/2014/main" id="{08168E69-E453-3EAA-6CF5-3B15AB354C5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287" t="24547" r="41782" b="21188"/>
          <a:stretch/>
        </p:blipFill>
        <p:spPr bwMode="auto">
          <a:xfrm>
            <a:off x="357136" y="241967"/>
            <a:ext cx="1873988" cy="10806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AI-generated content may be incorrect.">
            <a:extLst>
              <a:ext uri="{FF2B5EF4-FFF2-40B4-BE49-F238E27FC236}">
                <a16:creationId xmlns:a16="http://schemas.microsoft.com/office/drawing/2014/main" id="{D1BB39EC-EC03-DF0B-A3A4-09BFF297BE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15081" y="246742"/>
            <a:ext cx="1719783" cy="991421"/>
          </a:xfrm>
          <a:prstGeom prst="rect">
            <a:avLst/>
          </a:prstGeom>
        </p:spPr>
      </p:pic>
      <p:sp>
        <p:nvSpPr>
          <p:cNvPr id="2" name="Oval 1">
            <a:extLst>
              <a:ext uri="{FF2B5EF4-FFF2-40B4-BE49-F238E27FC236}">
                <a16:creationId xmlns:a16="http://schemas.microsoft.com/office/drawing/2014/main" id="{1F25D333-2075-F902-5646-17B4BEEE4EA4}"/>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38</a:t>
            </a:r>
            <a:endParaRPr lang="en-US" sz="2000" b="1" dirty="0">
              <a:solidFill>
                <a:schemeClr val="tx1"/>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85A52104-0D87-50CF-6A23-141FBAFB3D09}"/>
              </a:ext>
            </a:extLst>
          </p:cNvPr>
          <p:cNvPicPr>
            <a:picLocks noChangeAspect="1"/>
          </p:cNvPicPr>
          <p:nvPr/>
        </p:nvPicPr>
        <p:blipFill>
          <a:blip r:embed="rId8"/>
          <a:stretch>
            <a:fillRect/>
          </a:stretch>
        </p:blipFill>
        <p:spPr>
          <a:xfrm>
            <a:off x="3838810" y="1198233"/>
            <a:ext cx="4731413" cy="5128454"/>
          </a:xfrm>
          <a:prstGeom prst="rect">
            <a:avLst/>
          </a:prstGeom>
        </p:spPr>
      </p:pic>
      <p:sp>
        <p:nvSpPr>
          <p:cNvPr id="7" name="TextBox 6">
            <a:extLst>
              <a:ext uri="{FF2B5EF4-FFF2-40B4-BE49-F238E27FC236}">
                <a16:creationId xmlns:a16="http://schemas.microsoft.com/office/drawing/2014/main" id="{BC780FD3-7997-B306-0F87-290D64A5B376}"/>
              </a:ext>
            </a:extLst>
          </p:cNvPr>
          <p:cNvSpPr txBox="1"/>
          <p:nvPr/>
        </p:nvSpPr>
        <p:spPr>
          <a:xfrm>
            <a:off x="4505735" y="450064"/>
            <a:ext cx="2927359" cy="584775"/>
          </a:xfrm>
          <a:prstGeom prst="rect">
            <a:avLst/>
          </a:prstGeom>
          <a:noFill/>
        </p:spPr>
        <p:txBody>
          <a:bodyPr wrap="square" rtlCol="0">
            <a:spAutoFit/>
          </a:bodyPr>
          <a:lstStyle/>
          <a:p>
            <a:r>
              <a:rPr lang="fr-FR" sz="3200" b="1" dirty="0">
                <a:solidFill>
                  <a:schemeClr val="tx2">
                    <a:lumMod val="90000"/>
                    <a:lumOff val="10000"/>
                  </a:schemeClr>
                </a:solidFill>
                <a:latin typeface="Arial" panose="020B0604020202020204" pitchFamily="34" charset="0"/>
                <a:cs typeface="Arial" panose="020B0604020202020204" pitchFamily="34" charset="0"/>
              </a:rPr>
              <a:t>Bibliography</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501886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31D3E5-62DD-A6BC-7DA8-270DD4B47FD9}"/>
              </a:ext>
            </a:extLst>
          </p:cNvPr>
          <p:cNvSpPr txBox="1"/>
          <p:nvPr/>
        </p:nvSpPr>
        <p:spPr>
          <a:xfrm>
            <a:off x="2046270" y="1225325"/>
            <a:ext cx="7125880" cy="584775"/>
          </a:xfrm>
          <a:prstGeom prst="rect">
            <a:avLst/>
          </a:prstGeom>
          <a:noFill/>
        </p:spPr>
        <p:txBody>
          <a:bodyPr wrap="square" rtlCol="0">
            <a:spAutoFit/>
          </a:bodyPr>
          <a:lstStyle/>
          <a:p>
            <a:r>
              <a:rPr lang="fr-FR" sz="3200" b="1" dirty="0">
                <a:solidFill>
                  <a:schemeClr val="tx2">
                    <a:lumMod val="90000"/>
                    <a:lumOff val="10000"/>
                  </a:schemeClr>
                </a:solidFill>
              </a:rPr>
              <a:t>A </a:t>
            </a:r>
            <a:r>
              <a:rPr lang="fr-FR" sz="3200" b="1" dirty="0" err="1">
                <a:solidFill>
                  <a:schemeClr val="tx2">
                    <a:lumMod val="90000"/>
                    <a:lumOff val="10000"/>
                  </a:schemeClr>
                </a:solidFill>
              </a:rPr>
              <a:t>Paradigm</a:t>
            </a:r>
            <a:r>
              <a:rPr lang="fr-FR" sz="3200" b="1" dirty="0">
                <a:solidFill>
                  <a:schemeClr val="tx2">
                    <a:lumMod val="90000"/>
                    <a:lumOff val="10000"/>
                  </a:schemeClr>
                </a:solidFill>
              </a:rPr>
              <a:t> Shift: ISAC</a:t>
            </a:r>
            <a:endParaRPr lang="en-US" sz="3200" b="1" dirty="0">
              <a:solidFill>
                <a:schemeClr val="tx2">
                  <a:lumMod val="90000"/>
                  <a:lumOff val="10000"/>
                </a:schemeClr>
              </a:solidFill>
            </a:endParaRPr>
          </a:p>
        </p:txBody>
      </p:sp>
      <p:sp>
        <p:nvSpPr>
          <p:cNvPr id="6" name="TextBox 5">
            <a:extLst>
              <a:ext uri="{FF2B5EF4-FFF2-40B4-BE49-F238E27FC236}">
                <a16:creationId xmlns:a16="http://schemas.microsoft.com/office/drawing/2014/main" id="{5C66AA8F-1F3B-1F8D-1B5A-6E70CD6ECF6B}"/>
              </a:ext>
            </a:extLst>
          </p:cNvPr>
          <p:cNvSpPr txBox="1"/>
          <p:nvPr/>
        </p:nvSpPr>
        <p:spPr>
          <a:xfrm>
            <a:off x="498339" y="1716904"/>
            <a:ext cx="4538499" cy="369332"/>
          </a:xfrm>
          <a:prstGeom prst="rect">
            <a:avLst/>
          </a:prstGeom>
          <a:noFill/>
        </p:spPr>
        <p:txBody>
          <a:bodyPr wrap="square" rtlCol="0">
            <a:spAutoFit/>
          </a:bodyPr>
          <a:lstStyle/>
          <a:p>
            <a:r>
              <a:rPr lang="fr-FR" b="1" dirty="0" err="1">
                <a:solidFill>
                  <a:schemeClr val="tx2">
                    <a:lumMod val="90000"/>
                    <a:lumOff val="10000"/>
                  </a:schemeClr>
                </a:solidFill>
                <a:latin typeface="Arial" panose="020B0604020202020204" pitchFamily="34" charset="0"/>
                <a:cs typeface="Arial" panose="020B0604020202020204" pitchFamily="34" charset="0"/>
              </a:rPr>
              <a:t>Traditional</a:t>
            </a:r>
            <a:r>
              <a:rPr lang="fr-FR" b="1" dirty="0">
                <a:solidFill>
                  <a:schemeClr val="tx2">
                    <a:lumMod val="90000"/>
                    <a:lumOff val="10000"/>
                  </a:schemeClr>
                </a:solidFill>
                <a:latin typeface="Arial" panose="020B0604020202020204" pitchFamily="34" charset="0"/>
                <a:cs typeface="Arial" panose="020B0604020202020204" pitchFamily="34" charset="0"/>
              </a:rPr>
              <a:t> </a:t>
            </a:r>
            <a:r>
              <a:rPr lang="fr-FR" b="1" dirty="0" err="1">
                <a:solidFill>
                  <a:schemeClr val="tx2">
                    <a:lumMod val="90000"/>
                    <a:lumOff val="10000"/>
                  </a:schemeClr>
                </a:solidFill>
                <a:latin typeface="Arial" panose="020B0604020202020204" pitchFamily="34" charset="0"/>
                <a:cs typeface="Arial" panose="020B0604020202020204" pitchFamily="34" charset="0"/>
              </a:rPr>
              <a:t>Systems</a:t>
            </a:r>
            <a:r>
              <a:rPr lang="fr-FR" b="1" dirty="0">
                <a:solidFill>
                  <a:schemeClr val="tx2">
                    <a:lumMod val="90000"/>
                    <a:lumOff val="10000"/>
                  </a:schemeClr>
                </a:solidFill>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The Old </a:t>
            </a:r>
            <a:r>
              <a:rPr lang="fr-FR" dirty="0" err="1">
                <a:latin typeface="Arial" panose="020B0604020202020204" pitchFamily="34" charset="0"/>
                <a:cs typeface="Arial" panose="020B0604020202020204" pitchFamily="34" charset="0"/>
              </a:rPr>
              <a:t>Way</a:t>
            </a:r>
            <a:endParaRPr lang="en-US" dirty="0">
              <a:latin typeface="Arial" panose="020B0604020202020204" pitchFamily="34" charset="0"/>
              <a:cs typeface="Arial" panose="020B0604020202020204" pitchFamily="34" charset="0"/>
            </a:endParaRPr>
          </a:p>
        </p:txBody>
      </p:sp>
      <p:sp>
        <p:nvSpPr>
          <p:cNvPr id="11" name="TextBox 10">
            <a:extLst>
              <a:ext uri="{FF2B5EF4-FFF2-40B4-BE49-F238E27FC236}">
                <a16:creationId xmlns:a16="http://schemas.microsoft.com/office/drawing/2014/main" id="{A44DC60D-51DC-CCDA-ABD6-D93B33276C01}"/>
              </a:ext>
            </a:extLst>
          </p:cNvPr>
          <p:cNvSpPr txBox="1"/>
          <p:nvPr/>
        </p:nvSpPr>
        <p:spPr>
          <a:xfrm>
            <a:off x="579855" y="5590755"/>
            <a:ext cx="5251439" cy="738664"/>
          </a:xfrm>
          <a:prstGeom prst="rect">
            <a:avLst/>
          </a:prstGeom>
          <a:noFill/>
        </p:spPr>
        <p:txBody>
          <a:bodyPr wrap="square" rtlCol="0">
            <a:spAutoFit/>
          </a:bodyPr>
          <a:lstStyle/>
          <a:p>
            <a:r>
              <a:rPr lang="en-US" sz="1400" b="1" i="0" dirty="0">
                <a:solidFill>
                  <a:srgbClr val="E2E2E5"/>
                </a:solidFill>
                <a:effectLst/>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Redundant Hardware: Separate systems for each function.</a:t>
            </a:r>
          </a:p>
          <a:p>
            <a:r>
              <a:rPr lang="en-US" sz="1400" dirty="0">
                <a:latin typeface="Arial" panose="020B0604020202020204" pitchFamily="34" charset="0"/>
                <a:cs typeface="Arial" panose="020B0604020202020204" pitchFamily="34" charset="0"/>
              </a:rPr>
              <a:t>✖️ Wasted Spectrum: Frequencies are used inefficiently.</a:t>
            </a:r>
          </a:p>
          <a:p>
            <a:r>
              <a:rPr lang="en-US" sz="1400" dirty="0">
                <a:latin typeface="Arial" panose="020B0604020202020204" pitchFamily="34" charset="0"/>
                <a:cs typeface="Arial" panose="020B0604020202020204" pitchFamily="34" charset="0"/>
              </a:rPr>
              <a:t>✖️ Higher Cost &amp; Energy Use</a:t>
            </a:r>
          </a:p>
        </p:txBody>
      </p:sp>
      <p:sp>
        <p:nvSpPr>
          <p:cNvPr id="12" name="TextBox 11">
            <a:extLst>
              <a:ext uri="{FF2B5EF4-FFF2-40B4-BE49-F238E27FC236}">
                <a16:creationId xmlns:a16="http://schemas.microsoft.com/office/drawing/2014/main" id="{9094CC26-2F35-7354-508B-B14DC10DA4CA}"/>
              </a:ext>
            </a:extLst>
          </p:cNvPr>
          <p:cNvSpPr txBox="1"/>
          <p:nvPr/>
        </p:nvSpPr>
        <p:spPr>
          <a:xfrm>
            <a:off x="6436473" y="1716328"/>
            <a:ext cx="4538499" cy="369332"/>
          </a:xfrm>
          <a:prstGeom prst="rect">
            <a:avLst/>
          </a:prstGeom>
          <a:noFill/>
        </p:spPr>
        <p:txBody>
          <a:bodyPr wrap="square" rtlCol="0">
            <a:spAutoFit/>
          </a:bodyPr>
          <a:lstStyle/>
          <a:p>
            <a:r>
              <a:rPr lang="fr-FR" b="1" dirty="0">
                <a:solidFill>
                  <a:schemeClr val="tx2">
                    <a:lumMod val="90000"/>
                    <a:lumOff val="10000"/>
                  </a:schemeClr>
                </a:solidFill>
                <a:latin typeface="Arial" panose="020B0604020202020204" pitchFamily="34" charset="0"/>
                <a:cs typeface="Arial" panose="020B0604020202020204" pitchFamily="34" charset="0"/>
              </a:rPr>
              <a:t>The ISAC </a:t>
            </a:r>
            <a:r>
              <a:rPr lang="fr-FR" b="1" dirty="0" err="1">
                <a:solidFill>
                  <a:schemeClr val="tx2">
                    <a:lumMod val="90000"/>
                    <a:lumOff val="10000"/>
                  </a:schemeClr>
                </a:solidFill>
                <a:latin typeface="Arial" panose="020B0604020202020204" pitchFamily="34" charset="0"/>
                <a:cs typeface="Arial" panose="020B0604020202020204" pitchFamily="34" charset="0"/>
              </a:rPr>
              <a:t>Paradigm</a:t>
            </a:r>
            <a:r>
              <a:rPr lang="fr-FR" b="1" dirty="0">
                <a:solidFill>
                  <a:schemeClr val="tx2">
                    <a:lumMod val="90000"/>
                    <a:lumOff val="10000"/>
                  </a:schemeClr>
                </a:solidFill>
                <a:latin typeface="Arial" panose="020B0604020202020204" pitchFamily="34" charset="0"/>
                <a:cs typeface="Arial" panose="020B0604020202020204" pitchFamily="34" charset="0"/>
              </a:rPr>
              <a:t>: </a:t>
            </a:r>
            <a:r>
              <a:rPr lang="fr-FR" dirty="0">
                <a:latin typeface="Arial" panose="020B0604020202020204" pitchFamily="34" charset="0"/>
                <a:cs typeface="Arial" panose="020B0604020202020204" pitchFamily="34" charset="0"/>
              </a:rPr>
              <a:t>The Smart </a:t>
            </a:r>
            <a:r>
              <a:rPr lang="fr-FR" dirty="0" err="1">
                <a:latin typeface="Arial" panose="020B0604020202020204" pitchFamily="34" charset="0"/>
                <a:cs typeface="Arial" panose="020B0604020202020204" pitchFamily="34" charset="0"/>
              </a:rPr>
              <a:t>Way</a:t>
            </a:r>
            <a:endParaRPr lang="en-US" dirty="0">
              <a:latin typeface="Arial" panose="020B0604020202020204" pitchFamily="34" charset="0"/>
              <a:cs typeface="Arial" panose="020B0604020202020204" pitchFamily="34" charset="0"/>
            </a:endParaRPr>
          </a:p>
        </p:txBody>
      </p:sp>
      <p:sp>
        <p:nvSpPr>
          <p:cNvPr id="13" name="TextBox 12">
            <a:extLst>
              <a:ext uri="{FF2B5EF4-FFF2-40B4-BE49-F238E27FC236}">
                <a16:creationId xmlns:a16="http://schemas.microsoft.com/office/drawing/2014/main" id="{E185987F-971E-D95D-13E3-87F9436B679F}"/>
              </a:ext>
            </a:extLst>
          </p:cNvPr>
          <p:cNvSpPr txBox="1"/>
          <p:nvPr/>
        </p:nvSpPr>
        <p:spPr>
          <a:xfrm>
            <a:off x="6942338" y="5457654"/>
            <a:ext cx="5143270" cy="738664"/>
          </a:xfrm>
          <a:prstGeom prst="rect">
            <a:avLst/>
          </a:prstGeom>
          <a:noFill/>
        </p:spPr>
        <p:txBody>
          <a:bodyPr wrap="square" rtlCol="0">
            <a:spAutoFit/>
          </a:bodyPr>
          <a:lstStyle/>
          <a:p>
            <a:r>
              <a:rPr lang="en-US" sz="1400" dirty="0">
                <a:latin typeface="Arial" panose="020B0604020202020204" pitchFamily="34" charset="0"/>
                <a:cs typeface="Arial" panose="020B0604020202020204" pitchFamily="34" charset="0"/>
              </a:rPr>
              <a:t>✔️ Unified Platform: Sensing &amp; communication in one device.</a:t>
            </a:r>
          </a:p>
          <a:p>
            <a:r>
              <a:rPr lang="en-US" sz="1400" dirty="0">
                <a:latin typeface="Arial" panose="020B0604020202020204" pitchFamily="34" charset="0"/>
                <a:cs typeface="Arial" panose="020B0604020202020204" pitchFamily="34" charset="0"/>
              </a:rPr>
              <a:t>✔️ Shared Spectrum &amp; Resources</a:t>
            </a:r>
          </a:p>
          <a:p>
            <a:r>
              <a:rPr lang="en-US" sz="1400" dirty="0">
                <a:latin typeface="Arial" panose="020B0604020202020204" pitchFamily="34" charset="0"/>
                <a:cs typeface="Arial" panose="020B0604020202020204" pitchFamily="34" charset="0"/>
              </a:rPr>
              <a:t>✔️ High Efficiency &amp; Lower Cost</a:t>
            </a:r>
          </a:p>
        </p:txBody>
      </p:sp>
      <p:pic>
        <p:nvPicPr>
          <p:cNvPr id="1026" name="Picture 2" descr="Integrated Sensing and Communication (ISAC) – NYU WIRELESS">
            <a:extLst>
              <a:ext uri="{FF2B5EF4-FFF2-40B4-BE49-F238E27FC236}">
                <a16:creationId xmlns:a16="http://schemas.microsoft.com/office/drawing/2014/main" id="{EF50E7F6-AB18-6F56-F931-407E4F9202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1715" y="2218725"/>
            <a:ext cx="4744570" cy="274752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ntenna - Free technology icons">
            <a:extLst>
              <a:ext uri="{FF2B5EF4-FFF2-40B4-BE49-F238E27FC236}">
                <a16:creationId xmlns:a16="http://schemas.microsoft.com/office/drawing/2014/main" id="{90A4C1C3-1AFB-8029-4674-E719B54D19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519" y="3530021"/>
            <a:ext cx="1409430" cy="13726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tenna Icon Vector Art, Icons, and Graphics for Free Download">
            <a:extLst>
              <a:ext uri="{FF2B5EF4-FFF2-40B4-BE49-F238E27FC236}">
                <a16:creationId xmlns:a16="http://schemas.microsoft.com/office/drawing/2014/main" id="{5737973C-9D6F-727A-6A46-E2541E055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5577" y="3457194"/>
            <a:ext cx="1586128" cy="1586128"/>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6F9EFB1-3912-22F5-5A1F-8496777B6604}"/>
              </a:ext>
            </a:extLst>
          </p:cNvPr>
          <p:cNvSpPr txBox="1"/>
          <p:nvPr/>
        </p:nvSpPr>
        <p:spPr>
          <a:xfrm>
            <a:off x="460142" y="5060286"/>
            <a:ext cx="1586128" cy="307777"/>
          </a:xfrm>
          <a:prstGeom prst="rect">
            <a:avLst/>
          </a:prstGeom>
          <a:noFill/>
        </p:spPr>
        <p:txBody>
          <a:bodyPr wrap="square" rtlCol="0">
            <a:spAutoFit/>
          </a:bodyPr>
          <a:lstStyle/>
          <a:p>
            <a:r>
              <a:rPr lang="fr-FR" sz="1400" b="1" dirty="0">
                <a:latin typeface="Arial" panose="020B0604020202020204" pitchFamily="34" charset="0"/>
                <a:cs typeface="Arial" panose="020B0604020202020204" pitchFamily="34" charset="0"/>
              </a:rPr>
              <a:t>C</a:t>
            </a:r>
            <a:r>
              <a:rPr lang="en-US" sz="1400" b="1" dirty="0" err="1">
                <a:latin typeface="Arial" panose="020B0604020202020204" pitchFamily="34" charset="0"/>
                <a:cs typeface="Arial" panose="020B0604020202020204" pitchFamily="34" charset="0"/>
              </a:rPr>
              <a:t>ommunication</a:t>
            </a:r>
            <a:endParaRPr lang="en-US" sz="1400" b="1" dirty="0">
              <a:latin typeface="Arial" panose="020B0604020202020204" pitchFamily="34" charset="0"/>
              <a:cs typeface="Arial" panose="020B0604020202020204" pitchFamily="34" charset="0"/>
            </a:endParaRPr>
          </a:p>
        </p:txBody>
      </p:sp>
      <p:sp>
        <p:nvSpPr>
          <p:cNvPr id="15" name="TextBox 14">
            <a:extLst>
              <a:ext uri="{FF2B5EF4-FFF2-40B4-BE49-F238E27FC236}">
                <a16:creationId xmlns:a16="http://schemas.microsoft.com/office/drawing/2014/main" id="{BA8E7551-0D62-8E8F-72FD-DB83AB4C70D1}"/>
              </a:ext>
            </a:extLst>
          </p:cNvPr>
          <p:cNvSpPr txBox="1"/>
          <p:nvPr/>
        </p:nvSpPr>
        <p:spPr>
          <a:xfrm>
            <a:off x="3385577" y="5041589"/>
            <a:ext cx="1586128" cy="307777"/>
          </a:xfrm>
          <a:prstGeom prst="rect">
            <a:avLst/>
          </a:prstGeom>
          <a:noFill/>
        </p:spPr>
        <p:txBody>
          <a:bodyPr wrap="square" rtlCol="0">
            <a:spAutoFit/>
          </a:bodyPr>
          <a:lstStyle/>
          <a:p>
            <a:r>
              <a:rPr lang="fr-FR" sz="1400" b="1" dirty="0">
                <a:latin typeface="Arial" panose="020B0604020202020204" pitchFamily="34" charset="0"/>
                <a:cs typeface="Arial" panose="020B0604020202020204" pitchFamily="34" charset="0"/>
              </a:rPr>
              <a:t>Radar (</a:t>
            </a:r>
            <a:r>
              <a:rPr lang="fr-FR" sz="1400" b="1" dirty="0" err="1">
                <a:latin typeface="Arial" panose="020B0604020202020204" pitchFamily="34" charset="0"/>
                <a:cs typeface="Arial" panose="020B0604020202020204" pitchFamily="34" charset="0"/>
              </a:rPr>
              <a:t>Sensing</a:t>
            </a:r>
            <a:r>
              <a:rPr lang="fr-FR" sz="1400" b="1" dirty="0">
                <a:latin typeface="Arial" panose="020B0604020202020204" pitchFamily="34" charset="0"/>
                <a:cs typeface="Arial" panose="020B0604020202020204" pitchFamily="34" charset="0"/>
              </a:rPr>
              <a:t>)</a:t>
            </a:r>
            <a:endParaRPr lang="en-US" sz="1400" b="1" dirty="0">
              <a:latin typeface="Arial" panose="020B0604020202020204" pitchFamily="34" charset="0"/>
              <a:cs typeface="Arial" panose="020B0604020202020204" pitchFamily="34" charset="0"/>
            </a:endParaRPr>
          </a:p>
        </p:txBody>
      </p:sp>
      <p:pic>
        <p:nvPicPr>
          <p:cNvPr id="17" name="Graphic 16" descr="Man with solid fill">
            <a:extLst>
              <a:ext uri="{FF2B5EF4-FFF2-40B4-BE49-F238E27FC236}">
                <a16:creationId xmlns:a16="http://schemas.microsoft.com/office/drawing/2014/main" id="{9F95819E-06A7-9B3A-85E1-6AF8ABCAF3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05945" y="2342102"/>
            <a:ext cx="461059" cy="461059"/>
          </a:xfrm>
          <a:prstGeom prst="rect">
            <a:avLst/>
          </a:prstGeom>
        </p:spPr>
      </p:pic>
      <p:pic>
        <p:nvPicPr>
          <p:cNvPr id="19" name="Graphic 18" descr="Man with solid fill">
            <a:extLst>
              <a:ext uri="{FF2B5EF4-FFF2-40B4-BE49-F238E27FC236}">
                <a16:creationId xmlns:a16="http://schemas.microsoft.com/office/drawing/2014/main" id="{69B47696-F9D3-B3D4-9CE1-90BFF2B2FA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2182" y="2342102"/>
            <a:ext cx="461059" cy="461059"/>
          </a:xfrm>
          <a:prstGeom prst="rect">
            <a:avLst/>
          </a:prstGeom>
        </p:spPr>
      </p:pic>
      <p:pic>
        <p:nvPicPr>
          <p:cNvPr id="20" name="Graphic 19" descr="Man with solid fill">
            <a:extLst>
              <a:ext uri="{FF2B5EF4-FFF2-40B4-BE49-F238E27FC236}">
                <a16:creationId xmlns:a16="http://schemas.microsoft.com/office/drawing/2014/main" id="{B476E9F4-AAFA-BC2F-DBB3-50C9D9F053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8419" y="2342102"/>
            <a:ext cx="461059" cy="461059"/>
          </a:xfrm>
          <a:prstGeom prst="rect">
            <a:avLst/>
          </a:prstGeom>
        </p:spPr>
      </p:pic>
      <p:pic>
        <p:nvPicPr>
          <p:cNvPr id="21" name="Graphic 20" descr="Man with solid fill">
            <a:extLst>
              <a:ext uri="{FF2B5EF4-FFF2-40B4-BE49-F238E27FC236}">
                <a16:creationId xmlns:a16="http://schemas.microsoft.com/office/drawing/2014/main" id="{EC9CDE0B-3DA8-451D-121E-8844B99208C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14656" y="2342102"/>
            <a:ext cx="461059" cy="461059"/>
          </a:xfrm>
          <a:prstGeom prst="rect">
            <a:avLst/>
          </a:prstGeom>
        </p:spPr>
      </p:pic>
      <p:pic>
        <p:nvPicPr>
          <p:cNvPr id="22" name="Graphic 21" descr="Man with solid fill">
            <a:extLst>
              <a:ext uri="{FF2B5EF4-FFF2-40B4-BE49-F238E27FC236}">
                <a16:creationId xmlns:a16="http://schemas.microsoft.com/office/drawing/2014/main" id="{B57AB6AA-C4A9-2681-85F7-D759E88E703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279048" y="2337248"/>
            <a:ext cx="461059" cy="461059"/>
          </a:xfrm>
          <a:prstGeom prst="rect">
            <a:avLst/>
          </a:prstGeom>
        </p:spPr>
      </p:pic>
      <p:pic>
        <p:nvPicPr>
          <p:cNvPr id="24" name="Graphic 23" descr="Car with solid fill">
            <a:extLst>
              <a:ext uri="{FF2B5EF4-FFF2-40B4-BE49-F238E27FC236}">
                <a16:creationId xmlns:a16="http://schemas.microsoft.com/office/drawing/2014/main" id="{EF869A40-0799-73D4-C54D-DF838F8CFDD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345299" y="2231399"/>
            <a:ext cx="578519" cy="578519"/>
          </a:xfrm>
          <a:prstGeom prst="rect">
            <a:avLst/>
          </a:prstGeom>
        </p:spPr>
      </p:pic>
      <p:pic>
        <p:nvPicPr>
          <p:cNvPr id="25" name="Graphic 24" descr="Car with solid fill">
            <a:extLst>
              <a:ext uri="{FF2B5EF4-FFF2-40B4-BE49-F238E27FC236}">
                <a16:creationId xmlns:a16="http://schemas.microsoft.com/office/drawing/2014/main" id="{6D74752B-A594-F71C-8F55-50CBABC6551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317116" y="2572631"/>
            <a:ext cx="578519" cy="578519"/>
          </a:xfrm>
          <a:prstGeom prst="rect">
            <a:avLst/>
          </a:prstGeom>
        </p:spPr>
      </p:pic>
      <p:cxnSp>
        <p:nvCxnSpPr>
          <p:cNvPr id="27" name="Straight Arrow Connector 26">
            <a:extLst>
              <a:ext uri="{FF2B5EF4-FFF2-40B4-BE49-F238E27FC236}">
                <a16:creationId xmlns:a16="http://schemas.microsoft.com/office/drawing/2014/main" id="{3F3909CF-04E0-1BD5-3155-9373A3DB0A62}"/>
              </a:ext>
            </a:extLst>
          </p:cNvPr>
          <p:cNvCxnSpPr>
            <a:cxnSpLocks/>
          </p:cNvCxnSpPr>
          <p:nvPr/>
        </p:nvCxnSpPr>
        <p:spPr>
          <a:xfrm flipH="1" flipV="1">
            <a:off x="417528" y="2875986"/>
            <a:ext cx="324654" cy="63319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760D26BB-08EF-2F0E-985A-AC67B0B37C5E}"/>
              </a:ext>
            </a:extLst>
          </p:cNvPr>
          <p:cNvCxnSpPr>
            <a:cxnSpLocks/>
          </p:cNvCxnSpPr>
          <p:nvPr/>
        </p:nvCxnSpPr>
        <p:spPr>
          <a:xfrm flipV="1">
            <a:off x="1253206" y="2892873"/>
            <a:ext cx="256291" cy="616308"/>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831C98D0-685A-E285-C482-4EE255709B9F}"/>
              </a:ext>
            </a:extLst>
          </p:cNvPr>
          <p:cNvCxnSpPr>
            <a:cxnSpLocks/>
          </p:cNvCxnSpPr>
          <p:nvPr/>
        </p:nvCxnSpPr>
        <p:spPr>
          <a:xfrm flipV="1">
            <a:off x="1151666" y="2827476"/>
            <a:ext cx="86730" cy="7025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9050F499-DA9F-666E-1DDA-D4BF7AAC3C56}"/>
              </a:ext>
            </a:extLst>
          </p:cNvPr>
          <p:cNvCxnSpPr>
            <a:cxnSpLocks/>
          </p:cNvCxnSpPr>
          <p:nvPr/>
        </p:nvCxnSpPr>
        <p:spPr>
          <a:xfrm flipH="1" flipV="1">
            <a:off x="953826" y="2835905"/>
            <a:ext cx="109726" cy="7240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244D7324-31C4-8B4F-569E-D1028B9DEA1B}"/>
              </a:ext>
            </a:extLst>
          </p:cNvPr>
          <p:cNvCxnSpPr>
            <a:cxnSpLocks/>
          </p:cNvCxnSpPr>
          <p:nvPr/>
        </p:nvCxnSpPr>
        <p:spPr>
          <a:xfrm flipH="1" flipV="1">
            <a:off x="739408" y="2837196"/>
            <a:ext cx="109726" cy="724046"/>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7" name="Straight Connector 36">
            <a:extLst>
              <a:ext uri="{FF2B5EF4-FFF2-40B4-BE49-F238E27FC236}">
                <a16:creationId xmlns:a16="http://schemas.microsoft.com/office/drawing/2014/main" id="{4F348A7B-77F4-6750-8EBA-ECC8ECF995DE}"/>
              </a:ext>
            </a:extLst>
          </p:cNvPr>
          <p:cNvCxnSpPr>
            <a:cxnSpLocks/>
          </p:cNvCxnSpPr>
          <p:nvPr/>
        </p:nvCxnSpPr>
        <p:spPr>
          <a:xfrm>
            <a:off x="3590079" y="2693782"/>
            <a:ext cx="507713" cy="822746"/>
          </a:xfrm>
          <a:prstGeom prst="line">
            <a:avLst/>
          </a:prstGeom>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0D86BCBC-E529-AEA6-2FBE-A77E2A7CECF3}"/>
              </a:ext>
            </a:extLst>
          </p:cNvPr>
          <p:cNvCxnSpPr>
            <a:cxnSpLocks/>
          </p:cNvCxnSpPr>
          <p:nvPr/>
        </p:nvCxnSpPr>
        <p:spPr>
          <a:xfrm flipH="1">
            <a:off x="4253222" y="2993786"/>
            <a:ext cx="407827" cy="566165"/>
          </a:xfrm>
          <a:prstGeom prst="line">
            <a:avLst/>
          </a:prstGeom>
        </p:spPr>
        <p:style>
          <a:lnRef idx="2">
            <a:schemeClr val="accent1"/>
          </a:lnRef>
          <a:fillRef idx="0">
            <a:schemeClr val="accent1"/>
          </a:fillRef>
          <a:effectRef idx="1">
            <a:schemeClr val="accent1"/>
          </a:effectRef>
          <a:fontRef idx="minor">
            <a:schemeClr val="tx1"/>
          </a:fontRef>
        </p:style>
      </p:cxnSp>
      <p:sp>
        <p:nvSpPr>
          <p:cNvPr id="34" name="Oval 33">
            <a:extLst>
              <a:ext uri="{FF2B5EF4-FFF2-40B4-BE49-F238E27FC236}">
                <a16:creationId xmlns:a16="http://schemas.microsoft.com/office/drawing/2014/main" id="{0474B227-5D5D-B112-2EA5-1AFA64FCD61F}"/>
              </a:ext>
            </a:extLst>
          </p:cNvPr>
          <p:cNvSpPr/>
          <p:nvPr/>
        </p:nvSpPr>
        <p:spPr>
          <a:xfrm>
            <a:off x="509155"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36" name="Oval 35">
            <a:extLst>
              <a:ext uri="{FF2B5EF4-FFF2-40B4-BE49-F238E27FC236}">
                <a16:creationId xmlns:a16="http://schemas.microsoft.com/office/drawing/2014/main" id="{889D283C-A9A3-D701-5B4D-2B1CFADD4093}"/>
              </a:ext>
            </a:extLst>
          </p:cNvPr>
          <p:cNvSpPr/>
          <p:nvPr/>
        </p:nvSpPr>
        <p:spPr>
          <a:xfrm>
            <a:off x="146275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39" name="Oval 38">
            <a:extLst>
              <a:ext uri="{FF2B5EF4-FFF2-40B4-BE49-F238E27FC236}">
                <a16:creationId xmlns:a16="http://schemas.microsoft.com/office/drawing/2014/main" id="{3A0F65B0-03FB-4DA9-A4CE-BE1C4AD7DF0A}"/>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40" name="Oval 39">
            <a:extLst>
              <a:ext uri="{FF2B5EF4-FFF2-40B4-BE49-F238E27FC236}">
                <a16:creationId xmlns:a16="http://schemas.microsoft.com/office/drawing/2014/main" id="{EF5AAF4F-CC3F-BCD7-A9EC-DDE3959515F7}"/>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41" name="Oval 40">
            <a:extLst>
              <a:ext uri="{FF2B5EF4-FFF2-40B4-BE49-F238E27FC236}">
                <a16:creationId xmlns:a16="http://schemas.microsoft.com/office/drawing/2014/main" id="{63382038-75DE-B84B-97FC-03894F3CEF71}"/>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42" name="Oval 41">
            <a:extLst>
              <a:ext uri="{FF2B5EF4-FFF2-40B4-BE49-F238E27FC236}">
                <a16:creationId xmlns:a16="http://schemas.microsoft.com/office/drawing/2014/main" id="{FB49FB38-0BC8-2C7D-84C2-A1ABF48B66EA}"/>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43" name="Oval 42">
            <a:extLst>
              <a:ext uri="{FF2B5EF4-FFF2-40B4-BE49-F238E27FC236}">
                <a16:creationId xmlns:a16="http://schemas.microsoft.com/office/drawing/2014/main" id="{F70C0D94-EA78-D9BA-C9E7-3123CB29D774}"/>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44" name="Oval 43">
            <a:extLst>
              <a:ext uri="{FF2B5EF4-FFF2-40B4-BE49-F238E27FC236}">
                <a16:creationId xmlns:a16="http://schemas.microsoft.com/office/drawing/2014/main" id="{E1F92246-8DAD-64E0-1921-88008AF75630}"/>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3" name="Oval 2">
            <a:extLst>
              <a:ext uri="{FF2B5EF4-FFF2-40B4-BE49-F238E27FC236}">
                <a16:creationId xmlns:a16="http://schemas.microsoft.com/office/drawing/2014/main" id="{F08AC42B-F1CA-EC89-8809-4DCC540B831B}"/>
              </a:ext>
            </a:extLst>
          </p:cNvPr>
          <p:cNvSpPr/>
          <p:nvPr/>
        </p:nvSpPr>
        <p:spPr>
          <a:xfrm>
            <a:off x="11639555" y="6125776"/>
            <a:ext cx="390618" cy="370935"/>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3</a:t>
            </a: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72905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1000"/>
                                        <p:tgtEl>
                                          <p:spTgt spid="1028"/>
                                        </p:tgtEl>
                                      </p:cBhvr>
                                    </p:animEffect>
                                    <p:anim calcmode="lin" valueType="num">
                                      <p:cBhvr>
                                        <p:cTn id="18" dur="1000" fill="hold"/>
                                        <p:tgtEl>
                                          <p:spTgt spid="1028"/>
                                        </p:tgtEl>
                                        <p:attrNameLst>
                                          <p:attrName>ppt_x</p:attrName>
                                        </p:attrNameLst>
                                      </p:cBhvr>
                                      <p:tavLst>
                                        <p:tav tm="0">
                                          <p:val>
                                            <p:strVal val="#ppt_x"/>
                                          </p:val>
                                        </p:tav>
                                        <p:tav tm="100000">
                                          <p:val>
                                            <p:strVal val="#ppt_x"/>
                                          </p:val>
                                        </p:tav>
                                      </p:tavLst>
                                    </p:anim>
                                    <p:anim calcmode="lin" valueType="num">
                                      <p:cBhvr>
                                        <p:cTn id="19" dur="1000" fill="hold"/>
                                        <p:tgtEl>
                                          <p:spTgt spid="102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1000"/>
                                        <p:tgtEl>
                                          <p:spTgt spid="1030"/>
                                        </p:tgtEl>
                                      </p:cBhvr>
                                    </p:animEffect>
                                    <p:anim calcmode="lin" valueType="num">
                                      <p:cBhvr>
                                        <p:cTn id="23" dur="1000" fill="hold"/>
                                        <p:tgtEl>
                                          <p:spTgt spid="1030"/>
                                        </p:tgtEl>
                                        <p:attrNameLst>
                                          <p:attrName>ppt_x</p:attrName>
                                        </p:attrNameLst>
                                      </p:cBhvr>
                                      <p:tavLst>
                                        <p:tav tm="0">
                                          <p:val>
                                            <p:strVal val="#ppt_x"/>
                                          </p:val>
                                        </p:tav>
                                        <p:tav tm="100000">
                                          <p:val>
                                            <p:strVal val="#ppt_x"/>
                                          </p:val>
                                        </p:tav>
                                      </p:tavLst>
                                    </p:anim>
                                    <p:anim calcmode="lin" valueType="num">
                                      <p:cBhvr>
                                        <p:cTn id="24" dur="1000" fill="hold"/>
                                        <p:tgtEl>
                                          <p:spTgt spid="103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1000"/>
                                        <p:tgtEl>
                                          <p:spTgt spid="19"/>
                                        </p:tgtEl>
                                      </p:cBhvr>
                                    </p:animEffect>
                                    <p:anim calcmode="lin" valueType="num">
                                      <p:cBhvr>
                                        <p:cTn id="43" dur="1000" fill="hold"/>
                                        <p:tgtEl>
                                          <p:spTgt spid="19"/>
                                        </p:tgtEl>
                                        <p:attrNameLst>
                                          <p:attrName>ppt_x</p:attrName>
                                        </p:attrNameLst>
                                      </p:cBhvr>
                                      <p:tavLst>
                                        <p:tav tm="0">
                                          <p:val>
                                            <p:strVal val="#ppt_x"/>
                                          </p:val>
                                        </p:tav>
                                        <p:tav tm="100000">
                                          <p:val>
                                            <p:strVal val="#ppt_x"/>
                                          </p:val>
                                        </p:tav>
                                      </p:tavLst>
                                    </p:anim>
                                    <p:anim calcmode="lin" valueType="num">
                                      <p:cBhvr>
                                        <p:cTn id="44" dur="1000" fill="hold"/>
                                        <p:tgtEl>
                                          <p:spTgt spid="19"/>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fade">
                                      <p:cBhvr>
                                        <p:cTn id="47" dur="1000"/>
                                        <p:tgtEl>
                                          <p:spTgt spid="20"/>
                                        </p:tgtEl>
                                      </p:cBhvr>
                                    </p:animEffect>
                                    <p:anim calcmode="lin" valueType="num">
                                      <p:cBhvr>
                                        <p:cTn id="48" dur="1000" fill="hold"/>
                                        <p:tgtEl>
                                          <p:spTgt spid="20"/>
                                        </p:tgtEl>
                                        <p:attrNameLst>
                                          <p:attrName>ppt_x</p:attrName>
                                        </p:attrNameLst>
                                      </p:cBhvr>
                                      <p:tavLst>
                                        <p:tav tm="0">
                                          <p:val>
                                            <p:strVal val="#ppt_x"/>
                                          </p:val>
                                        </p:tav>
                                        <p:tav tm="100000">
                                          <p:val>
                                            <p:strVal val="#ppt_x"/>
                                          </p:val>
                                        </p:tav>
                                      </p:tavLst>
                                    </p:anim>
                                    <p:anim calcmode="lin" valueType="num">
                                      <p:cBhvr>
                                        <p:cTn id="49" dur="1000" fill="hold"/>
                                        <p:tgtEl>
                                          <p:spTgt spid="2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1000"/>
                                        <p:tgtEl>
                                          <p:spTgt spid="21"/>
                                        </p:tgtEl>
                                      </p:cBhvr>
                                    </p:animEffect>
                                    <p:anim calcmode="lin" valueType="num">
                                      <p:cBhvr>
                                        <p:cTn id="53" dur="1000" fill="hold"/>
                                        <p:tgtEl>
                                          <p:spTgt spid="21"/>
                                        </p:tgtEl>
                                        <p:attrNameLst>
                                          <p:attrName>ppt_x</p:attrName>
                                        </p:attrNameLst>
                                      </p:cBhvr>
                                      <p:tavLst>
                                        <p:tav tm="0">
                                          <p:val>
                                            <p:strVal val="#ppt_x"/>
                                          </p:val>
                                        </p:tav>
                                        <p:tav tm="100000">
                                          <p:val>
                                            <p:strVal val="#ppt_x"/>
                                          </p:val>
                                        </p:tav>
                                      </p:tavLst>
                                    </p:anim>
                                    <p:anim calcmode="lin" valueType="num">
                                      <p:cBhvr>
                                        <p:cTn id="54" dur="1000" fill="hold"/>
                                        <p:tgtEl>
                                          <p:spTgt spid="2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anim calcmode="lin" valueType="num">
                                      <p:cBhvr>
                                        <p:cTn id="58" dur="1000" fill="hold"/>
                                        <p:tgtEl>
                                          <p:spTgt spid="22"/>
                                        </p:tgtEl>
                                        <p:attrNameLst>
                                          <p:attrName>ppt_x</p:attrName>
                                        </p:attrNameLst>
                                      </p:cBhvr>
                                      <p:tavLst>
                                        <p:tav tm="0">
                                          <p:val>
                                            <p:strVal val="#ppt_x"/>
                                          </p:val>
                                        </p:tav>
                                        <p:tav tm="100000">
                                          <p:val>
                                            <p:strVal val="#ppt_x"/>
                                          </p:val>
                                        </p:tav>
                                      </p:tavLst>
                                    </p:anim>
                                    <p:anim calcmode="lin" valueType="num">
                                      <p:cBhvr>
                                        <p:cTn id="59" dur="1000" fill="hold"/>
                                        <p:tgtEl>
                                          <p:spTgt spid="22"/>
                                        </p:tgtEl>
                                        <p:attrNameLst>
                                          <p:attrName>ppt_y</p:attrName>
                                        </p:attrNameLst>
                                      </p:cBhvr>
                                      <p:tavLst>
                                        <p:tav tm="0">
                                          <p:val>
                                            <p:strVal val="#ppt_y+.1"/>
                                          </p:val>
                                        </p:tav>
                                        <p:tav tm="100000">
                                          <p:val>
                                            <p:strVal val="#ppt_y"/>
                                          </p:val>
                                        </p:tav>
                                      </p:tavLst>
                                    </p:anim>
                                  </p:childTnLst>
                                </p:cTn>
                              </p:par>
                              <p:par>
                                <p:cTn id="60" presetID="42" presetClass="entr" presetSubtype="0" fill="hold"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1000"/>
                                        <p:tgtEl>
                                          <p:spTgt spid="24"/>
                                        </p:tgtEl>
                                      </p:cBhvr>
                                    </p:animEffect>
                                    <p:anim calcmode="lin" valueType="num">
                                      <p:cBhvr>
                                        <p:cTn id="63" dur="1000" fill="hold"/>
                                        <p:tgtEl>
                                          <p:spTgt spid="24"/>
                                        </p:tgtEl>
                                        <p:attrNameLst>
                                          <p:attrName>ppt_x</p:attrName>
                                        </p:attrNameLst>
                                      </p:cBhvr>
                                      <p:tavLst>
                                        <p:tav tm="0">
                                          <p:val>
                                            <p:strVal val="#ppt_x"/>
                                          </p:val>
                                        </p:tav>
                                        <p:tav tm="100000">
                                          <p:val>
                                            <p:strVal val="#ppt_x"/>
                                          </p:val>
                                        </p:tav>
                                      </p:tavLst>
                                    </p:anim>
                                    <p:anim calcmode="lin" valueType="num">
                                      <p:cBhvr>
                                        <p:cTn id="64" dur="1000" fill="hold"/>
                                        <p:tgtEl>
                                          <p:spTgt spid="24"/>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25"/>
                                        </p:tgtEl>
                                        <p:attrNameLst>
                                          <p:attrName>style.visibility</p:attrName>
                                        </p:attrNameLst>
                                      </p:cBhvr>
                                      <p:to>
                                        <p:strVal val="visible"/>
                                      </p:to>
                                    </p:set>
                                    <p:animEffect transition="in" filter="fade">
                                      <p:cBhvr>
                                        <p:cTn id="67" dur="1000"/>
                                        <p:tgtEl>
                                          <p:spTgt spid="25"/>
                                        </p:tgtEl>
                                      </p:cBhvr>
                                    </p:animEffect>
                                    <p:anim calcmode="lin" valueType="num">
                                      <p:cBhvr>
                                        <p:cTn id="68" dur="1000" fill="hold"/>
                                        <p:tgtEl>
                                          <p:spTgt spid="25"/>
                                        </p:tgtEl>
                                        <p:attrNameLst>
                                          <p:attrName>ppt_x</p:attrName>
                                        </p:attrNameLst>
                                      </p:cBhvr>
                                      <p:tavLst>
                                        <p:tav tm="0">
                                          <p:val>
                                            <p:strVal val="#ppt_x"/>
                                          </p:val>
                                        </p:tav>
                                        <p:tav tm="100000">
                                          <p:val>
                                            <p:strVal val="#ppt_x"/>
                                          </p:val>
                                        </p:tav>
                                      </p:tavLst>
                                    </p:anim>
                                    <p:anim calcmode="lin" valueType="num">
                                      <p:cBhvr>
                                        <p:cTn id="69" dur="1000" fill="hold"/>
                                        <p:tgtEl>
                                          <p:spTgt spid="25"/>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1000"/>
                                        <p:tgtEl>
                                          <p:spTgt spid="27"/>
                                        </p:tgtEl>
                                      </p:cBhvr>
                                    </p:animEffect>
                                    <p:anim calcmode="lin" valueType="num">
                                      <p:cBhvr>
                                        <p:cTn id="73" dur="1000" fill="hold"/>
                                        <p:tgtEl>
                                          <p:spTgt spid="27"/>
                                        </p:tgtEl>
                                        <p:attrNameLst>
                                          <p:attrName>ppt_x</p:attrName>
                                        </p:attrNameLst>
                                      </p:cBhvr>
                                      <p:tavLst>
                                        <p:tav tm="0">
                                          <p:val>
                                            <p:strVal val="#ppt_x"/>
                                          </p:val>
                                        </p:tav>
                                        <p:tav tm="100000">
                                          <p:val>
                                            <p:strVal val="#ppt_x"/>
                                          </p:val>
                                        </p:tav>
                                      </p:tavLst>
                                    </p:anim>
                                    <p:anim calcmode="lin" valueType="num">
                                      <p:cBhvr>
                                        <p:cTn id="74" dur="1000" fill="hold"/>
                                        <p:tgtEl>
                                          <p:spTgt spid="27"/>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1000"/>
                                        <p:tgtEl>
                                          <p:spTgt spid="28"/>
                                        </p:tgtEl>
                                      </p:cBhvr>
                                    </p:animEffect>
                                    <p:anim calcmode="lin" valueType="num">
                                      <p:cBhvr>
                                        <p:cTn id="78" dur="1000" fill="hold"/>
                                        <p:tgtEl>
                                          <p:spTgt spid="28"/>
                                        </p:tgtEl>
                                        <p:attrNameLst>
                                          <p:attrName>ppt_x</p:attrName>
                                        </p:attrNameLst>
                                      </p:cBhvr>
                                      <p:tavLst>
                                        <p:tav tm="0">
                                          <p:val>
                                            <p:strVal val="#ppt_x"/>
                                          </p:val>
                                        </p:tav>
                                        <p:tav tm="100000">
                                          <p:val>
                                            <p:strVal val="#ppt_x"/>
                                          </p:val>
                                        </p:tav>
                                      </p:tavLst>
                                    </p:anim>
                                    <p:anim calcmode="lin" valueType="num">
                                      <p:cBhvr>
                                        <p:cTn id="79" dur="1000" fill="hold"/>
                                        <p:tgtEl>
                                          <p:spTgt spid="28"/>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30"/>
                                        </p:tgtEl>
                                        <p:attrNameLst>
                                          <p:attrName>style.visibility</p:attrName>
                                        </p:attrNameLst>
                                      </p:cBhvr>
                                      <p:to>
                                        <p:strVal val="visible"/>
                                      </p:to>
                                    </p:set>
                                    <p:animEffect transition="in" filter="fade">
                                      <p:cBhvr>
                                        <p:cTn id="82" dur="1000"/>
                                        <p:tgtEl>
                                          <p:spTgt spid="30"/>
                                        </p:tgtEl>
                                      </p:cBhvr>
                                    </p:animEffect>
                                    <p:anim calcmode="lin" valueType="num">
                                      <p:cBhvr>
                                        <p:cTn id="83" dur="1000" fill="hold"/>
                                        <p:tgtEl>
                                          <p:spTgt spid="30"/>
                                        </p:tgtEl>
                                        <p:attrNameLst>
                                          <p:attrName>ppt_x</p:attrName>
                                        </p:attrNameLst>
                                      </p:cBhvr>
                                      <p:tavLst>
                                        <p:tav tm="0">
                                          <p:val>
                                            <p:strVal val="#ppt_x"/>
                                          </p:val>
                                        </p:tav>
                                        <p:tav tm="100000">
                                          <p:val>
                                            <p:strVal val="#ppt_x"/>
                                          </p:val>
                                        </p:tav>
                                      </p:tavLst>
                                    </p:anim>
                                    <p:anim calcmode="lin" valueType="num">
                                      <p:cBhvr>
                                        <p:cTn id="84" dur="1000" fill="hold"/>
                                        <p:tgtEl>
                                          <p:spTgt spid="30"/>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1000"/>
                                        <p:tgtEl>
                                          <p:spTgt spid="32"/>
                                        </p:tgtEl>
                                      </p:cBhvr>
                                    </p:animEffect>
                                    <p:anim calcmode="lin" valueType="num">
                                      <p:cBhvr>
                                        <p:cTn id="88" dur="1000" fill="hold"/>
                                        <p:tgtEl>
                                          <p:spTgt spid="32"/>
                                        </p:tgtEl>
                                        <p:attrNameLst>
                                          <p:attrName>ppt_x</p:attrName>
                                        </p:attrNameLst>
                                      </p:cBhvr>
                                      <p:tavLst>
                                        <p:tav tm="0">
                                          <p:val>
                                            <p:strVal val="#ppt_x"/>
                                          </p:val>
                                        </p:tav>
                                        <p:tav tm="100000">
                                          <p:val>
                                            <p:strVal val="#ppt_x"/>
                                          </p:val>
                                        </p:tav>
                                      </p:tavLst>
                                    </p:anim>
                                    <p:anim calcmode="lin" valueType="num">
                                      <p:cBhvr>
                                        <p:cTn id="89" dur="1000" fill="hold"/>
                                        <p:tgtEl>
                                          <p:spTgt spid="32"/>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35"/>
                                        </p:tgtEl>
                                        <p:attrNameLst>
                                          <p:attrName>style.visibility</p:attrName>
                                        </p:attrNameLst>
                                      </p:cBhvr>
                                      <p:to>
                                        <p:strVal val="visible"/>
                                      </p:to>
                                    </p:set>
                                    <p:animEffect transition="in" filter="fade">
                                      <p:cBhvr>
                                        <p:cTn id="92" dur="1000"/>
                                        <p:tgtEl>
                                          <p:spTgt spid="35"/>
                                        </p:tgtEl>
                                      </p:cBhvr>
                                    </p:animEffect>
                                    <p:anim calcmode="lin" valueType="num">
                                      <p:cBhvr>
                                        <p:cTn id="93" dur="1000" fill="hold"/>
                                        <p:tgtEl>
                                          <p:spTgt spid="35"/>
                                        </p:tgtEl>
                                        <p:attrNameLst>
                                          <p:attrName>ppt_x</p:attrName>
                                        </p:attrNameLst>
                                      </p:cBhvr>
                                      <p:tavLst>
                                        <p:tav tm="0">
                                          <p:val>
                                            <p:strVal val="#ppt_x"/>
                                          </p:val>
                                        </p:tav>
                                        <p:tav tm="100000">
                                          <p:val>
                                            <p:strVal val="#ppt_x"/>
                                          </p:val>
                                        </p:tav>
                                      </p:tavLst>
                                    </p:anim>
                                    <p:anim calcmode="lin" valueType="num">
                                      <p:cBhvr>
                                        <p:cTn id="94" dur="1000" fill="hold"/>
                                        <p:tgtEl>
                                          <p:spTgt spid="35"/>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37"/>
                                        </p:tgtEl>
                                        <p:attrNameLst>
                                          <p:attrName>style.visibility</p:attrName>
                                        </p:attrNameLst>
                                      </p:cBhvr>
                                      <p:to>
                                        <p:strVal val="visible"/>
                                      </p:to>
                                    </p:set>
                                    <p:animEffect transition="in" filter="fade">
                                      <p:cBhvr>
                                        <p:cTn id="97" dur="1000"/>
                                        <p:tgtEl>
                                          <p:spTgt spid="37"/>
                                        </p:tgtEl>
                                      </p:cBhvr>
                                    </p:animEffect>
                                    <p:anim calcmode="lin" valueType="num">
                                      <p:cBhvr>
                                        <p:cTn id="98" dur="1000" fill="hold"/>
                                        <p:tgtEl>
                                          <p:spTgt spid="37"/>
                                        </p:tgtEl>
                                        <p:attrNameLst>
                                          <p:attrName>ppt_x</p:attrName>
                                        </p:attrNameLst>
                                      </p:cBhvr>
                                      <p:tavLst>
                                        <p:tav tm="0">
                                          <p:val>
                                            <p:strVal val="#ppt_x"/>
                                          </p:val>
                                        </p:tav>
                                        <p:tav tm="100000">
                                          <p:val>
                                            <p:strVal val="#ppt_x"/>
                                          </p:val>
                                        </p:tav>
                                      </p:tavLst>
                                    </p:anim>
                                    <p:anim calcmode="lin" valueType="num">
                                      <p:cBhvr>
                                        <p:cTn id="99" dur="1000" fill="hold"/>
                                        <p:tgtEl>
                                          <p:spTgt spid="37"/>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38"/>
                                        </p:tgtEl>
                                        <p:attrNameLst>
                                          <p:attrName>style.visibility</p:attrName>
                                        </p:attrNameLst>
                                      </p:cBhvr>
                                      <p:to>
                                        <p:strVal val="visible"/>
                                      </p:to>
                                    </p:set>
                                    <p:animEffect transition="in" filter="fade">
                                      <p:cBhvr>
                                        <p:cTn id="102" dur="1000"/>
                                        <p:tgtEl>
                                          <p:spTgt spid="38"/>
                                        </p:tgtEl>
                                      </p:cBhvr>
                                    </p:animEffect>
                                    <p:anim calcmode="lin" valueType="num">
                                      <p:cBhvr>
                                        <p:cTn id="103" dur="1000" fill="hold"/>
                                        <p:tgtEl>
                                          <p:spTgt spid="38"/>
                                        </p:tgtEl>
                                        <p:attrNameLst>
                                          <p:attrName>ppt_x</p:attrName>
                                        </p:attrNameLst>
                                      </p:cBhvr>
                                      <p:tavLst>
                                        <p:tav tm="0">
                                          <p:val>
                                            <p:strVal val="#ppt_x"/>
                                          </p:val>
                                        </p:tav>
                                        <p:tav tm="100000">
                                          <p:val>
                                            <p:strVal val="#ppt_x"/>
                                          </p:val>
                                        </p:tav>
                                      </p:tavLst>
                                    </p:anim>
                                    <p:anim calcmode="lin" valueType="num">
                                      <p:cBhvr>
                                        <p:cTn id="104"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12"/>
                                        </p:tgtEl>
                                        <p:attrNameLst>
                                          <p:attrName>style.visibility</p:attrName>
                                        </p:attrNameLst>
                                      </p:cBhvr>
                                      <p:to>
                                        <p:strVal val="visible"/>
                                      </p:to>
                                    </p:set>
                                    <p:animEffect transition="in" filter="fade">
                                      <p:cBhvr>
                                        <p:cTn id="109" dur="1000"/>
                                        <p:tgtEl>
                                          <p:spTgt spid="12"/>
                                        </p:tgtEl>
                                      </p:cBhvr>
                                    </p:animEffect>
                                    <p:anim calcmode="lin" valueType="num">
                                      <p:cBhvr>
                                        <p:cTn id="110" dur="1000" fill="hold"/>
                                        <p:tgtEl>
                                          <p:spTgt spid="12"/>
                                        </p:tgtEl>
                                        <p:attrNameLst>
                                          <p:attrName>ppt_x</p:attrName>
                                        </p:attrNameLst>
                                      </p:cBhvr>
                                      <p:tavLst>
                                        <p:tav tm="0">
                                          <p:val>
                                            <p:strVal val="#ppt_x"/>
                                          </p:val>
                                        </p:tav>
                                        <p:tav tm="100000">
                                          <p:val>
                                            <p:strVal val="#ppt_x"/>
                                          </p:val>
                                        </p:tav>
                                      </p:tavLst>
                                    </p:anim>
                                    <p:anim calcmode="lin" valueType="num">
                                      <p:cBhvr>
                                        <p:cTn id="111" dur="1000" fill="hold"/>
                                        <p:tgtEl>
                                          <p:spTgt spid="12"/>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13"/>
                                        </p:tgtEl>
                                        <p:attrNameLst>
                                          <p:attrName>style.visibility</p:attrName>
                                        </p:attrNameLst>
                                      </p:cBhvr>
                                      <p:to>
                                        <p:strVal val="visible"/>
                                      </p:to>
                                    </p:set>
                                    <p:animEffect transition="in" filter="fade">
                                      <p:cBhvr>
                                        <p:cTn id="114" dur="1000"/>
                                        <p:tgtEl>
                                          <p:spTgt spid="13"/>
                                        </p:tgtEl>
                                      </p:cBhvr>
                                    </p:animEffect>
                                    <p:anim calcmode="lin" valueType="num">
                                      <p:cBhvr>
                                        <p:cTn id="115" dur="1000" fill="hold"/>
                                        <p:tgtEl>
                                          <p:spTgt spid="13"/>
                                        </p:tgtEl>
                                        <p:attrNameLst>
                                          <p:attrName>ppt_x</p:attrName>
                                        </p:attrNameLst>
                                      </p:cBhvr>
                                      <p:tavLst>
                                        <p:tav tm="0">
                                          <p:val>
                                            <p:strVal val="#ppt_x"/>
                                          </p:val>
                                        </p:tav>
                                        <p:tav tm="100000">
                                          <p:val>
                                            <p:strVal val="#ppt_x"/>
                                          </p:val>
                                        </p:tav>
                                      </p:tavLst>
                                    </p:anim>
                                    <p:anim calcmode="lin" valueType="num">
                                      <p:cBhvr>
                                        <p:cTn id="116" dur="1000" fill="hold"/>
                                        <p:tgtEl>
                                          <p:spTgt spid="13"/>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1026"/>
                                        </p:tgtEl>
                                        <p:attrNameLst>
                                          <p:attrName>style.visibility</p:attrName>
                                        </p:attrNameLst>
                                      </p:cBhvr>
                                      <p:to>
                                        <p:strVal val="visible"/>
                                      </p:to>
                                    </p:set>
                                    <p:animEffect transition="in" filter="fade">
                                      <p:cBhvr>
                                        <p:cTn id="119" dur="1000"/>
                                        <p:tgtEl>
                                          <p:spTgt spid="1026"/>
                                        </p:tgtEl>
                                      </p:cBhvr>
                                    </p:animEffect>
                                    <p:anim calcmode="lin" valueType="num">
                                      <p:cBhvr>
                                        <p:cTn id="120" dur="1000" fill="hold"/>
                                        <p:tgtEl>
                                          <p:spTgt spid="1026"/>
                                        </p:tgtEl>
                                        <p:attrNameLst>
                                          <p:attrName>ppt_x</p:attrName>
                                        </p:attrNameLst>
                                      </p:cBhvr>
                                      <p:tavLst>
                                        <p:tav tm="0">
                                          <p:val>
                                            <p:strVal val="#ppt_x"/>
                                          </p:val>
                                        </p:tav>
                                        <p:tav tm="100000">
                                          <p:val>
                                            <p:strVal val="#ppt_x"/>
                                          </p:val>
                                        </p:tav>
                                      </p:tavLst>
                                    </p:anim>
                                    <p:anim calcmode="lin" valueType="num">
                                      <p:cBhvr>
                                        <p:cTn id="121"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P spid="13" grpId="0"/>
      <p:bldP spid="14"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descr="Scales of justice with solid fill">
            <a:extLst>
              <a:ext uri="{FF2B5EF4-FFF2-40B4-BE49-F238E27FC236}">
                <a16:creationId xmlns:a16="http://schemas.microsoft.com/office/drawing/2014/main" id="{0640A280-E168-259D-11E8-43B941A22C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4467" y="1704688"/>
            <a:ext cx="1076960" cy="1076960"/>
          </a:xfrm>
          <a:prstGeom prst="rect">
            <a:avLst/>
          </a:prstGeom>
        </p:spPr>
      </p:pic>
      <p:pic>
        <p:nvPicPr>
          <p:cNvPr id="51" name="Graphic 50" descr="Downward trend graph with solid fill">
            <a:extLst>
              <a:ext uri="{FF2B5EF4-FFF2-40B4-BE49-F238E27FC236}">
                <a16:creationId xmlns:a16="http://schemas.microsoft.com/office/drawing/2014/main" id="{8E15D326-A355-3FFB-593B-2114084BB0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15575" y="4405160"/>
            <a:ext cx="1088442" cy="1088442"/>
          </a:xfrm>
          <a:prstGeom prst="rect">
            <a:avLst/>
          </a:prstGeom>
        </p:spPr>
      </p:pic>
      <p:sp>
        <p:nvSpPr>
          <p:cNvPr id="5" name="Rectangle 4">
            <a:extLst>
              <a:ext uri="{FF2B5EF4-FFF2-40B4-BE49-F238E27FC236}">
                <a16:creationId xmlns:a16="http://schemas.microsoft.com/office/drawing/2014/main" id="{EF430540-2D8A-D46C-6D3B-0B76C4D7AFF6}"/>
              </a:ext>
            </a:extLst>
          </p:cNvPr>
          <p:cNvSpPr/>
          <p:nvPr/>
        </p:nvSpPr>
        <p:spPr>
          <a:xfrm>
            <a:off x="3237984" y="1842040"/>
            <a:ext cx="5143048" cy="2878910"/>
          </a:xfrm>
          <a:prstGeom prst="rect">
            <a:avLst/>
          </a:prstGeom>
          <a:solidFill>
            <a:schemeClr val="bg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4800" b="1" dirty="0">
                <a:ln>
                  <a:solidFill>
                    <a:schemeClr val="bg1"/>
                  </a:solidFill>
                </a:ln>
                <a:solidFill>
                  <a:schemeClr val="tx1">
                    <a:lumMod val="50000"/>
                    <a:lumOff val="50000"/>
                  </a:schemeClr>
                </a:solidFill>
                <a:latin typeface="Arial" panose="020B0604020202020204" pitchFamily="34" charset="0"/>
                <a:cs typeface="Arial" panose="020B0604020202020204" pitchFamily="34" charset="0"/>
              </a:rPr>
              <a:t>THANK YOU</a:t>
            </a:r>
          </a:p>
        </p:txBody>
      </p:sp>
      <p:pic>
        <p:nvPicPr>
          <p:cNvPr id="8" name="Picture 4">
            <a:extLst>
              <a:ext uri="{FF2B5EF4-FFF2-40B4-BE49-F238E27FC236}">
                <a16:creationId xmlns:a16="http://schemas.microsoft.com/office/drawing/2014/main" id="{08168E69-E453-3EAA-6CF5-3B15AB354C55}"/>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287" t="24547" r="41782" b="21188"/>
          <a:stretch/>
        </p:blipFill>
        <p:spPr bwMode="auto">
          <a:xfrm>
            <a:off x="357136" y="241967"/>
            <a:ext cx="1873988" cy="108067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AI-generated content may be incorrect.">
            <a:extLst>
              <a:ext uri="{FF2B5EF4-FFF2-40B4-BE49-F238E27FC236}">
                <a16:creationId xmlns:a16="http://schemas.microsoft.com/office/drawing/2014/main" id="{D1BB39EC-EC03-DF0B-A3A4-09BFF297BE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115081" y="246742"/>
            <a:ext cx="1719783" cy="991421"/>
          </a:xfrm>
          <a:prstGeom prst="rect">
            <a:avLst/>
          </a:prstGeom>
        </p:spPr>
      </p:pic>
      <p:sp>
        <p:nvSpPr>
          <p:cNvPr id="2" name="Oval 1">
            <a:extLst>
              <a:ext uri="{FF2B5EF4-FFF2-40B4-BE49-F238E27FC236}">
                <a16:creationId xmlns:a16="http://schemas.microsoft.com/office/drawing/2014/main" id="{1F25D333-2075-F902-5646-17B4BEEE4EA4}"/>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39</a:t>
            </a: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0700920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descr="Scales of justice with solid fill">
            <a:extLst>
              <a:ext uri="{FF2B5EF4-FFF2-40B4-BE49-F238E27FC236}">
                <a16:creationId xmlns:a16="http://schemas.microsoft.com/office/drawing/2014/main" id="{0640A280-E168-259D-11E8-43B941A22C6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134467" y="1704688"/>
            <a:ext cx="1076960" cy="1076960"/>
          </a:xfrm>
          <a:prstGeom prst="rect">
            <a:avLst/>
          </a:prstGeom>
        </p:spPr>
      </p:pic>
      <p:pic>
        <p:nvPicPr>
          <p:cNvPr id="51" name="Graphic 50" descr="Downward trend graph with solid fill">
            <a:extLst>
              <a:ext uri="{FF2B5EF4-FFF2-40B4-BE49-F238E27FC236}">
                <a16:creationId xmlns:a16="http://schemas.microsoft.com/office/drawing/2014/main" id="{8E15D326-A355-3FFB-593B-2114084BB0D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715575" y="4405160"/>
            <a:ext cx="1088442" cy="1088442"/>
          </a:xfrm>
          <a:prstGeom prst="rect">
            <a:avLst/>
          </a:prstGeom>
        </p:spPr>
      </p:pic>
      <p:sp>
        <p:nvSpPr>
          <p:cNvPr id="4" name="Oval 3">
            <a:extLst>
              <a:ext uri="{FF2B5EF4-FFF2-40B4-BE49-F238E27FC236}">
                <a16:creationId xmlns:a16="http://schemas.microsoft.com/office/drawing/2014/main" id="{942DBA41-6FF9-7EF9-097A-A936E697F640}"/>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40</a:t>
            </a:r>
            <a:endParaRPr lang="en-US" sz="2000" b="1" dirty="0">
              <a:solidFill>
                <a:schemeClr val="tx1"/>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453556D8-6FBE-FA72-E4FA-9B3DD1D1D4A8}"/>
              </a:ext>
            </a:extLst>
          </p:cNvPr>
          <p:cNvSpPr txBox="1"/>
          <p:nvPr/>
        </p:nvSpPr>
        <p:spPr>
          <a:xfrm>
            <a:off x="466423" y="2469521"/>
            <a:ext cx="3745004" cy="2308324"/>
          </a:xfrm>
          <a:prstGeom prst="rect">
            <a:avLst/>
          </a:prstGeom>
          <a:noFill/>
        </p:spPr>
        <p:txBody>
          <a:bodyPr wrap="square">
            <a:spAutoFit/>
          </a:bodyPr>
          <a:lstStyle/>
          <a:p>
            <a:r>
              <a:rPr lang="en-US" b="1" dirty="0">
                <a:solidFill>
                  <a:schemeClr val="accent2">
                    <a:lumMod val="75000"/>
                  </a:schemeClr>
                </a:solidFill>
                <a:latin typeface="Arial" panose="020B0604020202020204" pitchFamily="34" charset="0"/>
                <a:cs typeface="Arial" panose="020B0604020202020204" pitchFamily="34" charset="0"/>
              </a:rPr>
              <a:t>Key Technologies Used:</a:t>
            </a:r>
            <a:br>
              <a:rPr lang="en-US" dirty="0">
                <a:latin typeface="Arial" panose="020B0604020202020204" pitchFamily="34" charset="0"/>
                <a:cs typeface="Arial" panose="020B0604020202020204" pitchFamily="34" charset="0"/>
              </a:rPr>
            </a:br>
            <a:br>
              <a:rPr lang="en-US" dirty="0">
                <a:latin typeface="Arial" panose="020B0604020202020204" pitchFamily="34" charset="0"/>
                <a:cs typeface="Arial" panose="020B0604020202020204" pitchFamily="34" charset="0"/>
              </a:rPr>
            </a:br>
            <a:endParaRPr lang="en-US" dirty="0">
              <a:latin typeface="Arial" panose="020B0604020202020204" pitchFamily="34" charset="0"/>
              <a:cs typeface="Arial" panose="020B0604020202020204" pitchFamily="34" charset="0"/>
            </a:endParaRPr>
          </a:p>
          <a:p>
            <a:pPr marL="742950" lvl="1" indent="-285750">
              <a:buFont typeface="Wingdings" panose="05000000000000000000" pitchFamily="2" charset="2"/>
              <a:buChar char="v"/>
            </a:pPr>
            <a:r>
              <a:rPr lang="en-US" dirty="0">
                <a:latin typeface="Arial" panose="020B0604020202020204" pitchFamily="34" charset="0"/>
                <a:cs typeface="Arial" panose="020B0604020202020204" pitchFamily="34" charset="0"/>
              </a:rPr>
              <a:t>Python 3.13.1   </a:t>
            </a:r>
          </a:p>
          <a:p>
            <a:pPr marL="742950" lvl="1" indent="-285750">
              <a:buFont typeface="Wingdings" panose="05000000000000000000" pitchFamily="2" charset="2"/>
              <a:buChar char="v"/>
            </a:pPr>
            <a:r>
              <a:rPr lang="en-US" dirty="0">
                <a:latin typeface="Arial" panose="020B0604020202020204" pitchFamily="34" charset="0"/>
                <a:cs typeface="Arial" panose="020B0604020202020204" pitchFamily="34" charset="0"/>
              </a:rPr>
              <a:t>TensorFlow / </a:t>
            </a:r>
            <a:r>
              <a:rPr lang="en-US" dirty="0" err="1">
                <a:latin typeface="Arial" panose="020B0604020202020204" pitchFamily="34" charset="0"/>
                <a:cs typeface="Arial" panose="020B0604020202020204" pitchFamily="34" charset="0"/>
              </a:rPr>
              <a:t>PyTorch</a:t>
            </a:r>
            <a:r>
              <a:rPr lang="en-US" dirty="0">
                <a:latin typeface="Arial" panose="020B0604020202020204" pitchFamily="34" charset="0"/>
                <a:cs typeface="Arial" panose="020B0604020202020204" pitchFamily="34" charset="0"/>
              </a:rPr>
              <a:t> </a:t>
            </a:r>
          </a:p>
          <a:p>
            <a:pPr marL="742950" lvl="1" indent="-285750">
              <a:buFont typeface="Wingdings" panose="05000000000000000000" pitchFamily="2" charset="2"/>
              <a:buChar char="v"/>
            </a:pPr>
            <a:r>
              <a:rPr lang="en-US" dirty="0">
                <a:latin typeface="Arial" panose="020B0604020202020204" pitchFamily="34" charset="0"/>
                <a:cs typeface="Arial" panose="020B0604020202020204" pitchFamily="34" charset="0"/>
              </a:rPr>
              <a:t>OpenAI Gym</a:t>
            </a:r>
          </a:p>
          <a:p>
            <a:pPr marL="742950" lvl="1" indent="-285750">
              <a:buFont typeface="Wingdings" panose="05000000000000000000" pitchFamily="2" charset="2"/>
              <a:buChar char="v"/>
            </a:pPr>
            <a:r>
              <a:rPr lang="en-US" dirty="0">
                <a:latin typeface="Arial" panose="020B0604020202020204" pitchFamily="34" charset="0"/>
                <a:cs typeface="Arial" panose="020B0604020202020204" pitchFamily="34" charset="0"/>
              </a:rPr>
              <a:t>NumPy </a:t>
            </a:r>
          </a:p>
          <a:p>
            <a:pPr marL="742950" lvl="1" indent="-285750">
              <a:buFont typeface="Wingdings" panose="05000000000000000000" pitchFamily="2" charset="2"/>
              <a:buChar char="v"/>
            </a:pPr>
            <a:r>
              <a:rPr lang="en-US" dirty="0">
                <a:latin typeface="Arial" panose="020B0604020202020204" pitchFamily="34" charset="0"/>
                <a:cs typeface="Arial" panose="020B0604020202020204" pitchFamily="34" charset="0"/>
              </a:rPr>
              <a:t>Matplotlib</a:t>
            </a:r>
          </a:p>
        </p:txBody>
      </p:sp>
      <p:pic>
        <p:nvPicPr>
          <p:cNvPr id="5" name="Picture 4">
            <a:extLst>
              <a:ext uri="{FF2B5EF4-FFF2-40B4-BE49-F238E27FC236}">
                <a16:creationId xmlns:a16="http://schemas.microsoft.com/office/drawing/2014/main" id="{5C446ED7-0323-3D84-023C-347A8D94C759}"/>
              </a:ext>
            </a:extLst>
          </p:cNvPr>
          <p:cNvPicPr>
            <a:picLocks noChangeAspect="1"/>
          </p:cNvPicPr>
          <p:nvPr/>
        </p:nvPicPr>
        <p:blipFill>
          <a:blip r:embed="rId6"/>
          <a:stretch>
            <a:fillRect/>
          </a:stretch>
        </p:blipFill>
        <p:spPr>
          <a:xfrm>
            <a:off x="4163093" y="1517734"/>
            <a:ext cx="7546673" cy="4496838"/>
          </a:xfrm>
          <a:prstGeom prst="rect">
            <a:avLst/>
          </a:prstGeom>
        </p:spPr>
      </p:pic>
      <p:sp>
        <p:nvSpPr>
          <p:cNvPr id="6" name="TextBox 5">
            <a:extLst>
              <a:ext uri="{FF2B5EF4-FFF2-40B4-BE49-F238E27FC236}">
                <a16:creationId xmlns:a16="http://schemas.microsoft.com/office/drawing/2014/main" id="{081E0273-836A-B295-0816-3C1535790EAC}"/>
              </a:ext>
            </a:extLst>
          </p:cNvPr>
          <p:cNvSpPr txBox="1"/>
          <p:nvPr/>
        </p:nvSpPr>
        <p:spPr>
          <a:xfrm>
            <a:off x="5552547" y="996764"/>
            <a:ext cx="5592590" cy="369332"/>
          </a:xfrm>
          <a:prstGeom prst="rect">
            <a:avLst/>
          </a:prstGeom>
          <a:noFill/>
        </p:spPr>
        <p:txBody>
          <a:bodyPr wrap="square">
            <a:spAutoFit/>
          </a:bodyPr>
          <a:lstStyle/>
          <a:p>
            <a:r>
              <a:rPr lang="en-US" b="1" dirty="0">
                <a:solidFill>
                  <a:schemeClr val="accent2">
                    <a:lumMod val="75000"/>
                  </a:schemeClr>
                </a:solidFill>
                <a:latin typeface="Arial" panose="020B0604020202020204" pitchFamily="34" charset="0"/>
                <a:cs typeface="Arial" panose="020B0604020202020204" pitchFamily="34" charset="0"/>
              </a:rPr>
              <a:t>Software </a:t>
            </a:r>
            <a:r>
              <a:rPr lang="en-US" b="1" dirty="0" err="1">
                <a:solidFill>
                  <a:schemeClr val="accent2">
                    <a:lumMod val="75000"/>
                  </a:schemeClr>
                </a:solidFill>
                <a:latin typeface="Arial" panose="020B0604020202020204" pitchFamily="34" charset="0"/>
                <a:cs typeface="Arial" panose="020B0604020202020204" pitchFamily="34" charset="0"/>
              </a:rPr>
              <a:t>Arcitecture</a:t>
            </a:r>
            <a:r>
              <a:rPr lang="en-US" b="1" dirty="0">
                <a:solidFill>
                  <a:schemeClr val="accent2">
                    <a:lumMod val="75000"/>
                  </a:schemeClr>
                </a:solidFill>
                <a:latin typeface="Arial" panose="020B0604020202020204" pitchFamily="34" charset="0"/>
                <a:cs typeface="Arial" panose="020B0604020202020204" pitchFamily="34" charset="0"/>
              </a:rPr>
              <a:t> and Project File Structure</a:t>
            </a:r>
            <a:endParaRPr lang="en-US" dirty="0">
              <a:solidFill>
                <a:schemeClr val="accent2">
                  <a:lumMod val="75000"/>
                </a:schemeClr>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70966E06-6ECE-01F5-332C-C0708A920905}"/>
              </a:ext>
            </a:extLst>
          </p:cNvPr>
          <p:cNvSpPr txBox="1"/>
          <p:nvPr/>
        </p:nvSpPr>
        <p:spPr>
          <a:xfrm>
            <a:off x="4699490" y="291128"/>
            <a:ext cx="5592590" cy="369332"/>
          </a:xfrm>
          <a:prstGeom prst="rect">
            <a:avLst/>
          </a:prstGeom>
          <a:noFill/>
        </p:spPr>
        <p:txBody>
          <a:bodyPr wrap="square">
            <a:spAutoFit/>
          </a:bodyPr>
          <a:lstStyle/>
          <a:p>
            <a:r>
              <a:rPr lang="en-US" b="1" dirty="0">
                <a:solidFill>
                  <a:schemeClr val="accent2">
                    <a:lumMod val="75000"/>
                  </a:schemeClr>
                </a:solidFill>
                <a:latin typeface="Arial" panose="020B0604020202020204" pitchFamily="34" charset="0"/>
                <a:cs typeface="Arial" panose="020B0604020202020204" pitchFamily="34" charset="0"/>
              </a:rPr>
              <a:t>ANNEXE</a:t>
            </a:r>
            <a:endParaRPr lang="en-US" dirty="0">
              <a:solidFill>
                <a:schemeClr val="accent2">
                  <a:lumMod val="7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334041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Graphic 23" descr="Scales of justice with solid fill">
            <a:extLst>
              <a:ext uri="{FF2B5EF4-FFF2-40B4-BE49-F238E27FC236}">
                <a16:creationId xmlns:a16="http://schemas.microsoft.com/office/drawing/2014/main" id="{0640A280-E168-259D-11E8-43B941A22C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34467" y="1704688"/>
            <a:ext cx="1076960" cy="1076960"/>
          </a:xfrm>
          <a:prstGeom prst="rect">
            <a:avLst/>
          </a:prstGeom>
        </p:spPr>
      </p:pic>
      <p:pic>
        <p:nvPicPr>
          <p:cNvPr id="51" name="Graphic 50" descr="Downward trend graph with solid fill">
            <a:extLst>
              <a:ext uri="{FF2B5EF4-FFF2-40B4-BE49-F238E27FC236}">
                <a16:creationId xmlns:a16="http://schemas.microsoft.com/office/drawing/2014/main" id="{8E15D326-A355-3FFB-593B-2114084BB0D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715575" y="4405160"/>
            <a:ext cx="1088442" cy="1088442"/>
          </a:xfrm>
          <a:prstGeom prst="rect">
            <a:avLst/>
          </a:prstGeom>
        </p:spPr>
      </p:pic>
      <p:pic>
        <p:nvPicPr>
          <p:cNvPr id="3" name="Picture 2">
            <a:extLst>
              <a:ext uri="{FF2B5EF4-FFF2-40B4-BE49-F238E27FC236}">
                <a16:creationId xmlns:a16="http://schemas.microsoft.com/office/drawing/2014/main" id="{18B254B3-A90F-F889-4529-FC2DD1146499}"/>
              </a:ext>
            </a:extLst>
          </p:cNvPr>
          <p:cNvPicPr>
            <a:picLocks noChangeAspect="1"/>
          </p:cNvPicPr>
          <p:nvPr/>
        </p:nvPicPr>
        <p:blipFill>
          <a:blip r:embed="rId7"/>
          <a:stretch>
            <a:fillRect/>
          </a:stretch>
        </p:blipFill>
        <p:spPr>
          <a:xfrm>
            <a:off x="462733" y="527406"/>
            <a:ext cx="5849166" cy="5487166"/>
          </a:xfrm>
          <a:prstGeom prst="rect">
            <a:avLst/>
          </a:prstGeom>
        </p:spPr>
      </p:pic>
      <p:sp>
        <p:nvSpPr>
          <p:cNvPr id="4" name="Oval 3">
            <a:extLst>
              <a:ext uri="{FF2B5EF4-FFF2-40B4-BE49-F238E27FC236}">
                <a16:creationId xmlns:a16="http://schemas.microsoft.com/office/drawing/2014/main" id="{942DBA41-6FF9-7EF9-097A-A936E697F640}"/>
              </a:ext>
            </a:extLst>
          </p:cNvPr>
          <p:cNvSpPr/>
          <p:nvPr/>
        </p:nvSpPr>
        <p:spPr>
          <a:xfrm>
            <a:off x="11379200" y="6014572"/>
            <a:ext cx="661133" cy="624231"/>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a:solidFill>
                  <a:schemeClr val="tx1"/>
                </a:solidFill>
                <a:latin typeface="Arial" panose="020B0604020202020204" pitchFamily="34" charset="0"/>
                <a:cs typeface="Arial" panose="020B0604020202020204" pitchFamily="34" charset="0"/>
              </a:rPr>
              <a:t>41</a:t>
            </a: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9490753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1531D3E5-62DD-A6BC-7DA8-270DD4B47FD9}"/>
              </a:ext>
            </a:extLst>
          </p:cNvPr>
          <p:cNvSpPr txBox="1"/>
          <p:nvPr/>
        </p:nvSpPr>
        <p:spPr>
          <a:xfrm>
            <a:off x="4162953" y="847667"/>
            <a:ext cx="6096000" cy="584775"/>
          </a:xfrm>
          <a:prstGeom prst="rect">
            <a:avLst/>
          </a:prstGeom>
          <a:noFill/>
        </p:spPr>
        <p:txBody>
          <a:bodyPr wrap="square" rtlCol="0">
            <a:spAutoFit/>
          </a:bodyPr>
          <a:lstStyle/>
          <a:p>
            <a:r>
              <a:rPr lang="fr-FR" sz="3200" b="1" dirty="0" err="1">
                <a:solidFill>
                  <a:schemeClr val="tx2">
                    <a:lumMod val="90000"/>
                    <a:lumOff val="10000"/>
                  </a:schemeClr>
                </a:solidFill>
              </a:rPr>
              <a:t>UAVs</a:t>
            </a:r>
            <a:r>
              <a:rPr lang="fr-FR" sz="3200" b="1" dirty="0">
                <a:solidFill>
                  <a:schemeClr val="tx2">
                    <a:lumMod val="90000"/>
                    <a:lumOff val="10000"/>
                  </a:schemeClr>
                </a:solidFill>
              </a:rPr>
              <a:t> as Mobile Infrastructure</a:t>
            </a:r>
            <a:endParaRPr lang="en-US" sz="3200" b="1" dirty="0">
              <a:solidFill>
                <a:schemeClr val="tx2">
                  <a:lumMod val="90000"/>
                  <a:lumOff val="10000"/>
                </a:schemeClr>
              </a:solidFill>
            </a:endParaRPr>
          </a:p>
        </p:txBody>
      </p:sp>
      <p:sp>
        <p:nvSpPr>
          <p:cNvPr id="2" name="TextBox 1">
            <a:extLst>
              <a:ext uri="{FF2B5EF4-FFF2-40B4-BE49-F238E27FC236}">
                <a16:creationId xmlns:a16="http://schemas.microsoft.com/office/drawing/2014/main" id="{CFA07B62-944E-5129-755C-E58A8854B182}"/>
              </a:ext>
            </a:extLst>
          </p:cNvPr>
          <p:cNvSpPr txBox="1"/>
          <p:nvPr/>
        </p:nvSpPr>
        <p:spPr>
          <a:xfrm>
            <a:off x="7210953" y="1914829"/>
            <a:ext cx="4868628" cy="369332"/>
          </a:xfrm>
          <a:prstGeom prst="rect">
            <a:avLst/>
          </a:prstGeom>
          <a:noFill/>
        </p:spPr>
        <p:txBody>
          <a:bodyPr wrap="square" rtlCol="0">
            <a:spAutoFit/>
          </a:bodyPr>
          <a:lstStyle/>
          <a:p>
            <a:r>
              <a:rPr lang="fr-FR" b="1" dirty="0">
                <a:solidFill>
                  <a:schemeClr val="tx2">
                    <a:lumMod val="90000"/>
                    <a:lumOff val="10000"/>
                  </a:schemeClr>
                </a:solidFill>
                <a:latin typeface="Arial" panose="020B0604020202020204" pitchFamily="34" charset="0"/>
                <a:cs typeface="Arial" panose="020B0604020202020204" pitchFamily="34" charset="0"/>
              </a:rPr>
              <a:t>The Mobile Infrastructure of </a:t>
            </a:r>
            <a:r>
              <a:rPr lang="fr-FR" b="1" dirty="0" err="1">
                <a:solidFill>
                  <a:schemeClr val="tx2">
                    <a:lumMod val="90000"/>
                    <a:lumOff val="10000"/>
                  </a:schemeClr>
                </a:solidFill>
                <a:latin typeface="Arial" panose="020B0604020202020204" pitchFamily="34" charset="0"/>
                <a:cs typeface="Arial" panose="020B0604020202020204" pitchFamily="34" charset="0"/>
              </a:rPr>
              <a:t>NGNs</a:t>
            </a:r>
            <a:endParaRPr lang="en-US"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10" name="TextBox 9">
            <a:extLst>
              <a:ext uri="{FF2B5EF4-FFF2-40B4-BE49-F238E27FC236}">
                <a16:creationId xmlns:a16="http://schemas.microsoft.com/office/drawing/2014/main" id="{637E9A63-B305-F214-6593-A68C86AED3C9}"/>
              </a:ext>
            </a:extLst>
          </p:cNvPr>
          <p:cNvSpPr txBox="1"/>
          <p:nvPr/>
        </p:nvSpPr>
        <p:spPr>
          <a:xfrm>
            <a:off x="6382107" y="2984028"/>
            <a:ext cx="5523785" cy="2651783"/>
          </a:xfrm>
          <a:prstGeom prst="rect">
            <a:avLst/>
          </a:prstGeom>
          <a:solidFill>
            <a:schemeClr val="bg1">
              <a:lumMod val="85000"/>
            </a:schemeClr>
          </a:solidFill>
        </p:spPr>
        <p:txBody>
          <a:bodyPr lIns="50800" tIns="50800" rIns="50800" bIns="50800" rtlCol="0" anchor="ctr"/>
          <a:lstStyle/>
          <a:p>
            <a:pPr lvl="1"/>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On-Demand Deployment: </a:t>
            </a:r>
          </a:p>
          <a:p>
            <a:pPr marL="1200150" lvl="2" indent="-285750">
              <a:buFont typeface="Wingdings" panose="05000000000000000000" pitchFamily="2" charset="2"/>
              <a:buChar char="§"/>
            </a:pPr>
            <a:r>
              <a:rPr lang="en-US" sz="1400" dirty="0">
                <a:latin typeface="Arial" panose="020B0604020202020204" pitchFamily="34" charset="0"/>
                <a:cs typeface="Arial" panose="020B0604020202020204" pitchFamily="34" charset="0"/>
              </a:rPr>
              <a:t>  Rapidly establish networks anywhere, anytime.</a:t>
            </a:r>
          </a:p>
          <a:p>
            <a:pPr lvl="1"/>
            <a:r>
              <a:rPr lang="en-US" sz="2000" dirty="0"/>
              <a:t>🛰️</a:t>
            </a:r>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Line-of-Sight (</a:t>
            </a:r>
            <a:r>
              <a:rPr lang="en-US" sz="1400" b="1" dirty="0" err="1">
                <a:latin typeface="Arial" panose="020B0604020202020204" pitchFamily="34" charset="0"/>
                <a:cs typeface="Arial" panose="020B0604020202020204" pitchFamily="34" charset="0"/>
              </a:rPr>
              <a:t>LoS</a:t>
            </a:r>
            <a:r>
              <a:rPr lang="en-US" sz="1400" b="1" dirty="0">
                <a:latin typeface="Arial" panose="020B0604020202020204" pitchFamily="34" charset="0"/>
                <a:cs typeface="Arial" panose="020B0604020202020204" pitchFamily="34" charset="0"/>
              </a:rPr>
              <a:t>) Links: </a:t>
            </a:r>
          </a:p>
          <a:p>
            <a:pPr marL="1200150" lvl="2" indent="-285750">
              <a:buFont typeface="Wingdings" panose="05000000000000000000" pitchFamily="2" charset="2"/>
              <a:buChar char="§"/>
            </a:pPr>
            <a:r>
              <a:rPr lang="en-US" sz="1400" dirty="0">
                <a:latin typeface="Arial" panose="020B0604020202020204" pitchFamily="34" charset="0"/>
                <a:cs typeface="Arial" panose="020B0604020202020204" pitchFamily="34" charset="0"/>
              </a:rPr>
              <a:t>Fly above obstacles for ultra-reliable, high-quality connections.</a:t>
            </a:r>
          </a:p>
          <a:p>
            <a:pPr lvl="1"/>
            <a:r>
              <a:rPr lang="en-US" sz="1400" dirty="0">
                <a:latin typeface="Arial" panose="020B0604020202020204" pitchFamily="34" charset="0"/>
                <a:cs typeface="Arial" panose="020B0604020202020204" pitchFamily="34" charset="0"/>
              </a:rPr>
              <a:t>       </a:t>
            </a:r>
            <a:r>
              <a:rPr lang="en-US" sz="1400" b="1" dirty="0">
                <a:latin typeface="Arial" panose="020B0604020202020204" pitchFamily="34" charset="0"/>
                <a:cs typeface="Arial" panose="020B0604020202020204" pitchFamily="34" charset="0"/>
              </a:rPr>
              <a:t>Extended Coverage:</a:t>
            </a:r>
          </a:p>
          <a:p>
            <a:pPr marL="1200150" lvl="2" indent="-285750">
              <a:buFont typeface="Wingdings" panose="05000000000000000000" pitchFamily="2" charset="2"/>
              <a:buChar char="§"/>
            </a:pPr>
            <a:r>
              <a:rPr lang="en-US" sz="1400" b="1" dirty="0">
                <a:latin typeface="Arial" panose="020B0604020202020204" pitchFamily="34" charset="0"/>
                <a:cs typeface="Arial" panose="020B0604020202020204" pitchFamily="34" charset="0"/>
              </a:rPr>
              <a:t> </a:t>
            </a:r>
            <a:r>
              <a:rPr lang="en-US" sz="1400" dirty="0">
                <a:latin typeface="Arial" panose="020B0604020202020204" pitchFamily="34" charset="0"/>
                <a:cs typeface="Arial" panose="020B0604020202020204" pitchFamily="34" charset="0"/>
              </a:rPr>
              <a:t>Provide connectivity in remote, hard-to-reach, or disaster-stricken areas.</a:t>
            </a:r>
          </a:p>
          <a:p>
            <a:pPr lvl="1"/>
            <a:r>
              <a:rPr lang="en-US" dirty="0">
                <a:solidFill>
                  <a:schemeClr val="tx2">
                    <a:lumMod val="90000"/>
                    <a:lumOff val="10000"/>
                  </a:schemeClr>
                </a:solidFill>
              </a:rPr>
              <a:t>💰 </a:t>
            </a:r>
            <a:r>
              <a:rPr lang="en-US" sz="1400" b="1" dirty="0">
                <a:latin typeface="Arial" panose="020B0604020202020204" pitchFamily="34" charset="0"/>
                <a:cs typeface="Arial" panose="020B0604020202020204" pitchFamily="34" charset="0"/>
              </a:rPr>
              <a:t>Cost-Effective: </a:t>
            </a:r>
          </a:p>
          <a:p>
            <a:pPr marL="1200150" lvl="2" indent="-285750">
              <a:buFont typeface="Wingdings" panose="05000000000000000000" pitchFamily="2" charset="2"/>
              <a:buChar char="§"/>
            </a:pPr>
            <a:r>
              <a:rPr lang="en-US" sz="1400" dirty="0">
                <a:latin typeface="Arial" panose="020B0604020202020204" pitchFamily="34" charset="0"/>
                <a:cs typeface="Arial" panose="020B0604020202020204" pitchFamily="34" charset="0"/>
              </a:rPr>
              <a:t>A flexible alternative to building permanent ground infrastructure.</a:t>
            </a:r>
          </a:p>
        </p:txBody>
      </p:sp>
      <p:sp>
        <p:nvSpPr>
          <p:cNvPr id="3" name="TextBox 2">
            <a:extLst>
              <a:ext uri="{FF2B5EF4-FFF2-40B4-BE49-F238E27FC236}">
                <a16:creationId xmlns:a16="http://schemas.microsoft.com/office/drawing/2014/main" id="{5D86CE3F-FB9C-2D6A-7F01-16FA84783DB3}"/>
              </a:ext>
            </a:extLst>
          </p:cNvPr>
          <p:cNvSpPr txBox="1"/>
          <p:nvPr/>
        </p:nvSpPr>
        <p:spPr>
          <a:xfrm>
            <a:off x="1163782" y="5176668"/>
            <a:ext cx="4767979" cy="369332"/>
          </a:xfrm>
          <a:prstGeom prst="rect">
            <a:avLst/>
          </a:prstGeom>
          <a:noFill/>
        </p:spPr>
        <p:txBody>
          <a:bodyPr wrap="square" rtlCol="0">
            <a:spAutoFit/>
          </a:bodyPr>
          <a:lstStyle/>
          <a:p>
            <a:r>
              <a:rPr lang="fr-FR" b="1" dirty="0">
                <a:latin typeface="Arial" panose="020B0604020202020204" pitchFamily="34" charset="0"/>
                <a:cs typeface="Arial" panose="020B0604020202020204" pitchFamily="34" charset="0"/>
              </a:rPr>
              <a:t>UAV Use Case in </a:t>
            </a:r>
            <a:r>
              <a:rPr lang="fr-FR" b="1" dirty="0" err="1">
                <a:latin typeface="Arial" panose="020B0604020202020204" pitchFamily="34" charset="0"/>
                <a:cs typeface="Arial" panose="020B0604020202020204" pitchFamily="34" charset="0"/>
              </a:rPr>
              <a:t>Precision</a:t>
            </a:r>
            <a:r>
              <a:rPr lang="fr-FR" b="1" dirty="0">
                <a:latin typeface="Arial" panose="020B0604020202020204" pitchFamily="34" charset="0"/>
                <a:cs typeface="Arial" panose="020B0604020202020204" pitchFamily="34" charset="0"/>
              </a:rPr>
              <a:t> Agriculture</a:t>
            </a:r>
            <a:endParaRPr lang="en-US" b="1" dirty="0">
              <a:latin typeface="Arial" panose="020B0604020202020204" pitchFamily="34" charset="0"/>
              <a:cs typeface="Arial" panose="020B0604020202020204" pitchFamily="34" charset="0"/>
            </a:endParaRPr>
          </a:p>
        </p:txBody>
      </p:sp>
      <p:pic>
        <p:nvPicPr>
          <p:cNvPr id="14" name="Graphic 13" descr="Rocket with solid fill">
            <a:extLst>
              <a:ext uri="{FF2B5EF4-FFF2-40B4-BE49-F238E27FC236}">
                <a16:creationId xmlns:a16="http://schemas.microsoft.com/office/drawing/2014/main" id="{3B90F2FD-EAAC-4E0D-2508-61252E76B2A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41935" y="3141170"/>
            <a:ext cx="269019" cy="245948"/>
          </a:xfrm>
          <a:prstGeom prst="rect">
            <a:avLst/>
          </a:prstGeom>
        </p:spPr>
      </p:pic>
      <p:pic>
        <p:nvPicPr>
          <p:cNvPr id="16" name="Graphic 15" descr="Earth globe: Africa and Europe with solid fill">
            <a:extLst>
              <a:ext uri="{FF2B5EF4-FFF2-40B4-BE49-F238E27FC236}">
                <a16:creationId xmlns:a16="http://schemas.microsoft.com/office/drawing/2014/main" id="{1EB00470-C6DF-FF52-0EC2-DFD7C7F86C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41934" y="4309920"/>
            <a:ext cx="269019" cy="245948"/>
          </a:xfrm>
          <a:prstGeom prst="rect">
            <a:avLst/>
          </a:prstGeom>
        </p:spPr>
      </p:pic>
      <p:sp>
        <p:nvSpPr>
          <p:cNvPr id="17" name="Rectangle 1">
            <a:extLst>
              <a:ext uri="{FF2B5EF4-FFF2-40B4-BE49-F238E27FC236}">
                <a16:creationId xmlns:a16="http://schemas.microsoft.com/office/drawing/2014/main" id="{DED29A80-C456-C53A-9C8C-00B689AA3CA8}"/>
              </a:ext>
            </a:extLst>
          </p:cNvPr>
          <p:cNvSpPr>
            <a:spLocks noChangeArrowheads="1"/>
          </p:cNvSpPr>
          <p:nvPr/>
        </p:nvSpPr>
        <p:spPr bwMode="auto">
          <a:xfrm>
            <a:off x="0" y="0"/>
            <a:ext cx="12192000" cy="0"/>
          </a:xfrm>
          <a:prstGeom prst="rect">
            <a:avLst/>
          </a:prstGeom>
          <a:solidFill>
            <a:srgbClr val="1E1E1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a:p>
            <a:pPr marL="1371600" marR="0" lvl="3" indent="0" algn="l" defTabSz="914400" rtl="0" eaLnBrk="0" fontAlgn="base" latinLnBrk="0" hangingPunct="0">
              <a:lnSpc>
                <a:spcPct val="100000"/>
              </a:lnSpc>
              <a:spcBef>
                <a:spcPct val="0"/>
              </a:spcBef>
              <a:spcAft>
                <a:spcPct val="0"/>
              </a:spcAft>
              <a:buClrTx/>
              <a:buSzTx/>
              <a:buFontTx/>
              <a:buChar char="•"/>
              <a:tabLst/>
            </a:pPr>
            <a:r>
              <a:rPr kumimoji="0" lang="en-US" altLang="en-US" sz="1000" b="0" i="0" u="none" strike="noStrike" cap="none" normalizeH="0" baseline="0">
                <a:ln>
                  <a:noFill/>
                </a:ln>
                <a:solidFill>
                  <a:srgbClr val="E2E2E5"/>
                </a:solidFill>
                <a:effectLst/>
                <a:latin typeface="Google Sans Text"/>
              </a:rPr>
              <a:t>A flexible and scalable alternative to permanent infrastructure.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9" name="Rectangle 2">
            <a:extLst>
              <a:ext uri="{FF2B5EF4-FFF2-40B4-BE49-F238E27FC236}">
                <a16:creationId xmlns:a16="http://schemas.microsoft.com/office/drawing/2014/main" id="{06633E2D-0C6F-A23B-7AB5-1D7A016F3EBD}"/>
              </a:ext>
            </a:extLst>
          </p:cNvPr>
          <p:cNvSpPr>
            <a:spLocks noChangeArrowheads="1"/>
          </p:cNvSpPr>
          <p:nvPr/>
        </p:nvSpPr>
        <p:spPr bwMode="auto">
          <a:xfrm>
            <a:off x="0" y="0"/>
            <a:ext cx="12192000" cy="15875"/>
          </a:xfrm>
          <a:prstGeom prst="rect">
            <a:avLst/>
          </a:prstGeom>
          <a:solidFill>
            <a:srgbClr val="000000"/>
          </a:solidFill>
          <a:ln w="9525">
            <a:solidFill>
              <a:schemeClr val="tx1"/>
            </a:solidFill>
            <a:prstDash val="solid"/>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0" name="Rectangle 3">
            <a:extLst>
              <a:ext uri="{FF2B5EF4-FFF2-40B4-BE49-F238E27FC236}">
                <a16:creationId xmlns:a16="http://schemas.microsoft.com/office/drawing/2014/main" id="{AF880D18-3DBC-89E7-6C32-1E63305FE189}"/>
              </a:ext>
            </a:extLst>
          </p:cNvPr>
          <p:cNvSpPr>
            <a:spLocks noChangeArrowheads="1"/>
          </p:cNvSpPr>
          <p:nvPr/>
        </p:nvSpPr>
        <p:spPr bwMode="auto">
          <a:xfrm>
            <a:off x="0" y="1587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800" b="0" i="0" u="none" strike="noStrike" cap="none" normalizeH="0" baseline="0">
                <a:ln>
                  <a:noFill/>
                </a:ln>
                <a:solidFill>
                  <a:schemeClr val="tx1"/>
                </a:solidFill>
                <a:effectLst/>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7" name="Oval 6">
            <a:extLst>
              <a:ext uri="{FF2B5EF4-FFF2-40B4-BE49-F238E27FC236}">
                <a16:creationId xmlns:a16="http://schemas.microsoft.com/office/drawing/2014/main" id="{650FE4F0-68E2-0722-41A5-17E99CE3C795}"/>
              </a:ext>
            </a:extLst>
          </p:cNvPr>
          <p:cNvSpPr/>
          <p:nvPr/>
        </p:nvSpPr>
        <p:spPr>
          <a:xfrm>
            <a:off x="509155"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84F0FECF-4FC3-89F7-605D-66E45A9976AF}"/>
              </a:ext>
            </a:extLst>
          </p:cNvPr>
          <p:cNvSpPr/>
          <p:nvPr/>
        </p:nvSpPr>
        <p:spPr>
          <a:xfrm>
            <a:off x="146275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A1160172-33B3-9634-60D9-6718ABFDB46F}"/>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A11B16E5-09BB-F1F4-65A0-3B5B530C40A9}"/>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984AE25C-C11C-8AE3-40F5-BE951B8F102B}"/>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6C47A8F3-18DF-2634-4B1C-9F7C6FDCB1F0}"/>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772C1DAE-4BD5-85FE-2957-392D27CB93E2}"/>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24" name="Oval 23">
            <a:extLst>
              <a:ext uri="{FF2B5EF4-FFF2-40B4-BE49-F238E27FC236}">
                <a16:creationId xmlns:a16="http://schemas.microsoft.com/office/drawing/2014/main" id="{0CE1FFDF-48F6-1E21-D71D-53C10BA9349C}"/>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pic>
        <p:nvPicPr>
          <p:cNvPr id="2052" name="Picture 4" descr="Precision agriculture: the hype around drone technology - Bearing Tips">
            <a:extLst>
              <a:ext uri="{FF2B5EF4-FFF2-40B4-BE49-F238E27FC236}">
                <a16:creationId xmlns:a16="http://schemas.microsoft.com/office/drawing/2014/main" id="{6A290348-7186-2085-1B10-01A0E48E83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3760" y="1527443"/>
            <a:ext cx="5060688" cy="3371711"/>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264102DA-3002-2D21-DB3D-E9D6CC535622}"/>
              </a:ext>
            </a:extLst>
          </p:cNvPr>
          <p:cNvSpPr/>
          <p:nvPr/>
        </p:nvSpPr>
        <p:spPr>
          <a:xfrm>
            <a:off x="11639555" y="6125776"/>
            <a:ext cx="390618" cy="370935"/>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4</a:t>
            </a: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9342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1000"/>
                                        <p:tgtEl>
                                          <p:spTgt spid="16"/>
                                        </p:tgtEl>
                                      </p:cBhvr>
                                    </p:animEffect>
                                    <p:anim calcmode="lin" valueType="num">
                                      <p:cBhvr>
                                        <p:cTn id="23" dur="1000" fill="hold"/>
                                        <p:tgtEl>
                                          <p:spTgt spid="16"/>
                                        </p:tgtEl>
                                        <p:attrNameLst>
                                          <p:attrName>ppt_x</p:attrName>
                                        </p:attrNameLst>
                                      </p:cBhvr>
                                      <p:tavLst>
                                        <p:tav tm="0">
                                          <p:val>
                                            <p:strVal val="#ppt_x"/>
                                          </p:val>
                                        </p:tav>
                                        <p:tav tm="100000">
                                          <p:val>
                                            <p:strVal val="#ppt_x"/>
                                          </p:val>
                                        </p:tav>
                                      </p:tavLst>
                                    </p:anim>
                                    <p:anim calcmode="lin" valueType="num">
                                      <p:cBhvr>
                                        <p:cTn id="2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TextBox 4">
            <a:extLst>
              <a:ext uri="{FF2B5EF4-FFF2-40B4-BE49-F238E27FC236}">
                <a16:creationId xmlns:a16="http://schemas.microsoft.com/office/drawing/2014/main" id="{811144B9-D49A-4A0C-AEB5-5F21CE5F1E04}"/>
              </a:ext>
            </a:extLst>
          </p:cNvPr>
          <p:cNvSpPr txBox="1"/>
          <p:nvPr/>
        </p:nvSpPr>
        <p:spPr>
          <a:xfrm>
            <a:off x="2462837" y="3393625"/>
            <a:ext cx="6381750" cy="2057202"/>
          </a:xfrm>
          <a:prstGeom prst="rect">
            <a:avLst/>
          </a:prstGeom>
        </p:spPr>
        <p:txBody>
          <a:bodyPr lIns="50800" tIns="50800" rIns="50800" bIns="50800" rtlCol="0" anchor="ctr"/>
          <a:lstStyle/>
          <a:p>
            <a:pPr algn="ctr">
              <a:lnSpc>
                <a:spcPts val="2659"/>
              </a:lnSpc>
            </a:pPr>
            <a:endParaRPr/>
          </a:p>
        </p:txBody>
      </p:sp>
      <p:sp>
        <p:nvSpPr>
          <p:cNvPr id="144" name="Freeform: Shape 143">
            <a:extLst>
              <a:ext uri="{FF2B5EF4-FFF2-40B4-BE49-F238E27FC236}">
                <a16:creationId xmlns:a16="http://schemas.microsoft.com/office/drawing/2014/main" id="{D4156691-1E5C-8C29-7A20-D787B6E71A3D}"/>
              </a:ext>
            </a:extLst>
          </p:cNvPr>
          <p:cNvSpPr/>
          <p:nvPr/>
        </p:nvSpPr>
        <p:spPr>
          <a:xfrm>
            <a:off x="1016002" y="2002577"/>
            <a:ext cx="5292202" cy="1391048"/>
          </a:xfrm>
          <a:custGeom>
            <a:avLst/>
            <a:gdLst>
              <a:gd name="connsiteX0" fmla="*/ 109755 w 5821658"/>
              <a:gd name="connsiteY0" fmla="*/ 116437 h 1545743"/>
              <a:gd name="connsiteX1" fmla="*/ 109755 w 5821658"/>
              <a:gd name="connsiteY1" fmla="*/ 1456541 h 1545743"/>
              <a:gd name="connsiteX2" fmla="*/ 5711902 w 5821658"/>
              <a:gd name="connsiteY2" fmla="*/ 1456541 h 1545743"/>
              <a:gd name="connsiteX3" fmla="*/ 5711902 w 5821658"/>
              <a:gd name="connsiteY3" fmla="*/ 116437 h 1545743"/>
              <a:gd name="connsiteX4" fmla="*/ 0 w 5821658"/>
              <a:gd name="connsiteY4" fmla="*/ 0 h 1545743"/>
              <a:gd name="connsiteX5" fmla="*/ 5821658 w 5821658"/>
              <a:gd name="connsiteY5" fmla="*/ 0 h 1545743"/>
              <a:gd name="connsiteX6" fmla="*/ 5821658 w 5821658"/>
              <a:gd name="connsiteY6" fmla="*/ 1545743 h 1545743"/>
              <a:gd name="connsiteX7" fmla="*/ 0 w 5821658"/>
              <a:gd name="connsiteY7" fmla="*/ 1545743 h 154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1658" h="1545743">
                <a:moveTo>
                  <a:pt x="109755" y="116437"/>
                </a:moveTo>
                <a:lnTo>
                  <a:pt x="109755" y="1456541"/>
                </a:lnTo>
                <a:lnTo>
                  <a:pt x="5711902" y="1456541"/>
                </a:lnTo>
                <a:lnTo>
                  <a:pt x="5711902" y="116437"/>
                </a:lnTo>
                <a:close/>
                <a:moveTo>
                  <a:pt x="0" y="0"/>
                </a:moveTo>
                <a:lnTo>
                  <a:pt x="5821658" y="0"/>
                </a:lnTo>
                <a:lnTo>
                  <a:pt x="5821658" y="1545743"/>
                </a:lnTo>
                <a:lnTo>
                  <a:pt x="0" y="1545743"/>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2" name="Rectangle: Rounded Corners 151">
            <a:extLst>
              <a:ext uri="{FF2B5EF4-FFF2-40B4-BE49-F238E27FC236}">
                <a16:creationId xmlns:a16="http://schemas.microsoft.com/office/drawing/2014/main" id="{85194229-EF14-56F6-8FD0-85CFB2247850}"/>
              </a:ext>
            </a:extLst>
          </p:cNvPr>
          <p:cNvSpPr/>
          <p:nvPr/>
        </p:nvSpPr>
        <p:spPr>
          <a:xfrm>
            <a:off x="1181332" y="2368580"/>
            <a:ext cx="757391" cy="659041"/>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3" name="Flowchart: Merge 152">
            <a:extLst>
              <a:ext uri="{FF2B5EF4-FFF2-40B4-BE49-F238E27FC236}">
                <a16:creationId xmlns:a16="http://schemas.microsoft.com/office/drawing/2014/main" id="{072D51AF-310A-6D5D-29FF-84C7FE4EA322}"/>
              </a:ext>
            </a:extLst>
          </p:cNvPr>
          <p:cNvSpPr/>
          <p:nvPr/>
        </p:nvSpPr>
        <p:spPr>
          <a:xfrm rot="16200000">
            <a:off x="1784190" y="2516300"/>
            <a:ext cx="436782" cy="273118"/>
          </a:xfrm>
          <a:prstGeom prst="flowChartMerg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4" name="Freeform: Shape 153">
            <a:extLst>
              <a:ext uri="{FF2B5EF4-FFF2-40B4-BE49-F238E27FC236}">
                <a16:creationId xmlns:a16="http://schemas.microsoft.com/office/drawing/2014/main" id="{E54E5B40-5576-C468-0C39-45608D0B8E5E}"/>
              </a:ext>
            </a:extLst>
          </p:cNvPr>
          <p:cNvSpPr/>
          <p:nvPr/>
        </p:nvSpPr>
        <p:spPr>
          <a:xfrm>
            <a:off x="6527481" y="2698101"/>
            <a:ext cx="5292202" cy="1391048"/>
          </a:xfrm>
          <a:custGeom>
            <a:avLst/>
            <a:gdLst>
              <a:gd name="connsiteX0" fmla="*/ 109755 w 5821658"/>
              <a:gd name="connsiteY0" fmla="*/ 116437 h 1545743"/>
              <a:gd name="connsiteX1" fmla="*/ 109755 w 5821658"/>
              <a:gd name="connsiteY1" fmla="*/ 1456541 h 1545743"/>
              <a:gd name="connsiteX2" fmla="*/ 5711902 w 5821658"/>
              <a:gd name="connsiteY2" fmla="*/ 1456541 h 1545743"/>
              <a:gd name="connsiteX3" fmla="*/ 5711902 w 5821658"/>
              <a:gd name="connsiteY3" fmla="*/ 116437 h 1545743"/>
              <a:gd name="connsiteX4" fmla="*/ 0 w 5821658"/>
              <a:gd name="connsiteY4" fmla="*/ 0 h 1545743"/>
              <a:gd name="connsiteX5" fmla="*/ 5821658 w 5821658"/>
              <a:gd name="connsiteY5" fmla="*/ 0 h 1545743"/>
              <a:gd name="connsiteX6" fmla="*/ 5821658 w 5821658"/>
              <a:gd name="connsiteY6" fmla="*/ 1545743 h 1545743"/>
              <a:gd name="connsiteX7" fmla="*/ 0 w 5821658"/>
              <a:gd name="connsiteY7" fmla="*/ 1545743 h 154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1658" h="1545743">
                <a:moveTo>
                  <a:pt x="109755" y="116437"/>
                </a:moveTo>
                <a:lnTo>
                  <a:pt x="109755" y="1456541"/>
                </a:lnTo>
                <a:lnTo>
                  <a:pt x="5711902" y="1456541"/>
                </a:lnTo>
                <a:lnTo>
                  <a:pt x="5711902" y="116437"/>
                </a:lnTo>
                <a:close/>
                <a:moveTo>
                  <a:pt x="0" y="0"/>
                </a:moveTo>
                <a:lnTo>
                  <a:pt x="5821658" y="0"/>
                </a:lnTo>
                <a:lnTo>
                  <a:pt x="5821658" y="1545743"/>
                </a:lnTo>
                <a:lnTo>
                  <a:pt x="0" y="1545743"/>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Rectangle: Rounded Corners 154">
            <a:extLst>
              <a:ext uri="{FF2B5EF4-FFF2-40B4-BE49-F238E27FC236}">
                <a16:creationId xmlns:a16="http://schemas.microsoft.com/office/drawing/2014/main" id="{6519BE52-B8FE-B7CF-F0DE-5D0FE3D0D911}"/>
              </a:ext>
            </a:extLst>
          </p:cNvPr>
          <p:cNvSpPr/>
          <p:nvPr/>
        </p:nvSpPr>
        <p:spPr>
          <a:xfrm>
            <a:off x="6854267" y="2987148"/>
            <a:ext cx="757391" cy="659041"/>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6" name="Flowchart: Merge 155">
            <a:extLst>
              <a:ext uri="{FF2B5EF4-FFF2-40B4-BE49-F238E27FC236}">
                <a16:creationId xmlns:a16="http://schemas.microsoft.com/office/drawing/2014/main" id="{F18FD490-BC8C-92AC-009F-0F4DB3DDABD8}"/>
              </a:ext>
            </a:extLst>
          </p:cNvPr>
          <p:cNvSpPr/>
          <p:nvPr/>
        </p:nvSpPr>
        <p:spPr>
          <a:xfrm rot="16200000">
            <a:off x="7428837" y="3180109"/>
            <a:ext cx="436782" cy="273118"/>
          </a:xfrm>
          <a:prstGeom prst="flowChartMerg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7" name="Freeform: Shape 156">
            <a:extLst>
              <a:ext uri="{FF2B5EF4-FFF2-40B4-BE49-F238E27FC236}">
                <a16:creationId xmlns:a16="http://schemas.microsoft.com/office/drawing/2014/main" id="{45A46F1A-B27A-87CF-501B-2F14F1094492}"/>
              </a:ext>
            </a:extLst>
          </p:cNvPr>
          <p:cNvSpPr/>
          <p:nvPr/>
        </p:nvSpPr>
        <p:spPr>
          <a:xfrm>
            <a:off x="564598" y="4122615"/>
            <a:ext cx="5292202" cy="1391048"/>
          </a:xfrm>
          <a:custGeom>
            <a:avLst/>
            <a:gdLst>
              <a:gd name="connsiteX0" fmla="*/ 109755 w 5821658"/>
              <a:gd name="connsiteY0" fmla="*/ 116437 h 1545743"/>
              <a:gd name="connsiteX1" fmla="*/ 109755 w 5821658"/>
              <a:gd name="connsiteY1" fmla="*/ 1456541 h 1545743"/>
              <a:gd name="connsiteX2" fmla="*/ 5711902 w 5821658"/>
              <a:gd name="connsiteY2" fmla="*/ 1456541 h 1545743"/>
              <a:gd name="connsiteX3" fmla="*/ 5711902 w 5821658"/>
              <a:gd name="connsiteY3" fmla="*/ 116437 h 1545743"/>
              <a:gd name="connsiteX4" fmla="*/ 0 w 5821658"/>
              <a:gd name="connsiteY4" fmla="*/ 0 h 1545743"/>
              <a:gd name="connsiteX5" fmla="*/ 5821658 w 5821658"/>
              <a:gd name="connsiteY5" fmla="*/ 0 h 1545743"/>
              <a:gd name="connsiteX6" fmla="*/ 5821658 w 5821658"/>
              <a:gd name="connsiteY6" fmla="*/ 1545743 h 1545743"/>
              <a:gd name="connsiteX7" fmla="*/ 0 w 5821658"/>
              <a:gd name="connsiteY7" fmla="*/ 1545743 h 154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1658" h="1545743">
                <a:moveTo>
                  <a:pt x="109755" y="116437"/>
                </a:moveTo>
                <a:lnTo>
                  <a:pt x="109755" y="1456541"/>
                </a:lnTo>
                <a:lnTo>
                  <a:pt x="5711902" y="1456541"/>
                </a:lnTo>
                <a:lnTo>
                  <a:pt x="5711902" y="116437"/>
                </a:lnTo>
                <a:close/>
                <a:moveTo>
                  <a:pt x="0" y="0"/>
                </a:moveTo>
                <a:lnTo>
                  <a:pt x="5821658" y="0"/>
                </a:lnTo>
                <a:lnTo>
                  <a:pt x="5821658" y="1545743"/>
                </a:lnTo>
                <a:lnTo>
                  <a:pt x="0" y="1545743"/>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8" name="Rectangle: Rounded Corners 157">
            <a:extLst>
              <a:ext uri="{FF2B5EF4-FFF2-40B4-BE49-F238E27FC236}">
                <a16:creationId xmlns:a16="http://schemas.microsoft.com/office/drawing/2014/main" id="{4991FCF2-4CD9-A5A7-5023-A3F37CBB0BCA}"/>
              </a:ext>
            </a:extLst>
          </p:cNvPr>
          <p:cNvSpPr/>
          <p:nvPr/>
        </p:nvSpPr>
        <p:spPr>
          <a:xfrm>
            <a:off x="802637" y="4411323"/>
            <a:ext cx="757391" cy="659041"/>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9" name="Flowchart: Merge 158">
            <a:extLst>
              <a:ext uri="{FF2B5EF4-FFF2-40B4-BE49-F238E27FC236}">
                <a16:creationId xmlns:a16="http://schemas.microsoft.com/office/drawing/2014/main" id="{BBCA8BE7-6E82-A049-1171-E5BDF9063E08}"/>
              </a:ext>
            </a:extLst>
          </p:cNvPr>
          <p:cNvSpPr/>
          <p:nvPr/>
        </p:nvSpPr>
        <p:spPr>
          <a:xfrm rot="16200000">
            <a:off x="1377207" y="4604284"/>
            <a:ext cx="436782" cy="273118"/>
          </a:xfrm>
          <a:prstGeom prst="flowChartMerg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0" name="Freeform: Shape 159">
            <a:extLst>
              <a:ext uri="{FF2B5EF4-FFF2-40B4-BE49-F238E27FC236}">
                <a16:creationId xmlns:a16="http://schemas.microsoft.com/office/drawing/2014/main" id="{CBF85977-8B45-9595-8C34-3C1F187593CF}"/>
              </a:ext>
            </a:extLst>
          </p:cNvPr>
          <p:cNvSpPr/>
          <p:nvPr/>
        </p:nvSpPr>
        <p:spPr>
          <a:xfrm>
            <a:off x="6308204" y="4645066"/>
            <a:ext cx="5292202" cy="1391048"/>
          </a:xfrm>
          <a:custGeom>
            <a:avLst/>
            <a:gdLst>
              <a:gd name="connsiteX0" fmla="*/ 109755 w 5821658"/>
              <a:gd name="connsiteY0" fmla="*/ 116437 h 1545743"/>
              <a:gd name="connsiteX1" fmla="*/ 109755 w 5821658"/>
              <a:gd name="connsiteY1" fmla="*/ 1456541 h 1545743"/>
              <a:gd name="connsiteX2" fmla="*/ 5711902 w 5821658"/>
              <a:gd name="connsiteY2" fmla="*/ 1456541 h 1545743"/>
              <a:gd name="connsiteX3" fmla="*/ 5711902 w 5821658"/>
              <a:gd name="connsiteY3" fmla="*/ 116437 h 1545743"/>
              <a:gd name="connsiteX4" fmla="*/ 0 w 5821658"/>
              <a:gd name="connsiteY4" fmla="*/ 0 h 1545743"/>
              <a:gd name="connsiteX5" fmla="*/ 5821658 w 5821658"/>
              <a:gd name="connsiteY5" fmla="*/ 0 h 1545743"/>
              <a:gd name="connsiteX6" fmla="*/ 5821658 w 5821658"/>
              <a:gd name="connsiteY6" fmla="*/ 1545743 h 1545743"/>
              <a:gd name="connsiteX7" fmla="*/ 0 w 5821658"/>
              <a:gd name="connsiteY7" fmla="*/ 1545743 h 154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21658" h="1545743">
                <a:moveTo>
                  <a:pt x="109755" y="116437"/>
                </a:moveTo>
                <a:lnTo>
                  <a:pt x="109755" y="1456541"/>
                </a:lnTo>
                <a:lnTo>
                  <a:pt x="5711902" y="1456541"/>
                </a:lnTo>
                <a:lnTo>
                  <a:pt x="5711902" y="116437"/>
                </a:lnTo>
                <a:close/>
                <a:moveTo>
                  <a:pt x="0" y="0"/>
                </a:moveTo>
                <a:lnTo>
                  <a:pt x="5821658" y="0"/>
                </a:lnTo>
                <a:lnTo>
                  <a:pt x="5821658" y="1545743"/>
                </a:lnTo>
                <a:lnTo>
                  <a:pt x="0" y="1545743"/>
                </a:lnTo>
                <a:close/>
              </a:path>
            </a:pathLst>
          </a:custGeom>
          <a:blipFill dpi="0" rotWithShape="1">
            <a:blip r:embed="rId2">
              <a:extLst>
                <a:ext uri="{28A0092B-C50C-407E-A947-70E740481C1C}">
                  <a14:useLocalDpi xmlns:a14="http://schemas.microsoft.com/office/drawing/2010/main" val="0"/>
                </a:ext>
              </a:extLst>
            </a:blip>
            <a:srcRect/>
            <a:stretch>
              <a:fillRect/>
            </a:stretch>
          </a:blip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1" name="Rectangle: Rounded Corners 160">
            <a:extLst>
              <a:ext uri="{FF2B5EF4-FFF2-40B4-BE49-F238E27FC236}">
                <a16:creationId xmlns:a16="http://schemas.microsoft.com/office/drawing/2014/main" id="{FC86568F-F05F-72D4-3A19-BE9613161F29}"/>
              </a:ext>
            </a:extLst>
          </p:cNvPr>
          <p:cNvSpPr/>
          <p:nvPr/>
        </p:nvSpPr>
        <p:spPr>
          <a:xfrm>
            <a:off x="6634990" y="4934113"/>
            <a:ext cx="757391" cy="659041"/>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2" name="Flowchart: Merge 161">
            <a:extLst>
              <a:ext uri="{FF2B5EF4-FFF2-40B4-BE49-F238E27FC236}">
                <a16:creationId xmlns:a16="http://schemas.microsoft.com/office/drawing/2014/main" id="{2838D4BB-CDF1-B7FB-4F9A-410886BEA949}"/>
              </a:ext>
            </a:extLst>
          </p:cNvPr>
          <p:cNvSpPr/>
          <p:nvPr/>
        </p:nvSpPr>
        <p:spPr>
          <a:xfrm rot="16200000">
            <a:off x="7209560" y="5127074"/>
            <a:ext cx="436782" cy="273118"/>
          </a:xfrm>
          <a:prstGeom prst="flowChartMerg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TextBox 20">
            <a:extLst>
              <a:ext uri="{FF2B5EF4-FFF2-40B4-BE49-F238E27FC236}">
                <a16:creationId xmlns:a16="http://schemas.microsoft.com/office/drawing/2014/main" id="{F5A435A1-BC54-849E-6E2F-108F4FF42D74}"/>
              </a:ext>
            </a:extLst>
          </p:cNvPr>
          <p:cNvSpPr txBox="1"/>
          <p:nvPr/>
        </p:nvSpPr>
        <p:spPr>
          <a:xfrm>
            <a:off x="2194315" y="2199258"/>
            <a:ext cx="3613577" cy="923330"/>
          </a:xfrm>
          <a:prstGeom prst="rect">
            <a:avLst/>
          </a:prstGeom>
          <a:noFill/>
        </p:spPr>
        <p:txBody>
          <a:bodyPr wrap="square">
            <a:spAutoFit/>
          </a:bodyPr>
          <a:lstStyle/>
          <a:p>
            <a:r>
              <a:rPr lang="en-US" sz="1800" b="1" i="0" dirty="0">
                <a:solidFill>
                  <a:schemeClr val="tx2">
                    <a:lumMod val="90000"/>
                    <a:lumOff val="10000"/>
                  </a:schemeClr>
                </a:solidFill>
                <a:effectLst/>
                <a:latin typeface="Arial" panose="020B0604020202020204" pitchFamily="34" charset="0"/>
                <a:cs typeface="Arial" panose="020B0604020202020204" pitchFamily="34" charset="0"/>
              </a:rPr>
              <a:t>The </a:t>
            </a:r>
            <a:r>
              <a:rPr lang="en-US" b="1" dirty="0">
                <a:solidFill>
                  <a:schemeClr val="tx2">
                    <a:lumMod val="90000"/>
                    <a:lumOff val="10000"/>
                  </a:schemeClr>
                </a:solidFill>
                <a:latin typeface="Arial" panose="020B0604020202020204" pitchFamily="34" charset="0"/>
                <a:cs typeface="Arial" panose="020B0604020202020204" pitchFamily="34" charset="0"/>
              </a:rPr>
              <a:t>NGNs</a:t>
            </a:r>
            <a:r>
              <a:rPr lang="en-US" sz="1800" b="1" i="0" dirty="0">
                <a:solidFill>
                  <a:schemeClr val="tx2">
                    <a:lumMod val="90000"/>
                    <a:lumOff val="10000"/>
                  </a:schemeClr>
                </a:solidFill>
                <a:effectLst/>
                <a:latin typeface="Arial" panose="020B0604020202020204" pitchFamily="34" charset="0"/>
                <a:cs typeface="Arial" panose="020B0604020202020204" pitchFamily="34" charset="0"/>
              </a:rPr>
              <a:t> &amp; IoT Landscape</a:t>
            </a:r>
          </a:p>
          <a:p>
            <a:pPr marL="285750" indent="-285750">
              <a:buFont typeface="Arial" panose="020B0604020202020204" pitchFamily="34" charset="0"/>
              <a:buChar char="•"/>
            </a:pPr>
            <a:r>
              <a:rPr lang="en-US" sz="1800" b="1" i="0" dirty="0">
                <a:effectLst/>
                <a:latin typeface="Arial" panose="020B0604020202020204" pitchFamily="34" charset="0"/>
                <a:cs typeface="Arial" panose="020B0604020202020204" pitchFamily="34" charset="0"/>
              </a:rPr>
              <a:t>UAV Networks</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Smart devices</a:t>
            </a:r>
            <a:endParaRPr lang="en-US" sz="1800" b="1" i="0" dirty="0">
              <a:effectLst/>
              <a:latin typeface="Arial" panose="020B0604020202020204" pitchFamily="34" charset="0"/>
              <a:cs typeface="Arial" panose="020B0604020202020204" pitchFamily="34" charset="0"/>
            </a:endParaRPr>
          </a:p>
        </p:txBody>
      </p:sp>
      <p:sp>
        <p:nvSpPr>
          <p:cNvPr id="24" name="Freeform: Shape 23">
            <a:extLst>
              <a:ext uri="{FF2B5EF4-FFF2-40B4-BE49-F238E27FC236}">
                <a16:creationId xmlns:a16="http://schemas.microsoft.com/office/drawing/2014/main" id="{BE1E417F-CFFF-E59D-003B-9F709E48A68E}"/>
              </a:ext>
            </a:extLst>
          </p:cNvPr>
          <p:cNvSpPr/>
          <p:nvPr/>
        </p:nvSpPr>
        <p:spPr>
          <a:xfrm>
            <a:off x="3361318" y="1699076"/>
            <a:ext cx="840353" cy="392205"/>
          </a:xfrm>
          <a:custGeom>
            <a:avLst/>
            <a:gdLst>
              <a:gd name="connsiteX0" fmla="*/ 420176 w 840353"/>
              <a:gd name="connsiteY0" fmla="*/ 0 h 392205"/>
              <a:gd name="connsiteX1" fmla="*/ 834069 w 840353"/>
              <a:gd name="connsiteY1" fmla="*/ 331037 h 392205"/>
              <a:gd name="connsiteX2" fmla="*/ 840353 w 840353"/>
              <a:gd name="connsiteY2" fmla="*/ 392205 h 392205"/>
              <a:gd name="connsiteX3" fmla="*/ 0 w 840353"/>
              <a:gd name="connsiteY3" fmla="*/ 392205 h 392205"/>
              <a:gd name="connsiteX4" fmla="*/ 6283 w 840353"/>
              <a:gd name="connsiteY4" fmla="*/ 331037 h 392205"/>
              <a:gd name="connsiteX5" fmla="*/ 420176 w 840353"/>
              <a:gd name="connsiteY5" fmla="*/ 0 h 39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0353" h="392205">
                <a:moveTo>
                  <a:pt x="420176" y="0"/>
                </a:moveTo>
                <a:cubicBezTo>
                  <a:pt x="624337" y="0"/>
                  <a:pt x="794675" y="142115"/>
                  <a:pt x="834069" y="331037"/>
                </a:cubicBezTo>
                <a:lnTo>
                  <a:pt x="840353" y="392205"/>
                </a:lnTo>
                <a:lnTo>
                  <a:pt x="0" y="392205"/>
                </a:lnTo>
                <a:lnTo>
                  <a:pt x="6283" y="331037"/>
                </a:lnTo>
                <a:cubicBezTo>
                  <a:pt x="45678" y="142115"/>
                  <a:pt x="216015" y="0"/>
                  <a:pt x="420176"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5" name="Freeform: Shape 24">
            <a:extLst>
              <a:ext uri="{FF2B5EF4-FFF2-40B4-BE49-F238E27FC236}">
                <a16:creationId xmlns:a16="http://schemas.microsoft.com/office/drawing/2014/main" id="{23297469-80C1-A949-ED9C-8E410B8F71CA}"/>
              </a:ext>
            </a:extLst>
          </p:cNvPr>
          <p:cNvSpPr/>
          <p:nvPr/>
        </p:nvSpPr>
        <p:spPr>
          <a:xfrm>
            <a:off x="8954305" y="2409054"/>
            <a:ext cx="840353" cy="392205"/>
          </a:xfrm>
          <a:custGeom>
            <a:avLst/>
            <a:gdLst>
              <a:gd name="connsiteX0" fmla="*/ 420176 w 840353"/>
              <a:gd name="connsiteY0" fmla="*/ 0 h 392205"/>
              <a:gd name="connsiteX1" fmla="*/ 834069 w 840353"/>
              <a:gd name="connsiteY1" fmla="*/ 331037 h 392205"/>
              <a:gd name="connsiteX2" fmla="*/ 840353 w 840353"/>
              <a:gd name="connsiteY2" fmla="*/ 392205 h 392205"/>
              <a:gd name="connsiteX3" fmla="*/ 0 w 840353"/>
              <a:gd name="connsiteY3" fmla="*/ 392205 h 392205"/>
              <a:gd name="connsiteX4" fmla="*/ 6283 w 840353"/>
              <a:gd name="connsiteY4" fmla="*/ 331037 h 392205"/>
              <a:gd name="connsiteX5" fmla="*/ 420176 w 840353"/>
              <a:gd name="connsiteY5" fmla="*/ 0 h 39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0353" h="392205">
                <a:moveTo>
                  <a:pt x="420176" y="0"/>
                </a:moveTo>
                <a:cubicBezTo>
                  <a:pt x="624337" y="0"/>
                  <a:pt x="794675" y="142115"/>
                  <a:pt x="834069" y="331037"/>
                </a:cubicBezTo>
                <a:lnTo>
                  <a:pt x="840353" y="392205"/>
                </a:lnTo>
                <a:lnTo>
                  <a:pt x="0" y="392205"/>
                </a:lnTo>
                <a:lnTo>
                  <a:pt x="6283" y="331037"/>
                </a:lnTo>
                <a:cubicBezTo>
                  <a:pt x="45678" y="142115"/>
                  <a:pt x="216015" y="0"/>
                  <a:pt x="420176"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 name="Freeform: Shape 25">
            <a:extLst>
              <a:ext uri="{FF2B5EF4-FFF2-40B4-BE49-F238E27FC236}">
                <a16:creationId xmlns:a16="http://schemas.microsoft.com/office/drawing/2014/main" id="{1C181C46-A776-F6EF-4493-467EA4EF0A64}"/>
              </a:ext>
            </a:extLst>
          </p:cNvPr>
          <p:cNvSpPr/>
          <p:nvPr/>
        </p:nvSpPr>
        <p:spPr>
          <a:xfrm>
            <a:off x="2931309" y="3833918"/>
            <a:ext cx="840353" cy="392205"/>
          </a:xfrm>
          <a:custGeom>
            <a:avLst/>
            <a:gdLst>
              <a:gd name="connsiteX0" fmla="*/ 420176 w 840353"/>
              <a:gd name="connsiteY0" fmla="*/ 0 h 392205"/>
              <a:gd name="connsiteX1" fmla="*/ 834069 w 840353"/>
              <a:gd name="connsiteY1" fmla="*/ 331037 h 392205"/>
              <a:gd name="connsiteX2" fmla="*/ 840353 w 840353"/>
              <a:gd name="connsiteY2" fmla="*/ 392205 h 392205"/>
              <a:gd name="connsiteX3" fmla="*/ 0 w 840353"/>
              <a:gd name="connsiteY3" fmla="*/ 392205 h 392205"/>
              <a:gd name="connsiteX4" fmla="*/ 6283 w 840353"/>
              <a:gd name="connsiteY4" fmla="*/ 331037 h 392205"/>
              <a:gd name="connsiteX5" fmla="*/ 420176 w 840353"/>
              <a:gd name="connsiteY5" fmla="*/ 0 h 39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0353" h="392205">
                <a:moveTo>
                  <a:pt x="420176" y="0"/>
                </a:moveTo>
                <a:cubicBezTo>
                  <a:pt x="624337" y="0"/>
                  <a:pt x="794675" y="142115"/>
                  <a:pt x="834069" y="331037"/>
                </a:cubicBezTo>
                <a:lnTo>
                  <a:pt x="840353" y="392205"/>
                </a:lnTo>
                <a:lnTo>
                  <a:pt x="0" y="392205"/>
                </a:lnTo>
                <a:lnTo>
                  <a:pt x="6283" y="331037"/>
                </a:lnTo>
                <a:cubicBezTo>
                  <a:pt x="45678" y="142115"/>
                  <a:pt x="216015" y="0"/>
                  <a:pt x="420176"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 name="Freeform: Shape 26">
            <a:extLst>
              <a:ext uri="{FF2B5EF4-FFF2-40B4-BE49-F238E27FC236}">
                <a16:creationId xmlns:a16="http://schemas.microsoft.com/office/drawing/2014/main" id="{1C61DC27-7D45-E0A5-94C1-C2FF927341C4}"/>
              </a:ext>
            </a:extLst>
          </p:cNvPr>
          <p:cNvSpPr/>
          <p:nvPr/>
        </p:nvSpPr>
        <p:spPr>
          <a:xfrm>
            <a:off x="8723823" y="4358704"/>
            <a:ext cx="840353" cy="392205"/>
          </a:xfrm>
          <a:custGeom>
            <a:avLst/>
            <a:gdLst>
              <a:gd name="connsiteX0" fmla="*/ 420176 w 840353"/>
              <a:gd name="connsiteY0" fmla="*/ 0 h 392205"/>
              <a:gd name="connsiteX1" fmla="*/ 834069 w 840353"/>
              <a:gd name="connsiteY1" fmla="*/ 331037 h 392205"/>
              <a:gd name="connsiteX2" fmla="*/ 840353 w 840353"/>
              <a:gd name="connsiteY2" fmla="*/ 392205 h 392205"/>
              <a:gd name="connsiteX3" fmla="*/ 0 w 840353"/>
              <a:gd name="connsiteY3" fmla="*/ 392205 h 392205"/>
              <a:gd name="connsiteX4" fmla="*/ 6283 w 840353"/>
              <a:gd name="connsiteY4" fmla="*/ 331037 h 392205"/>
              <a:gd name="connsiteX5" fmla="*/ 420176 w 840353"/>
              <a:gd name="connsiteY5" fmla="*/ 0 h 392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0353" h="392205">
                <a:moveTo>
                  <a:pt x="420176" y="0"/>
                </a:moveTo>
                <a:cubicBezTo>
                  <a:pt x="624337" y="0"/>
                  <a:pt x="794675" y="142115"/>
                  <a:pt x="834069" y="331037"/>
                </a:cubicBezTo>
                <a:lnTo>
                  <a:pt x="840353" y="392205"/>
                </a:lnTo>
                <a:lnTo>
                  <a:pt x="0" y="392205"/>
                </a:lnTo>
                <a:lnTo>
                  <a:pt x="6283" y="331037"/>
                </a:lnTo>
                <a:cubicBezTo>
                  <a:pt x="45678" y="142115"/>
                  <a:pt x="216015" y="0"/>
                  <a:pt x="420176" y="0"/>
                </a:cubicBezTo>
                <a:close/>
              </a:path>
            </a:pathLst>
          </a:custGeom>
          <a:blipFill dpi="0" rotWithShape="1">
            <a:blip r:embed="rId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16F8932A-0B12-1073-EF19-FEF66EC83E8B}"/>
              </a:ext>
            </a:extLst>
          </p:cNvPr>
          <p:cNvSpPr txBox="1"/>
          <p:nvPr/>
        </p:nvSpPr>
        <p:spPr>
          <a:xfrm>
            <a:off x="8178368" y="2933288"/>
            <a:ext cx="3174357" cy="923330"/>
          </a:xfrm>
          <a:prstGeom prst="rect">
            <a:avLst/>
          </a:prstGeom>
          <a:noFill/>
        </p:spPr>
        <p:txBody>
          <a:bodyPr wrap="square">
            <a:spAutoFit/>
          </a:bodyPr>
          <a:lstStyle/>
          <a:p>
            <a:r>
              <a:rPr lang="en-US" sz="1800" b="1" i="0" dirty="0">
                <a:solidFill>
                  <a:schemeClr val="tx2">
                    <a:lumMod val="90000"/>
                    <a:lumOff val="10000"/>
                  </a:schemeClr>
                </a:solidFill>
                <a:effectLst/>
                <a:latin typeface="Arial" panose="020B0604020202020204" pitchFamily="34" charset="0"/>
                <a:cs typeface="Arial" panose="020B0604020202020204" pitchFamily="34" charset="0"/>
              </a:rPr>
              <a:t>The ISAC Paradigm</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Energy efficiency </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Central Hardware usage</a:t>
            </a:r>
            <a:endParaRPr lang="en-US" sz="1800" b="1" i="0" dirty="0">
              <a:effectLst/>
              <a:latin typeface="Arial" panose="020B0604020202020204" pitchFamily="34" charset="0"/>
              <a:cs typeface="Arial" panose="020B0604020202020204" pitchFamily="34" charset="0"/>
            </a:endParaRPr>
          </a:p>
        </p:txBody>
      </p:sp>
      <p:sp>
        <p:nvSpPr>
          <p:cNvPr id="30" name="TextBox 29">
            <a:extLst>
              <a:ext uri="{FF2B5EF4-FFF2-40B4-BE49-F238E27FC236}">
                <a16:creationId xmlns:a16="http://schemas.microsoft.com/office/drawing/2014/main" id="{39835154-4350-12A1-A6A0-20F0DE031729}"/>
              </a:ext>
            </a:extLst>
          </p:cNvPr>
          <p:cNvSpPr txBox="1"/>
          <p:nvPr/>
        </p:nvSpPr>
        <p:spPr>
          <a:xfrm>
            <a:off x="2011432" y="4239066"/>
            <a:ext cx="3466947" cy="1200329"/>
          </a:xfrm>
          <a:prstGeom prst="rect">
            <a:avLst/>
          </a:prstGeom>
          <a:noFill/>
        </p:spPr>
        <p:txBody>
          <a:bodyPr wrap="square">
            <a:spAutoFit/>
          </a:bodyPr>
          <a:lstStyle/>
          <a:p>
            <a:r>
              <a:rPr lang="en-US" sz="1800" b="1" i="0" dirty="0">
                <a:solidFill>
                  <a:schemeClr val="tx2">
                    <a:lumMod val="90000"/>
                    <a:lumOff val="10000"/>
                  </a:schemeClr>
                </a:solidFill>
                <a:effectLst/>
                <a:latin typeface="Arial" panose="020B0604020202020204" pitchFamily="34" charset="0"/>
                <a:cs typeface="Arial" panose="020B0604020202020204" pitchFamily="34" charset="0"/>
              </a:rPr>
              <a:t>The Security Challenges</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Jamming</a:t>
            </a: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 Eavesdropping</a:t>
            </a:r>
          </a:p>
          <a:p>
            <a:pPr marL="285750" indent="-285750">
              <a:buFont typeface="Arial" panose="020B0604020202020204" pitchFamily="34" charset="0"/>
              <a:buChar char="•"/>
            </a:pPr>
            <a:r>
              <a:rPr lang="en-US" sz="1800" b="1" i="0" dirty="0">
                <a:effectLst/>
                <a:latin typeface="Arial" panose="020B0604020202020204" pitchFamily="34" charset="0"/>
                <a:cs typeface="Arial" panose="020B0604020202020204" pitchFamily="34" charset="0"/>
              </a:rPr>
              <a:t>Spoofing &amp; DoS</a:t>
            </a:r>
          </a:p>
        </p:txBody>
      </p:sp>
      <p:sp>
        <p:nvSpPr>
          <p:cNvPr id="31" name="TextBox 30">
            <a:extLst>
              <a:ext uri="{FF2B5EF4-FFF2-40B4-BE49-F238E27FC236}">
                <a16:creationId xmlns:a16="http://schemas.microsoft.com/office/drawing/2014/main" id="{A7743B86-66D9-7828-7257-187FE2FA5FAD}"/>
              </a:ext>
            </a:extLst>
          </p:cNvPr>
          <p:cNvSpPr txBox="1"/>
          <p:nvPr/>
        </p:nvSpPr>
        <p:spPr>
          <a:xfrm>
            <a:off x="7983512" y="4944281"/>
            <a:ext cx="3174357" cy="923330"/>
          </a:xfrm>
          <a:prstGeom prst="rect">
            <a:avLst/>
          </a:prstGeom>
          <a:noFill/>
        </p:spPr>
        <p:txBody>
          <a:bodyPr wrap="square">
            <a:spAutoFit/>
          </a:bodyPr>
          <a:lstStyle/>
          <a:p>
            <a:r>
              <a:rPr lang="en-US" sz="1800" b="1" i="0" dirty="0">
                <a:solidFill>
                  <a:schemeClr val="tx2">
                    <a:lumMod val="90000"/>
                    <a:lumOff val="10000"/>
                  </a:schemeClr>
                </a:solidFill>
                <a:effectLst/>
                <a:latin typeface="Arial" panose="020B0604020202020204" pitchFamily="34" charset="0"/>
                <a:cs typeface="Arial" panose="020B0604020202020204" pitchFamily="34" charset="0"/>
              </a:rPr>
              <a:t>Other </a:t>
            </a:r>
            <a:r>
              <a:rPr lang="en-US" b="1" dirty="0">
                <a:solidFill>
                  <a:schemeClr val="tx2">
                    <a:lumMod val="90000"/>
                    <a:lumOff val="10000"/>
                  </a:schemeClr>
                </a:solidFill>
                <a:latin typeface="Arial" panose="020B0604020202020204" pitchFamily="34" charset="0"/>
                <a:cs typeface="Arial" panose="020B0604020202020204" pitchFamily="34" charset="0"/>
              </a:rPr>
              <a:t>Challenges</a:t>
            </a:r>
            <a:endParaRPr lang="en-US" sz="1800" b="1" i="0" dirty="0">
              <a:solidFill>
                <a:schemeClr val="tx2">
                  <a:lumMod val="90000"/>
                  <a:lumOff val="10000"/>
                </a:schemeClr>
              </a:solidFill>
              <a:effectLst/>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b="1" dirty="0">
                <a:latin typeface="Arial" panose="020B0604020202020204" pitchFamily="34" charset="0"/>
                <a:cs typeface="Arial" panose="020B0604020202020204" pitchFamily="34" charset="0"/>
              </a:rPr>
              <a:t>Dynamic Environments</a:t>
            </a:r>
          </a:p>
          <a:p>
            <a:pPr marL="285750" indent="-285750">
              <a:buFont typeface="Arial" panose="020B0604020202020204" pitchFamily="34" charset="0"/>
              <a:buChar char="•"/>
            </a:pPr>
            <a:r>
              <a:rPr lang="en-US" sz="1800" b="1" i="0" dirty="0">
                <a:effectLst/>
                <a:latin typeface="Arial" panose="020B0604020202020204" pitchFamily="34" charset="0"/>
                <a:cs typeface="Arial" panose="020B0604020202020204" pitchFamily="34" charset="0"/>
              </a:rPr>
              <a:t>Complex Systems</a:t>
            </a:r>
          </a:p>
        </p:txBody>
      </p:sp>
      <p:sp>
        <p:nvSpPr>
          <p:cNvPr id="3" name="TextBox 2">
            <a:extLst>
              <a:ext uri="{FF2B5EF4-FFF2-40B4-BE49-F238E27FC236}">
                <a16:creationId xmlns:a16="http://schemas.microsoft.com/office/drawing/2014/main" id="{55B809D1-EFD0-CF46-6D09-D039DF5E860A}"/>
              </a:ext>
            </a:extLst>
          </p:cNvPr>
          <p:cNvSpPr txBox="1"/>
          <p:nvPr/>
        </p:nvSpPr>
        <p:spPr>
          <a:xfrm>
            <a:off x="4745805" y="1154272"/>
            <a:ext cx="3778370" cy="584775"/>
          </a:xfrm>
          <a:prstGeom prst="rect">
            <a:avLst/>
          </a:prstGeom>
          <a:noFill/>
        </p:spPr>
        <p:txBody>
          <a:bodyPr wrap="square" rtlCol="0">
            <a:spAutoFit/>
          </a:bodyPr>
          <a:lstStyle/>
          <a:p>
            <a:r>
              <a:rPr lang="fr-FR" sz="3200" b="1" dirty="0">
                <a:solidFill>
                  <a:schemeClr val="tx2">
                    <a:lumMod val="90000"/>
                    <a:lumOff val="10000"/>
                  </a:schemeClr>
                </a:solidFill>
              </a:rPr>
              <a:t>In </a:t>
            </a:r>
            <a:r>
              <a:rPr lang="fr-FR" sz="3200" b="1" dirty="0" err="1">
                <a:solidFill>
                  <a:schemeClr val="tx2">
                    <a:lumMod val="90000"/>
                    <a:lumOff val="10000"/>
                  </a:schemeClr>
                </a:solidFill>
              </a:rPr>
              <a:t>Summary</a:t>
            </a:r>
            <a:endParaRPr lang="en-US" sz="3200" b="1" dirty="0">
              <a:solidFill>
                <a:schemeClr val="tx2">
                  <a:lumMod val="90000"/>
                  <a:lumOff val="10000"/>
                </a:schemeClr>
              </a:solidFill>
            </a:endParaRPr>
          </a:p>
        </p:txBody>
      </p:sp>
      <p:sp>
        <p:nvSpPr>
          <p:cNvPr id="6" name="Oval 5">
            <a:extLst>
              <a:ext uri="{FF2B5EF4-FFF2-40B4-BE49-F238E27FC236}">
                <a16:creationId xmlns:a16="http://schemas.microsoft.com/office/drawing/2014/main" id="{A399239A-01FB-3DDC-783C-AE03CF8C7B2A}"/>
              </a:ext>
            </a:extLst>
          </p:cNvPr>
          <p:cNvSpPr/>
          <p:nvPr/>
        </p:nvSpPr>
        <p:spPr>
          <a:xfrm>
            <a:off x="509155"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BF6D02CC-3781-3AA6-9A70-66F91BF16332}"/>
              </a:ext>
            </a:extLst>
          </p:cNvPr>
          <p:cNvSpPr/>
          <p:nvPr/>
        </p:nvSpPr>
        <p:spPr>
          <a:xfrm>
            <a:off x="146275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4DF3F1D2-017D-3057-705C-88040290DD05}"/>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B79EDBA2-6CA8-AAD6-CFAE-B8D76E710C03}"/>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BB6E9D24-9071-3547-6A79-BC40ACC896CA}"/>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7337569A-61B7-6E1D-79DF-F4298F1B3803}"/>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8A714F80-CCF4-2CB5-D264-81AD2E3F7D6B}"/>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4D4DB0D4-A769-9039-3100-BF1A930C91EE}"/>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2" name="Oval 1">
            <a:extLst>
              <a:ext uri="{FF2B5EF4-FFF2-40B4-BE49-F238E27FC236}">
                <a16:creationId xmlns:a16="http://schemas.microsoft.com/office/drawing/2014/main" id="{41F874A5-6182-6A66-F4C3-ABFBDF6A235C}"/>
              </a:ext>
            </a:extLst>
          </p:cNvPr>
          <p:cNvSpPr/>
          <p:nvPr/>
        </p:nvSpPr>
        <p:spPr>
          <a:xfrm>
            <a:off x="11639555" y="6125776"/>
            <a:ext cx="390618" cy="370935"/>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5</a:t>
            </a:r>
            <a:endParaRPr lang="en-US" sz="20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07110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2"/>
                                        </p:tgtEl>
                                        <p:attrNameLst>
                                          <p:attrName>style.visibility</p:attrName>
                                        </p:attrNameLst>
                                      </p:cBhvr>
                                      <p:to>
                                        <p:strVal val="visible"/>
                                      </p:to>
                                    </p:set>
                                    <p:animEffect transition="in" filter="fade">
                                      <p:cBhvr>
                                        <p:cTn id="10" dur="500"/>
                                        <p:tgtEl>
                                          <p:spTgt spid="15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3"/>
                                        </p:tgtEl>
                                        <p:attrNameLst>
                                          <p:attrName>style.visibility</p:attrName>
                                        </p:attrNameLst>
                                      </p:cBhvr>
                                      <p:to>
                                        <p:strVal val="visible"/>
                                      </p:to>
                                    </p:set>
                                    <p:animEffect transition="in" filter="fade">
                                      <p:cBhvr>
                                        <p:cTn id="13" dur="500"/>
                                        <p:tgtEl>
                                          <p:spTgt spid="15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animEffect transition="in" filter="fade">
                                      <p:cBhvr>
                                        <p:cTn id="19" dur="500"/>
                                        <p:tgtEl>
                                          <p:spTgt spid="2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54"/>
                                        </p:tgtEl>
                                        <p:attrNameLst>
                                          <p:attrName>style.visibility</p:attrName>
                                        </p:attrNameLst>
                                      </p:cBhvr>
                                      <p:to>
                                        <p:strVal val="visible"/>
                                      </p:to>
                                    </p:set>
                                    <p:animEffect transition="in" filter="fade">
                                      <p:cBhvr>
                                        <p:cTn id="24" dur="1000"/>
                                        <p:tgtEl>
                                          <p:spTgt spid="154"/>
                                        </p:tgtEl>
                                      </p:cBhvr>
                                    </p:animEffect>
                                    <p:anim calcmode="lin" valueType="num">
                                      <p:cBhvr>
                                        <p:cTn id="25" dur="1000" fill="hold"/>
                                        <p:tgtEl>
                                          <p:spTgt spid="154"/>
                                        </p:tgtEl>
                                        <p:attrNameLst>
                                          <p:attrName>ppt_x</p:attrName>
                                        </p:attrNameLst>
                                      </p:cBhvr>
                                      <p:tavLst>
                                        <p:tav tm="0">
                                          <p:val>
                                            <p:strVal val="#ppt_x"/>
                                          </p:val>
                                        </p:tav>
                                        <p:tav tm="100000">
                                          <p:val>
                                            <p:strVal val="#ppt_x"/>
                                          </p:val>
                                        </p:tav>
                                      </p:tavLst>
                                    </p:anim>
                                    <p:anim calcmode="lin" valueType="num">
                                      <p:cBhvr>
                                        <p:cTn id="26" dur="1000" fill="hold"/>
                                        <p:tgtEl>
                                          <p:spTgt spid="154"/>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55"/>
                                        </p:tgtEl>
                                        <p:attrNameLst>
                                          <p:attrName>style.visibility</p:attrName>
                                        </p:attrNameLst>
                                      </p:cBhvr>
                                      <p:to>
                                        <p:strVal val="visible"/>
                                      </p:to>
                                    </p:set>
                                    <p:animEffect transition="in" filter="fade">
                                      <p:cBhvr>
                                        <p:cTn id="29" dur="1000"/>
                                        <p:tgtEl>
                                          <p:spTgt spid="155"/>
                                        </p:tgtEl>
                                      </p:cBhvr>
                                    </p:animEffect>
                                    <p:anim calcmode="lin" valueType="num">
                                      <p:cBhvr>
                                        <p:cTn id="30" dur="1000" fill="hold"/>
                                        <p:tgtEl>
                                          <p:spTgt spid="155"/>
                                        </p:tgtEl>
                                        <p:attrNameLst>
                                          <p:attrName>ppt_x</p:attrName>
                                        </p:attrNameLst>
                                      </p:cBhvr>
                                      <p:tavLst>
                                        <p:tav tm="0">
                                          <p:val>
                                            <p:strVal val="#ppt_x"/>
                                          </p:val>
                                        </p:tav>
                                        <p:tav tm="100000">
                                          <p:val>
                                            <p:strVal val="#ppt_x"/>
                                          </p:val>
                                        </p:tav>
                                      </p:tavLst>
                                    </p:anim>
                                    <p:anim calcmode="lin" valueType="num">
                                      <p:cBhvr>
                                        <p:cTn id="31" dur="1000" fill="hold"/>
                                        <p:tgtEl>
                                          <p:spTgt spid="155"/>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56"/>
                                        </p:tgtEl>
                                        <p:attrNameLst>
                                          <p:attrName>style.visibility</p:attrName>
                                        </p:attrNameLst>
                                      </p:cBhvr>
                                      <p:to>
                                        <p:strVal val="visible"/>
                                      </p:to>
                                    </p:set>
                                    <p:animEffect transition="in" filter="fade">
                                      <p:cBhvr>
                                        <p:cTn id="34" dur="1000"/>
                                        <p:tgtEl>
                                          <p:spTgt spid="156"/>
                                        </p:tgtEl>
                                      </p:cBhvr>
                                    </p:animEffect>
                                    <p:anim calcmode="lin" valueType="num">
                                      <p:cBhvr>
                                        <p:cTn id="35" dur="1000" fill="hold"/>
                                        <p:tgtEl>
                                          <p:spTgt spid="156"/>
                                        </p:tgtEl>
                                        <p:attrNameLst>
                                          <p:attrName>ppt_x</p:attrName>
                                        </p:attrNameLst>
                                      </p:cBhvr>
                                      <p:tavLst>
                                        <p:tav tm="0">
                                          <p:val>
                                            <p:strVal val="#ppt_x"/>
                                          </p:val>
                                        </p:tav>
                                        <p:tav tm="100000">
                                          <p:val>
                                            <p:strVal val="#ppt_x"/>
                                          </p:val>
                                        </p:tav>
                                      </p:tavLst>
                                    </p:anim>
                                    <p:anim calcmode="lin" valueType="num">
                                      <p:cBhvr>
                                        <p:cTn id="36" dur="1000" fill="hold"/>
                                        <p:tgtEl>
                                          <p:spTgt spid="156"/>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1000"/>
                                        <p:tgtEl>
                                          <p:spTgt spid="25"/>
                                        </p:tgtEl>
                                      </p:cBhvr>
                                    </p:animEffect>
                                    <p:anim calcmode="lin" valueType="num">
                                      <p:cBhvr>
                                        <p:cTn id="40" dur="1000" fill="hold"/>
                                        <p:tgtEl>
                                          <p:spTgt spid="25"/>
                                        </p:tgtEl>
                                        <p:attrNameLst>
                                          <p:attrName>ppt_x</p:attrName>
                                        </p:attrNameLst>
                                      </p:cBhvr>
                                      <p:tavLst>
                                        <p:tav tm="0">
                                          <p:val>
                                            <p:strVal val="#ppt_x"/>
                                          </p:val>
                                        </p:tav>
                                        <p:tav tm="100000">
                                          <p:val>
                                            <p:strVal val="#ppt_x"/>
                                          </p:val>
                                        </p:tav>
                                      </p:tavLst>
                                    </p:anim>
                                    <p:anim calcmode="lin" valueType="num">
                                      <p:cBhvr>
                                        <p:cTn id="41" dur="1000" fill="hold"/>
                                        <p:tgtEl>
                                          <p:spTgt spid="2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1000"/>
                                        <p:tgtEl>
                                          <p:spTgt spid="29"/>
                                        </p:tgtEl>
                                      </p:cBhvr>
                                    </p:animEffect>
                                    <p:anim calcmode="lin" valueType="num">
                                      <p:cBhvr>
                                        <p:cTn id="45" dur="1000" fill="hold"/>
                                        <p:tgtEl>
                                          <p:spTgt spid="29"/>
                                        </p:tgtEl>
                                        <p:attrNameLst>
                                          <p:attrName>ppt_x</p:attrName>
                                        </p:attrNameLst>
                                      </p:cBhvr>
                                      <p:tavLst>
                                        <p:tav tm="0">
                                          <p:val>
                                            <p:strVal val="#ppt_x"/>
                                          </p:val>
                                        </p:tav>
                                        <p:tav tm="100000">
                                          <p:val>
                                            <p:strVal val="#ppt_x"/>
                                          </p:val>
                                        </p:tav>
                                      </p:tavLst>
                                    </p:anim>
                                    <p:anim calcmode="lin" valueType="num">
                                      <p:cBhvr>
                                        <p:cTn id="4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57"/>
                                        </p:tgtEl>
                                        <p:attrNameLst>
                                          <p:attrName>style.visibility</p:attrName>
                                        </p:attrNameLst>
                                      </p:cBhvr>
                                      <p:to>
                                        <p:strVal val="visible"/>
                                      </p:to>
                                    </p:set>
                                    <p:animEffect transition="in" filter="fade">
                                      <p:cBhvr>
                                        <p:cTn id="51" dur="1000"/>
                                        <p:tgtEl>
                                          <p:spTgt spid="157"/>
                                        </p:tgtEl>
                                      </p:cBhvr>
                                    </p:animEffect>
                                    <p:anim calcmode="lin" valueType="num">
                                      <p:cBhvr>
                                        <p:cTn id="52" dur="1000" fill="hold"/>
                                        <p:tgtEl>
                                          <p:spTgt spid="157"/>
                                        </p:tgtEl>
                                        <p:attrNameLst>
                                          <p:attrName>ppt_x</p:attrName>
                                        </p:attrNameLst>
                                      </p:cBhvr>
                                      <p:tavLst>
                                        <p:tav tm="0">
                                          <p:val>
                                            <p:strVal val="#ppt_x"/>
                                          </p:val>
                                        </p:tav>
                                        <p:tav tm="100000">
                                          <p:val>
                                            <p:strVal val="#ppt_x"/>
                                          </p:val>
                                        </p:tav>
                                      </p:tavLst>
                                    </p:anim>
                                    <p:anim calcmode="lin" valueType="num">
                                      <p:cBhvr>
                                        <p:cTn id="53" dur="1000" fill="hold"/>
                                        <p:tgtEl>
                                          <p:spTgt spid="157"/>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58"/>
                                        </p:tgtEl>
                                        <p:attrNameLst>
                                          <p:attrName>style.visibility</p:attrName>
                                        </p:attrNameLst>
                                      </p:cBhvr>
                                      <p:to>
                                        <p:strVal val="visible"/>
                                      </p:to>
                                    </p:set>
                                    <p:animEffect transition="in" filter="fade">
                                      <p:cBhvr>
                                        <p:cTn id="56" dur="1000"/>
                                        <p:tgtEl>
                                          <p:spTgt spid="158"/>
                                        </p:tgtEl>
                                      </p:cBhvr>
                                    </p:animEffect>
                                    <p:anim calcmode="lin" valueType="num">
                                      <p:cBhvr>
                                        <p:cTn id="57" dur="1000" fill="hold"/>
                                        <p:tgtEl>
                                          <p:spTgt spid="158"/>
                                        </p:tgtEl>
                                        <p:attrNameLst>
                                          <p:attrName>ppt_x</p:attrName>
                                        </p:attrNameLst>
                                      </p:cBhvr>
                                      <p:tavLst>
                                        <p:tav tm="0">
                                          <p:val>
                                            <p:strVal val="#ppt_x"/>
                                          </p:val>
                                        </p:tav>
                                        <p:tav tm="100000">
                                          <p:val>
                                            <p:strVal val="#ppt_x"/>
                                          </p:val>
                                        </p:tav>
                                      </p:tavLst>
                                    </p:anim>
                                    <p:anim calcmode="lin" valueType="num">
                                      <p:cBhvr>
                                        <p:cTn id="58" dur="1000" fill="hold"/>
                                        <p:tgtEl>
                                          <p:spTgt spid="158"/>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59"/>
                                        </p:tgtEl>
                                        <p:attrNameLst>
                                          <p:attrName>style.visibility</p:attrName>
                                        </p:attrNameLst>
                                      </p:cBhvr>
                                      <p:to>
                                        <p:strVal val="visible"/>
                                      </p:to>
                                    </p:set>
                                    <p:animEffect transition="in" filter="fade">
                                      <p:cBhvr>
                                        <p:cTn id="61" dur="1000"/>
                                        <p:tgtEl>
                                          <p:spTgt spid="159"/>
                                        </p:tgtEl>
                                      </p:cBhvr>
                                    </p:animEffect>
                                    <p:anim calcmode="lin" valueType="num">
                                      <p:cBhvr>
                                        <p:cTn id="62" dur="1000" fill="hold"/>
                                        <p:tgtEl>
                                          <p:spTgt spid="159"/>
                                        </p:tgtEl>
                                        <p:attrNameLst>
                                          <p:attrName>ppt_x</p:attrName>
                                        </p:attrNameLst>
                                      </p:cBhvr>
                                      <p:tavLst>
                                        <p:tav tm="0">
                                          <p:val>
                                            <p:strVal val="#ppt_x"/>
                                          </p:val>
                                        </p:tav>
                                        <p:tav tm="100000">
                                          <p:val>
                                            <p:strVal val="#ppt_x"/>
                                          </p:val>
                                        </p:tav>
                                      </p:tavLst>
                                    </p:anim>
                                    <p:anim calcmode="lin" valueType="num">
                                      <p:cBhvr>
                                        <p:cTn id="63" dur="1000" fill="hold"/>
                                        <p:tgtEl>
                                          <p:spTgt spid="159"/>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1000"/>
                                        <p:tgtEl>
                                          <p:spTgt spid="26"/>
                                        </p:tgtEl>
                                      </p:cBhvr>
                                    </p:animEffect>
                                    <p:anim calcmode="lin" valueType="num">
                                      <p:cBhvr>
                                        <p:cTn id="67" dur="1000" fill="hold"/>
                                        <p:tgtEl>
                                          <p:spTgt spid="26"/>
                                        </p:tgtEl>
                                        <p:attrNameLst>
                                          <p:attrName>ppt_x</p:attrName>
                                        </p:attrNameLst>
                                      </p:cBhvr>
                                      <p:tavLst>
                                        <p:tav tm="0">
                                          <p:val>
                                            <p:strVal val="#ppt_x"/>
                                          </p:val>
                                        </p:tav>
                                        <p:tav tm="100000">
                                          <p:val>
                                            <p:strVal val="#ppt_x"/>
                                          </p:val>
                                        </p:tav>
                                      </p:tavLst>
                                    </p:anim>
                                    <p:anim calcmode="lin" valueType="num">
                                      <p:cBhvr>
                                        <p:cTn id="68" dur="1000" fill="hold"/>
                                        <p:tgtEl>
                                          <p:spTgt spid="26"/>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30"/>
                                        </p:tgtEl>
                                        <p:attrNameLst>
                                          <p:attrName>style.visibility</p:attrName>
                                        </p:attrNameLst>
                                      </p:cBhvr>
                                      <p:to>
                                        <p:strVal val="visible"/>
                                      </p:to>
                                    </p:set>
                                    <p:animEffect transition="in" filter="fade">
                                      <p:cBhvr>
                                        <p:cTn id="71" dur="1000"/>
                                        <p:tgtEl>
                                          <p:spTgt spid="30"/>
                                        </p:tgtEl>
                                      </p:cBhvr>
                                    </p:animEffect>
                                    <p:anim calcmode="lin" valueType="num">
                                      <p:cBhvr>
                                        <p:cTn id="72" dur="1000" fill="hold"/>
                                        <p:tgtEl>
                                          <p:spTgt spid="30"/>
                                        </p:tgtEl>
                                        <p:attrNameLst>
                                          <p:attrName>ppt_x</p:attrName>
                                        </p:attrNameLst>
                                      </p:cBhvr>
                                      <p:tavLst>
                                        <p:tav tm="0">
                                          <p:val>
                                            <p:strVal val="#ppt_x"/>
                                          </p:val>
                                        </p:tav>
                                        <p:tav tm="100000">
                                          <p:val>
                                            <p:strVal val="#ppt_x"/>
                                          </p:val>
                                        </p:tav>
                                      </p:tavLst>
                                    </p:anim>
                                    <p:anim calcmode="lin" valueType="num">
                                      <p:cBhvr>
                                        <p:cTn id="73"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0" presetClass="entr" presetSubtype="0" fill="hold" grpId="0" nodeType="clickEffect">
                                  <p:stCondLst>
                                    <p:cond delay="0"/>
                                  </p:stCondLst>
                                  <p:childTnLst>
                                    <p:set>
                                      <p:cBhvr>
                                        <p:cTn id="77" dur="1" fill="hold">
                                          <p:stCondLst>
                                            <p:cond delay="0"/>
                                          </p:stCondLst>
                                        </p:cTn>
                                        <p:tgtEl>
                                          <p:spTgt spid="160"/>
                                        </p:tgtEl>
                                        <p:attrNameLst>
                                          <p:attrName>style.visibility</p:attrName>
                                        </p:attrNameLst>
                                      </p:cBhvr>
                                      <p:to>
                                        <p:strVal val="visible"/>
                                      </p:to>
                                    </p:set>
                                    <p:animEffect transition="in" filter="fade">
                                      <p:cBhvr>
                                        <p:cTn id="78" dur="500"/>
                                        <p:tgtEl>
                                          <p:spTgt spid="16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61"/>
                                        </p:tgtEl>
                                        <p:attrNameLst>
                                          <p:attrName>style.visibility</p:attrName>
                                        </p:attrNameLst>
                                      </p:cBhvr>
                                      <p:to>
                                        <p:strVal val="visible"/>
                                      </p:to>
                                    </p:set>
                                    <p:animEffect transition="in" filter="fade">
                                      <p:cBhvr>
                                        <p:cTn id="81" dur="500"/>
                                        <p:tgtEl>
                                          <p:spTgt spid="16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62"/>
                                        </p:tgtEl>
                                        <p:attrNameLst>
                                          <p:attrName>style.visibility</p:attrName>
                                        </p:attrNameLst>
                                      </p:cBhvr>
                                      <p:to>
                                        <p:strVal val="visible"/>
                                      </p:to>
                                    </p:set>
                                    <p:animEffect transition="in" filter="fade">
                                      <p:cBhvr>
                                        <p:cTn id="84" dur="500"/>
                                        <p:tgtEl>
                                          <p:spTgt spid="162"/>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Effect transition="in" filter="fade">
                                      <p:cBhvr>
                                        <p:cTn id="87" dur="500"/>
                                        <p:tgtEl>
                                          <p:spTgt spid="27"/>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1"/>
                                        </p:tgtEl>
                                        <p:attrNameLst>
                                          <p:attrName>style.visibility</p:attrName>
                                        </p:attrNameLst>
                                      </p:cBhvr>
                                      <p:to>
                                        <p:strVal val="visible"/>
                                      </p:to>
                                    </p:set>
                                    <p:animEffect transition="in" filter="fade">
                                      <p:cBhvr>
                                        <p:cTn id="9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animBg="1"/>
      <p:bldP spid="152" grpId="0" animBg="1"/>
      <p:bldP spid="153" grpId="0" animBg="1"/>
      <p:bldP spid="154" grpId="0" animBg="1"/>
      <p:bldP spid="155" grpId="0" animBg="1"/>
      <p:bldP spid="156" grpId="0" animBg="1"/>
      <p:bldP spid="157" grpId="0" animBg="1"/>
      <p:bldP spid="158" grpId="0" animBg="1"/>
      <p:bldP spid="159" grpId="0" animBg="1"/>
      <p:bldP spid="160" grpId="0" animBg="1"/>
      <p:bldP spid="161" grpId="0" animBg="1"/>
      <p:bldP spid="162" grpId="0" animBg="1"/>
      <p:bldP spid="21" grpId="0"/>
      <p:bldP spid="24" grpId="0" animBg="1"/>
      <p:bldP spid="25" grpId="0" animBg="1"/>
      <p:bldP spid="26" grpId="0" animBg="1"/>
      <p:bldP spid="27" grpId="0" animBg="1"/>
      <p:bldP spid="29" grpId="0"/>
      <p:bldP spid="30" grpId="0"/>
      <p:bldP spid="3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B809D1-EFD0-CF46-6D09-D039DF5E860A}"/>
              </a:ext>
            </a:extLst>
          </p:cNvPr>
          <p:cNvSpPr txBox="1"/>
          <p:nvPr/>
        </p:nvSpPr>
        <p:spPr>
          <a:xfrm>
            <a:off x="1332223" y="765587"/>
            <a:ext cx="9199078" cy="584775"/>
          </a:xfrm>
          <a:prstGeom prst="rect">
            <a:avLst/>
          </a:prstGeom>
          <a:noFill/>
        </p:spPr>
        <p:txBody>
          <a:bodyPr wrap="square" rtlCol="0">
            <a:spAutoFit/>
          </a:bodyPr>
          <a:lstStyle/>
          <a:p>
            <a:r>
              <a:rPr lang="fr-FR" sz="3200" b="1" dirty="0" err="1">
                <a:solidFill>
                  <a:schemeClr val="tx2">
                    <a:lumMod val="90000"/>
                    <a:lumOff val="10000"/>
                  </a:schemeClr>
                </a:solidFill>
              </a:rPr>
              <a:t>Context</a:t>
            </a:r>
            <a:r>
              <a:rPr lang="fr-FR" sz="3200" b="1" dirty="0">
                <a:solidFill>
                  <a:schemeClr val="tx2">
                    <a:lumMod val="90000"/>
                    <a:lumOff val="10000"/>
                  </a:schemeClr>
                </a:solidFill>
              </a:rPr>
              <a:t>: An International Collaboration</a:t>
            </a:r>
            <a:endParaRPr lang="en-US" sz="3200" b="1" dirty="0">
              <a:solidFill>
                <a:schemeClr val="tx2">
                  <a:lumMod val="90000"/>
                  <a:lumOff val="10000"/>
                </a:schemeClr>
              </a:solidFill>
            </a:endParaRPr>
          </a:p>
        </p:txBody>
      </p:sp>
      <p:sp>
        <p:nvSpPr>
          <p:cNvPr id="6" name="Oval 5">
            <a:extLst>
              <a:ext uri="{FF2B5EF4-FFF2-40B4-BE49-F238E27FC236}">
                <a16:creationId xmlns:a16="http://schemas.microsoft.com/office/drawing/2014/main" id="{79A3585E-084A-020A-1684-F6F17E01945C}"/>
              </a:ext>
            </a:extLst>
          </p:cNvPr>
          <p:cNvSpPr/>
          <p:nvPr/>
        </p:nvSpPr>
        <p:spPr>
          <a:xfrm>
            <a:off x="509155"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7A402075-3BE9-06B2-11B7-B8215B44947D}"/>
              </a:ext>
            </a:extLst>
          </p:cNvPr>
          <p:cNvSpPr/>
          <p:nvPr/>
        </p:nvSpPr>
        <p:spPr>
          <a:xfrm>
            <a:off x="146275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0" name="Oval 9">
            <a:extLst>
              <a:ext uri="{FF2B5EF4-FFF2-40B4-BE49-F238E27FC236}">
                <a16:creationId xmlns:a16="http://schemas.microsoft.com/office/drawing/2014/main" id="{F7E1D999-638A-3CF5-D779-EFD9A1244FD1}"/>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1" name="Oval 10">
            <a:extLst>
              <a:ext uri="{FF2B5EF4-FFF2-40B4-BE49-F238E27FC236}">
                <a16:creationId xmlns:a16="http://schemas.microsoft.com/office/drawing/2014/main" id="{C08518F8-1BFA-CE77-BB60-FBF600A9A88D}"/>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12" name="Oval 11">
            <a:extLst>
              <a:ext uri="{FF2B5EF4-FFF2-40B4-BE49-F238E27FC236}">
                <a16:creationId xmlns:a16="http://schemas.microsoft.com/office/drawing/2014/main" id="{7729B600-9D88-D9B0-7E9E-942302893A53}"/>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13" name="Oval 12">
            <a:extLst>
              <a:ext uri="{FF2B5EF4-FFF2-40B4-BE49-F238E27FC236}">
                <a16:creationId xmlns:a16="http://schemas.microsoft.com/office/drawing/2014/main" id="{ABA6D654-FF01-031C-0B3A-1E8BECAA2A32}"/>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14" name="Oval 13">
            <a:extLst>
              <a:ext uri="{FF2B5EF4-FFF2-40B4-BE49-F238E27FC236}">
                <a16:creationId xmlns:a16="http://schemas.microsoft.com/office/drawing/2014/main" id="{0B907A8D-8635-E3DD-C7A5-348C4ECFEE54}"/>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15" name="Oval 14">
            <a:extLst>
              <a:ext uri="{FF2B5EF4-FFF2-40B4-BE49-F238E27FC236}">
                <a16:creationId xmlns:a16="http://schemas.microsoft.com/office/drawing/2014/main" id="{336ABDDB-C662-9753-833A-A80774CA62FF}"/>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sp>
        <p:nvSpPr>
          <p:cNvPr id="36" name="TextBox 35">
            <a:extLst>
              <a:ext uri="{FF2B5EF4-FFF2-40B4-BE49-F238E27FC236}">
                <a16:creationId xmlns:a16="http://schemas.microsoft.com/office/drawing/2014/main" id="{0BBBBFB4-6F18-3873-27AA-4F7F2D945C87}"/>
              </a:ext>
            </a:extLst>
          </p:cNvPr>
          <p:cNvSpPr txBox="1"/>
          <p:nvPr/>
        </p:nvSpPr>
        <p:spPr>
          <a:xfrm>
            <a:off x="7325012" y="2285116"/>
            <a:ext cx="3870229" cy="646331"/>
          </a:xfrm>
          <a:prstGeom prst="rect">
            <a:avLst/>
          </a:prstGeom>
          <a:noFill/>
        </p:spPr>
        <p:txBody>
          <a:bodyPr wrap="square">
            <a:spAutoFit/>
          </a:bodyPr>
          <a:lstStyle/>
          <a:p>
            <a:r>
              <a:rPr lang="en-US" b="1" i="0" dirty="0">
                <a:effectLst/>
                <a:latin typeface="Arial" panose="020B0604020202020204" pitchFamily="34" charset="0"/>
                <a:cs typeface="Arial" panose="020B0604020202020204" pitchFamily="34" charset="0"/>
              </a:rPr>
              <a:t>GLOBAL PARTNERSHIP / ROLES:</a:t>
            </a:r>
            <a:endParaRPr lang="en-US" dirty="0">
              <a:latin typeface="Arial" panose="020B0604020202020204" pitchFamily="34" charset="0"/>
              <a:cs typeface="Arial" panose="020B0604020202020204" pitchFamily="34" charset="0"/>
            </a:endParaRPr>
          </a:p>
        </p:txBody>
      </p:sp>
      <p:sp>
        <p:nvSpPr>
          <p:cNvPr id="38" name="TextBox 37">
            <a:extLst>
              <a:ext uri="{FF2B5EF4-FFF2-40B4-BE49-F238E27FC236}">
                <a16:creationId xmlns:a16="http://schemas.microsoft.com/office/drawing/2014/main" id="{86B9A093-AA30-FE9D-81EB-40F21D3971C5}"/>
              </a:ext>
            </a:extLst>
          </p:cNvPr>
          <p:cNvSpPr txBox="1"/>
          <p:nvPr/>
        </p:nvSpPr>
        <p:spPr>
          <a:xfrm>
            <a:off x="7369554" y="3036950"/>
            <a:ext cx="3781144" cy="1815882"/>
          </a:xfrm>
          <a:prstGeom prst="rect">
            <a:avLst/>
          </a:prstGeom>
          <a:noFill/>
        </p:spPr>
        <p:txBody>
          <a:bodyPr wrap="square">
            <a:spAutoFit/>
          </a:bodyPr>
          <a:lstStyle/>
          <a:p>
            <a:r>
              <a:rPr lang="en-US" sz="1600" b="1" i="0" dirty="0">
                <a:effectLst/>
                <a:latin typeface="Arial" panose="020B0604020202020204" pitchFamily="34" charset="0"/>
                <a:cs typeface="Arial" panose="020B0604020202020204" pitchFamily="34" charset="0"/>
              </a:rPr>
              <a:t>UM6P &amp; Santa Cruz: </a:t>
            </a:r>
            <a:r>
              <a:rPr lang="en-US" sz="1600" i="0" dirty="0">
                <a:effectLst/>
                <a:latin typeface="Arial" panose="020B0604020202020204" pitchFamily="34" charset="0"/>
                <a:cs typeface="Arial" panose="020B0604020202020204" pitchFamily="34" charset="0"/>
              </a:rPr>
              <a:t>Leading the AI/DRL framework design and optimization theory. </a:t>
            </a:r>
          </a:p>
          <a:p>
            <a:r>
              <a:rPr lang="en-US" sz="1600" b="1" i="0" dirty="0">
                <a:effectLst/>
                <a:latin typeface="Arial" panose="020B0604020202020204" pitchFamily="34" charset="0"/>
                <a:cs typeface="Arial" panose="020B0604020202020204" pitchFamily="34" charset="0"/>
              </a:rPr>
              <a:t>EPFL &amp; </a:t>
            </a:r>
            <a:r>
              <a:rPr lang="en-US" sz="1600" b="1" i="0" dirty="0" err="1">
                <a:effectLst/>
                <a:latin typeface="Arial" panose="020B0604020202020204" pitchFamily="34" charset="0"/>
                <a:cs typeface="Arial" panose="020B0604020202020204" pitchFamily="34" charset="0"/>
              </a:rPr>
              <a:t>CentraleSupélec</a:t>
            </a:r>
            <a:r>
              <a:rPr lang="en-US" sz="1600" b="1" i="0" dirty="0">
                <a:effectLst/>
                <a:latin typeface="Arial" panose="020B0604020202020204" pitchFamily="34" charset="0"/>
                <a:cs typeface="Arial" panose="020B0604020202020204" pitchFamily="34" charset="0"/>
              </a:rPr>
              <a:t>: </a:t>
            </a:r>
            <a:r>
              <a:rPr lang="en-US" sz="1600" i="0" dirty="0">
                <a:effectLst/>
                <a:latin typeface="Arial" panose="020B0604020202020204" pitchFamily="34" charset="0"/>
                <a:cs typeface="Arial" panose="020B0604020202020204" pitchFamily="34" charset="0"/>
              </a:rPr>
              <a:t>Focused on hardware integration and the future physical testbed deployment. </a:t>
            </a:r>
            <a:endParaRPr lang="en-US" sz="1600" dirty="0">
              <a:latin typeface="Arial" panose="020B0604020202020204" pitchFamily="34" charset="0"/>
              <a:cs typeface="Arial" panose="020B0604020202020204" pitchFamily="34" charset="0"/>
            </a:endParaRPr>
          </a:p>
          <a:p>
            <a:endParaRPr lang="en-US" sz="16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A4269893-8247-D52B-7200-85A0A04CB002}"/>
              </a:ext>
            </a:extLst>
          </p:cNvPr>
          <p:cNvSpPr txBox="1"/>
          <p:nvPr/>
        </p:nvSpPr>
        <p:spPr>
          <a:xfrm>
            <a:off x="7325012" y="4923218"/>
            <a:ext cx="4427056" cy="1569660"/>
          </a:xfrm>
          <a:prstGeom prst="rect">
            <a:avLst/>
          </a:prstGeom>
          <a:noFill/>
        </p:spPr>
        <p:txBody>
          <a:bodyPr wrap="square">
            <a:spAutoFit/>
          </a:bodyPr>
          <a:lstStyle/>
          <a:p>
            <a:r>
              <a:rPr lang="en-US" sz="1600" b="1" i="0" dirty="0">
                <a:effectLst/>
                <a:latin typeface="Arial" panose="020B0604020202020204" pitchFamily="34" charset="0"/>
                <a:cs typeface="Arial" panose="020B0604020202020204" pitchFamily="34" charset="0"/>
              </a:rPr>
              <a:t>MY ROLE: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Developing and validating the core AI-driven control and security engine</a:t>
            </a:r>
          </a:p>
          <a:p>
            <a:pPr marL="285750" indent="-285750">
              <a:buFont typeface="Arial" panose="020B0604020202020204" pitchFamily="34" charset="0"/>
              <a:buChar char="•"/>
            </a:pPr>
            <a:r>
              <a:rPr lang="en-US" sz="1600" dirty="0">
                <a:latin typeface="Arial" panose="020B0604020202020204" pitchFamily="34" charset="0"/>
                <a:cs typeface="Arial" panose="020B0604020202020204" pitchFamily="34" charset="0"/>
              </a:rPr>
              <a:t> Through high-fidelity simulation, that the entire concept is feasible and highly effective</a:t>
            </a:r>
          </a:p>
        </p:txBody>
      </p:sp>
      <p:sp>
        <p:nvSpPr>
          <p:cNvPr id="2" name="Oval 1">
            <a:extLst>
              <a:ext uri="{FF2B5EF4-FFF2-40B4-BE49-F238E27FC236}">
                <a16:creationId xmlns:a16="http://schemas.microsoft.com/office/drawing/2014/main" id="{4A6CE2EC-FE93-86B6-311F-A0919FB14FC9}"/>
              </a:ext>
            </a:extLst>
          </p:cNvPr>
          <p:cNvSpPr/>
          <p:nvPr/>
        </p:nvSpPr>
        <p:spPr>
          <a:xfrm>
            <a:off x="11639555" y="6125776"/>
            <a:ext cx="390618" cy="370935"/>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6</a:t>
            </a:r>
            <a:endParaRPr lang="en-US" sz="2000" b="1" dirty="0">
              <a:solidFill>
                <a:schemeClr val="tx1"/>
              </a:solidFill>
              <a:latin typeface="Arial" panose="020B0604020202020204" pitchFamily="34" charset="0"/>
              <a:cs typeface="Arial" panose="020B0604020202020204" pitchFamily="34" charset="0"/>
            </a:endParaRPr>
          </a:p>
        </p:txBody>
      </p:sp>
      <p:pic>
        <p:nvPicPr>
          <p:cNvPr id="5" name="Picture 4" descr="A map of the world&#10;&#10;AI-generated content may be incorrect.">
            <a:extLst>
              <a:ext uri="{FF2B5EF4-FFF2-40B4-BE49-F238E27FC236}">
                <a16:creationId xmlns:a16="http://schemas.microsoft.com/office/drawing/2014/main" id="{11513C4D-3585-FEDE-E2AC-15E89E6063A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527465"/>
            <a:ext cx="6679100" cy="4969246"/>
          </a:xfrm>
          <a:prstGeom prst="rect">
            <a:avLst/>
          </a:prstGeom>
        </p:spPr>
      </p:pic>
      <p:cxnSp>
        <p:nvCxnSpPr>
          <p:cNvPr id="16" name="Straight Arrow Connector 15">
            <a:extLst>
              <a:ext uri="{FF2B5EF4-FFF2-40B4-BE49-F238E27FC236}">
                <a16:creationId xmlns:a16="http://schemas.microsoft.com/office/drawing/2014/main" id="{83477B6D-38ED-A582-092A-5DBECA7343EC}"/>
              </a:ext>
            </a:extLst>
          </p:cNvPr>
          <p:cNvCxnSpPr>
            <a:cxnSpLocks/>
          </p:cNvCxnSpPr>
          <p:nvPr/>
        </p:nvCxnSpPr>
        <p:spPr>
          <a:xfrm>
            <a:off x="1453451" y="2931447"/>
            <a:ext cx="1488267" cy="279344"/>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1" name="Straight Arrow Connector 15">
            <a:extLst>
              <a:ext uri="{FF2B5EF4-FFF2-40B4-BE49-F238E27FC236}">
                <a16:creationId xmlns:a16="http://schemas.microsoft.com/office/drawing/2014/main" id="{F02CDD0D-2936-8537-2D8A-42E17843A947}"/>
              </a:ext>
            </a:extLst>
          </p:cNvPr>
          <p:cNvCxnSpPr>
            <a:cxnSpLocks/>
          </p:cNvCxnSpPr>
          <p:nvPr/>
        </p:nvCxnSpPr>
        <p:spPr>
          <a:xfrm rot="5400000" flipH="1" flipV="1">
            <a:off x="2815009" y="2863258"/>
            <a:ext cx="526045" cy="218209"/>
          </a:xfrm>
          <a:prstGeom prst="curved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4" name="Straight Arrow Connector 15">
            <a:extLst>
              <a:ext uri="{FF2B5EF4-FFF2-40B4-BE49-F238E27FC236}">
                <a16:creationId xmlns:a16="http://schemas.microsoft.com/office/drawing/2014/main" id="{50ED8F2B-8C90-BA6D-2109-B8D327269327}"/>
              </a:ext>
            </a:extLst>
          </p:cNvPr>
          <p:cNvCxnSpPr>
            <a:cxnSpLocks/>
          </p:cNvCxnSpPr>
          <p:nvPr/>
        </p:nvCxnSpPr>
        <p:spPr>
          <a:xfrm rot="5400000" flipH="1" flipV="1">
            <a:off x="3108652" y="2550250"/>
            <a:ext cx="269666" cy="39285"/>
          </a:xfrm>
          <a:prstGeom prst="curvedConnector3">
            <a:avLst>
              <a:gd name="adj1" fmla="val 50000"/>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7" name="Straight Arrow Connector 15">
            <a:extLst>
              <a:ext uri="{FF2B5EF4-FFF2-40B4-BE49-F238E27FC236}">
                <a16:creationId xmlns:a16="http://schemas.microsoft.com/office/drawing/2014/main" id="{5B3C0810-4997-5785-AC79-258E0DB10540}"/>
              </a:ext>
            </a:extLst>
          </p:cNvPr>
          <p:cNvCxnSpPr>
            <a:cxnSpLocks/>
          </p:cNvCxnSpPr>
          <p:nvPr/>
        </p:nvCxnSpPr>
        <p:spPr>
          <a:xfrm rot="10800000" flipV="1">
            <a:off x="1372132" y="2435059"/>
            <a:ext cx="1893575" cy="292387"/>
          </a:xfrm>
          <a:prstGeom prst="curvedConnector3">
            <a:avLst>
              <a:gd name="adj1" fmla="val 50000"/>
            </a:avLst>
          </a:prstGeom>
          <a:ln>
            <a:tailEnd type="triangle"/>
          </a:ln>
        </p:spPr>
        <p:style>
          <a:lnRef idx="3">
            <a:schemeClr val="accent5"/>
          </a:lnRef>
          <a:fillRef idx="0">
            <a:schemeClr val="accent5"/>
          </a:fillRef>
          <a:effectRef idx="2">
            <a:schemeClr val="accent5"/>
          </a:effectRef>
          <a:fontRef idx="minor">
            <a:schemeClr val="tx1"/>
          </a:fontRef>
        </p:style>
      </p:cxnSp>
      <p:sp>
        <p:nvSpPr>
          <p:cNvPr id="4" name="Oval 3">
            <a:extLst>
              <a:ext uri="{FF2B5EF4-FFF2-40B4-BE49-F238E27FC236}">
                <a16:creationId xmlns:a16="http://schemas.microsoft.com/office/drawing/2014/main" id="{A2B8975B-7441-B77B-9E8B-80D1D401998D}"/>
              </a:ext>
            </a:extLst>
          </p:cNvPr>
          <p:cNvSpPr/>
          <p:nvPr/>
        </p:nvSpPr>
        <p:spPr>
          <a:xfrm>
            <a:off x="803182" y="2603224"/>
            <a:ext cx="654627" cy="602651"/>
          </a:xfrm>
          <a:prstGeom prst="ellipse">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464897DE-6227-B35B-4728-4EDE9EC6FB17}"/>
              </a:ext>
            </a:extLst>
          </p:cNvPr>
          <p:cNvSpPr/>
          <p:nvPr/>
        </p:nvSpPr>
        <p:spPr>
          <a:xfrm>
            <a:off x="3214345" y="2588910"/>
            <a:ext cx="654627" cy="602651"/>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B2C3B134-C920-73EA-92E1-1BC1F193B94C}"/>
              </a:ext>
            </a:extLst>
          </p:cNvPr>
          <p:cNvSpPr/>
          <p:nvPr/>
        </p:nvSpPr>
        <p:spPr>
          <a:xfrm>
            <a:off x="2743660" y="3172190"/>
            <a:ext cx="654627" cy="602651"/>
          </a:xfrm>
          <a:prstGeom prst="ellipse">
            <a:avLst/>
          </a:prstGeom>
          <a:blipFill dpi="0" rotWithShape="1">
            <a:blip r:embed="rId5">
              <a:extLst>
                <a:ext uri="{96DAC541-7B7A-43D3-8B79-37D633B846F1}">
                  <asvg:svgBlip xmlns:asvg="http://schemas.microsoft.com/office/drawing/2016/SVG/main" r:embed="rId6"/>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9F686ED9-24E0-4EA3-895E-3A84C213004B}"/>
              </a:ext>
            </a:extLst>
          </p:cNvPr>
          <p:cNvSpPr/>
          <p:nvPr/>
        </p:nvSpPr>
        <p:spPr>
          <a:xfrm>
            <a:off x="3320815" y="2005630"/>
            <a:ext cx="654627" cy="602651"/>
          </a:xfrm>
          <a:prstGeom prst="ellipse">
            <a:avLst/>
          </a:prstGeom>
          <a:blipFill dpi="0" rotWithShape="1">
            <a:blip r:embed="rId7">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44320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6"/>
                                        </p:tgtEl>
                                        <p:attrNameLst>
                                          <p:attrName>style.visibility</p:attrName>
                                        </p:attrNameLst>
                                      </p:cBhvr>
                                      <p:to>
                                        <p:strVal val="visible"/>
                                      </p:to>
                                    </p:set>
                                    <p:anim calcmode="lin" valueType="num">
                                      <p:cBhvr>
                                        <p:cTn id="14" dur="500" fill="hold"/>
                                        <p:tgtEl>
                                          <p:spTgt spid="16"/>
                                        </p:tgtEl>
                                        <p:attrNameLst>
                                          <p:attrName>ppt_w</p:attrName>
                                        </p:attrNameLst>
                                      </p:cBhvr>
                                      <p:tavLst>
                                        <p:tav tm="0">
                                          <p:val>
                                            <p:fltVal val="0"/>
                                          </p:val>
                                        </p:tav>
                                        <p:tav tm="100000">
                                          <p:val>
                                            <p:strVal val="#ppt_w"/>
                                          </p:val>
                                        </p:tav>
                                      </p:tavLst>
                                    </p:anim>
                                    <p:anim calcmode="lin" valueType="num">
                                      <p:cBhvr>
                                        <p:cTn id="15" dur="500" fill="hold"/>
                                        <p:tgtEl>
                                          <p:spTgt spid="16"/>
                                        </p:tgtEl>
                                        <p:attrNameLst>
                                          <p:attrName>ppt_h</p:attrName>
                                        </p:attrNameLst>
                                      </p:cBhvr>
                                      <p:tavLst>
                                        <p:tav tm="0">
                                          <p:val>
                                            <p:fltVal val="0"/>
                                          </p:val>
                                        </p:tav>
                                        <p:tav tm="100000">
                                          <p:val>
                                            <p:strVal val="#ppt_h"/>
                                          </p:val>
                                        </p:tav>
                                      </p:tavLst>
                                    </p:anim>
                                    <p:animEffect transition="in" filter="fade">
                                      <p:cBhvr>
                                        <p:cTn id="16" dur="500"/>
                                        <p:tgtEl>
                                          <p:spTgt spid="16"/>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p:cTn id="26" dur="500" fill="hold"/>
                                        <p:tgtEl>
                                          <p:spTgt spid="21"/>
                                        </p:tgtEl>
                                        <p:attrNameLst>
                                          <p:attrName>ppt_w</p:attrName>
                                        </p:attrNameLst>
                                      </p:cBhvr>
                                      <p:tavLst>
                                        <p:tav tm="0">
                                          <p:val>
                                            <p:fltVal val="0"/>
                                          </p:val>
                                        </p:tav>
                                        <p:tav tm="100000">
                                          <p:val>
                                            <p:strVal val="#ppt_w"/>
                                          </p:val>
                                        </p:tav>
                                      </p:tavLst>
                                    </p:anim>
                                    <p:anim calcmode="lin" valueType="num">
                                      <p:cBhvr>
                                        <p:cTn id="27" dur="500" fill="hold"/>
                                        <p:tgtEl>
                                          <p:spTgt spid="21"/>
                                        </p:tgtEl>
                                        <p:attrNameLst>
                                          <p:attrName>ppt_h</p:attrName>
                                        </p:attrNameLst>
                                      </p:cBhvr>
                                      <p:tavLst>
                                        <p:tav tm="0">
                                          <p:val>
                                            <p:fltVal val="0"/>
                                          </p:val>
                                        </p:tav>
                                        <p:tav tm="100000">
                                          <p:val>
                                            <p:strVal val="#ppt_h"/>
                                          </p:val>
                                        </p:tav>
                                      </p:tavLst>
                                    </p:anim>
                                    <p:animEffect transition="in" filter="fade">
                                      <p:cBhvr>
                                        <p:cTn id="28" dur="500"/>
                                        <p:tgtEl>
                                          <p:spTgt spid="21"/>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animEffect transition="in" filter="fad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fltVal val="0"/>
                                          </p:val>
                                        </p:tav>
                                        <p:tav tm="100000">
                                          <p:val>
                                            <p:strVal val="#ppt_w"/>
                                          </p:val>
                                        </p:tav>
                                      </p:tavLst>
                                    </p:anim>
                                    <p:anim calcmode="lin" valueType="num">
                                      <p:cBhvr>
                                        <p:cTn id="39" dur="500" fill="hold"/>
                                        <p:tgtEl>
                                          <p:spTgt spid="24"/>
                                        </p:tgtEl>
                                        <p:attrNameLst>
                                          <p:attrName>ppt_h</p:attrName>
                                        </p:attrNameLst>
                                      </p:cBhvr>
                                      <p:tavLst>
                                        <p:tav tm="0">
                                          <p:val>
                                            <p:fltVal val="0"/>
                                          </p:val>
                                        </p:tav>
                                        <p:tav tm="100000">
                                          <p:val>
                                            <p:strVal val="#ppt_h"/>
                                          </p:val>
                                        </p:tav>
                                      </p:tavLst>
                                    </p:anim>
                                    <p:animEffect transition="in" filter="fade">
                                      <p:cBhvr>
                                        <p:cTn id="40" dur="500"/>
                                        <p:tgtEl>
                                          <p:spTgt spid="24"/>
                                        </p:tgtEl>
                                      </p:cBhvr>
                                    </p:animEffect>
                                  </p:childTnLst>
                                </p:cTn>
                              </p:par>
                              <p:par>
                                <p:cTn id="41" presetID="53" presetClass="entr" presetSubtype="16" fill="hold" nodeType="with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p:cTn id="43" dur="500" fill="hold"/>
                                        <p:tgtEl>
                                          <p:spTgt spid="27"/>
                                        </p:tgtEl>
                                        <p:attrNameLst>
                                          <p:attrName>ppt_w</p:attrName>
                                        </p:attrNameLst>
                                      </p:cBhvr>
                                      <p:tavLst>
                                        <p:tav tm="0">
                                          <p:val>
                                            <p:fltVal val="0"/>
                                          </p:val>
                                        </p:tav>
                                        <p:tav tm="100000">
                                          <p:val>
                                            <p:strVal val="#ppt_w"/>
                                          </p:val>
                                        </p:tav>
                                      </p:tavLst>
                                    </p:anim>
                                    <p:anim calcmode="lin" valueType="num">
                                      <p:cBhvr>
                                        <p:cTn id="44" dur="500" fill="hold"/>
                                        <p:tgtEl>
                                          <p:spTgt spid="27"/>
                                        </p:tgtEl>
                                        <p:attrNameLst>
                                          <p:attrName>ppt_h</p:attrName>
                                        </p:attrNameLst>
                                      </p:cBhvr>
                                      <p:tavLst>
                                        <p:tav tm="0">
                                          <p:val>
                                            <p:fltVal val="0"/>
                                          </p:val>
                                        </p:tav>
                                        <p:tav tm="100000">
                                          <p:val>
                                            <p:strVal val="#ppt_h"/>
                                          </p:val>
                                        </p:tav>
                                      </p:tavLst>
                                    </p:anim>
                                    <p:animEffect transition="in" filter="fade">
                                      <p:cBhvr>
                                        <p:cTn id="45" dur="500"/>
                                        <p:tgtEl>
                                          <p:spTgt spid="27"/>
                                        </p:tgtEl>
                                      </p:cBhvr>
                                    </p:animEffect>
                                  </p:childTnLst>
                                </p:cTn>
                              </p:par>
                              <p:par>
                                <p:cTn id="46" presetID="53" presetClass="entr" presetSubtype="16" fill="hold" grpId="0" nodeType="with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p:cTn id="48" dur="500" fill="hold"/>
                                        <p:tgtEl>
                                          <p:spTgt spid="20"/>
                                        </p:tgtEl>
                                        <p:attrNameLst>
                                          <p:attrName>ppt_w</p:attrName>
                                        </p:attrNameLst>
                                      </p:cBhvr>
                                      <p:tavLst>
                                        <p:tav tm="0">
                                          <p:val>
                                            <p:fltVal val="0"/>
                                          </p:val>
                                        </p:tav>
                                        <p:tav tm="100000">
                                          <p:val>
                                            <p:strVal val="#ppt_w"/>
                                          </p:val>
                                        </p:tav>
                                      </p:tavLst>
                                    </p:anim>
                                    <p:anim calcmode="lin" valueType="num">
                                      <p:cBhvr>
                                        <p:cTn id="49" dur="500" fill="hold"/>
                                        <p:tgtEl>
                                          <p:spTgt spid="20"/>
                                        </p:tgtEl>
                                        <p:attrNameLst>
                                          <p:attrName>ppt_h</p:attrName>
                                        </p:attrNameLst>
                                      </p:cBhvr>
                                      <p:tavLst>
                                        <p:tav tm="0">
                                          <p:val>
                                            <p:fltVal val="0"/>
                                          </p:val>
                                        </p:tav>
                                        <p:tav tm="100000">
                                          <p:val>
                                            <p:strVal val="#ppt_h"/>
                                          </p:val>
                                        </p:tav>
                                      </p:tavLst>
                                    </p:anim>
                                    <p:animEffect transition="in" filter="fade">
                                      <p:cBhvr>
                                        <p:cTn id="5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7" grpId="0" animBg="1"/>
      <p:bldP spid="18"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 name="Flowchart: Delay 238">
            <a:extLst>
              <a:ext uri="{FF2B5EF4-FFF2-40B4-BE49-F238E27FC236}">
                <a16:creationId xmlns:a16="http://schemas.microsoft.com/office/drawing/2014/main" id="{3B014319-96E9-2784-D45B-806949AA8F9A}"/>
              </a:ext>
            </a:extLst>
          </p:cNvPr>
          <p:cNvSpPr/>
          <p:nvPr/>
        </p:nvSpPr>
        <p:spPr>
          <a:xfrm rot="5400000">
            <a:off x="810036" y="1727249"/>
            <a:ext cx="1385960" cy="1214437"/>
          </a:xfrm>
          <a:prstGeom prst="flowChartDelay">
            <a:avLst/>
          </a:pr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2060"/>
              </a:solidFill>
            </a:endParaRPr>
          </a:p>
        </p:txBody>
      </p:sp>
      <p:sp>
        <p:nvSpPr>
          <p:cNvPr id="245" name="Freeform: Shape 244">
            <a:extLst>
              <a:ext uri="{FF2B5EF4-FFF2-40B4-BE49-F238E27FC236}">
                <a16:creationId xmlns:a16="http://schemas.microsoft.com/office/drawing/2014/main" id="{B7C1BF49-3F2A-DA8F-F05F-9F0E698EEFC9}"/>
              </a:ext>
            </a:extLst>
          </p:cNvPr>
          <p:cNvSpPr/>
          <p:nvPr/>
        </p:nvSpPr>
        <p:spPr>
          <a:xfrm>
            <a:off x="1056862" y="5360452"/>
            <a:ext cx="650923" cy="643961"/>
          </a:xfrm>
          <a:custGeom>
            <a:avLst/>
            <a:gdLst>
              <a:gd name="connsiteX0" fmla="*/ 257296 w 508802"/>
              <a:gd name="connsiteY0" fmla="*/ 104174 h 462990"/>
              <a:gd name="connsiteX1" fmla="*/ 109961 w 508802"/>
              <a:gd name="connsiteY1" fmla="*/ 223581 h 462990"/>
              <a:gd name="connsiteX2" fmla="*/ 257296 w 508802"/>
              <a:gd name="connsiteY2" fmla="*/ 342988 h 462990"/>
              <a:gd name="connsiteX3" fmla="*/ 404631 w 508802"/>
              <a:gd name="connsiteY3" fmla="*/ 223581 h 462990"/>
              <a:gd name="connsiteX4" fmla="*/ 257296 w 508802"/>
              <a:gd name="connsiteY4" fmla="*/ 104174 h 462990"/>
              <a:gd name="connsiteX5" fmla="*/ 254401 w 508802"/>
              <a:gd name="connsiteY5" fmla="*/ 0 h 462990"/>
              <a:gd name="connsiteX6" fmla="*/ 508802 w 508802"/>
              <a:gd name="connsiteY6" fmla="*/ 231495 h 462990"/>
              <a:gd name="connsiteX7" fmla="*/ 254401 w 508802"/>
              <a:gd name="connsiteY7" fmla="*/ 462990 h 462990"/>
              <a:gd name="connsiteX8" fmla="*/ 0 w 508802"/>
              <a:gd name="connsiteY8" fmla="*/ 231495 h 462990"/>
              <a:gd name="connsiteX9" fmla="*/ 254401 w 508802"/>
              <a:gd name="connsiteY9" fmla="*/ 0 h 46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802" h="462990">
                <a:moveTo>
                  <a:pt x="257296" y="104174"/>
                </a:moveTo>
                <a:cubicBezTo>
                  <a:pt x="175925" y="104174"/>
                  <a:pt x="109961" y="157634"/>
                  <a:pt x="109961" y="223581"/>
                </a:cubicBezTo>
                <a:cubicBezTo>
                  <a:pt x="109961" y="289528"/>
                  <a:pt x="175925" y="342988"/>
                  <a:pt x="257296" y="342988"/>
                </a:cubicBezTo>
                <a:cubicBezTo>
                  <a:pt x="338667" y="342988"/>
                  <a:pt x="404631" y="289528"/>
                  <a:pt x="404631" y="223581"/>
                </a:cubicBezTo>
                <a:cubicBezTo>
                  <a:pt x="404631" y="157634"/>
                  <a:pt x="338667" y="104174"/>
                  <a:pt x="257296" y="104174"/>
                </a:cubicBezTo>
                <a:close/>
                <a:moveTo>
                  <a:pt x="254401" y="0"/>
                </a:moveTo>
                <a:cubicBezTo>
                  <a:pt x="394903" y="0"/>
                  <a:pt x="508802" y="103644"/>
                  <a:pt x="508802" y="231495"/>
                </a:cubicBezTo>
                <a:cubicBezTo>
                  <a:pt x="508802" y="359346"/>
                  <a:pt x="394903" y="462990"/>
                  <a:pt x="254401" y="462990"/>
                </a:cubicBezTo>
                <a:cubicBezTo>
                  <a:pt x="113899" y="462990"/>
                  <a:pt x="0" y="359346"/>
                  <a:pt x="0" y="231495"/>
                </a:cubicBezTo>
                <a:cubicBezTo>
                  <a:pt x="0" y="103644"/>
                  <a:pt x="113899" y="0"/>
                  <a:pt x="254401"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chemeClr val="tx1">
                    <a:lumMod val="85000"/>
                    <a:lumOff val="15000"/>
                  </a:schemeClr>
                </a:solidFill>
              </a:ln>
            </a:endParaRPr>
          </a:p>
        </p:txBody>
      </p:sp>
      <p:sp>
        <p:nvSpPr>
          <p:cNvPr id="246" name="Flowchart: Delay 245">
            <a:extLst>
              <a:ext uri="{FF2B5EF4-FFF2-40B4-BE49-F238E27FC236}">
                <a16:creationId xmlns:a16="http://schemas.microsoft.com/office/drawing/2014/main" id="{6BC10997-98C1-D787-B72F-5CC19838289A}"/>
              </a:ext>
            </a:extLst>
          </p:cNvPr>
          <p:cNvSpPr/>
          <p:nvPr/>
        </p:nvSpPr>
        <p:spPr>
          <a:xfrm rot="5400000">
            <a:off x="9202834" y="1727248"/>
            <a:ext cx="1385960" cy="1214437"/>
          </a:xfrm>
          <a:prstGeom prst="flowChartDelay">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Freeform: Shape 265">
            <a:extLst>
              <a:ext uri="{FF2B5EF4-FFF2-40B4-BE49-F238E27FC236}">
                <a16:creationId xmlns:a16="http://schemas.microsoft.com/office/drawing/2014/main" id="{970A5C51-49F4-EF2C-A55E-732B4B0EF41B}"/>
              </a:ext>
            </a:extLst>
          </p:cNvPr>
          <p:cNvSpPr/>
          <p:nvPr/>
        </p:nvSpPr>
        <p:spPr>
          <a:xfrm>
            <a:off x="527066" y="5923407"/>
            <a:ext cx="2859725" cy="184580"/>
          </a:xfrm>
          <a:custGeom>
            <a:avLst/>
            <a:gdLst>
              <a:gd name="connsiteX0" fmla="*/ 1837927 w 2683212"/>
              <a:gd name="connsiteY0" fmla="*/ 0 h 157777"/>
              <a:gd name="connsiteX1" fmla="*/ 2683212 w 2683212"/>
              <a:gd name="connsiteY1" fmla="*/ 0 h 157777"/>
              <a:gd name="connsiteX2" fmla="*/ 2683212 w 2683212"/>
              <a:gd name="connsiteY2" fmla="*/ 157777 h 157777"/>
              <a:gd name="connsiteX3" fmla="*/ 1837163 w 2683212"/>
              <a:gd name="connsiteY3" fmla="*/ 157777 h 157777"/>
              <a:gd name="connsiteX4" fmla="*/ 1856302 w 2683212"/>
              <a:gd name="connsiteY4" fmla="*/ 77282 h 157777"/>
              <a:gd name="connsiteX5" fmla="*/ 0 w 2683212"/>
              <a:gd name="connsiteY5" fmla="*/ 0 h 157777"/>
              <a:gd name="connsiteX6" fmla="*/ 1223753 w 2683212"/>
              <a:gd name="connsiteY6" fmla="*/ 0 h 157777"/>
              <a:gd name="connsiteX7" fmla="*/ 1205378 w 2683212"/>
              <a:gd name="connsiteY7" fmla="*/ 77282 h 157777"/>
              <a:gd name="connsiteX8" fmla="*/ 1224517 w 2683212"/>
              <a:gd name="connsiteY8" fmla="*/ 157777 h 157777"/>
              <a:gd name="connsiteX9" fmla="*/ 0 w 2683212"/>
              <a:gd name="connsiteY9" fmla="*/ 157777 h 15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3212" h="157777">
                <a:moveTo>
                  <a:pt x="1837927" y="0"/>
                </a:moveTo>
                <a:lnTo>
                  <a:pt x="2683212" y="0"/>
                </a:lnTo>
                <a:lnTo>
                  <a:pt x="2683212" y="157777"/>
                </a:lnTo>
                <a:lnTo>
                  <a:pt x="1837163" y="157777"/>
                </a:lnTo>
                <a:lnTo>
                  <a:pt x="1856302" y="77282"/>
                </a:lnTo>
                <a:close/>
                <a:moveTo>
                  <a:pt x="0" y="0"/>
                </a:moveTo>
                <a:lnTo>
                  <a:pt x="1223753" y="0"/>
                </a:lnTo>
                <a:lnTo>
                  <a:pt x="1205378" y="77282"/>
                </a:lnTo>
                <a:lnTo>
                  <a:pt x="1224517" y="157777"/>
                </a:lnTo>
                <a:lnTo>
                  <a:pt x="0" y="157777"/>
                </a:lnTo>
                <a:close/>
              </a:path>
            </a:pathLst>
          </a:custGeom>
          <a:solidFill>
            <a:schemeClr val="tx2">
              <a:lumMod val="90000"/>
              <a:lumOff val="1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rgbClr val="002060"/>
              </a:solidFill>
            </a:endParaRPr>
          </a:p>
        </p:txBody>
      </p:sp>
      <p:sp>
        <p:nvSpPr>
          <p:cNvPr id="267" name="Oval 266">
            <a:extLst>
              <a:ext uri="{FF2B5EF4-FFF2-40B4-BE49-F238E27FC236}">
                <a16:creationId xmlns:a16="http://schemas.microsoft.com/office/drawing/2014/main" id="{D910AF98-D093-66C5-2A91-7076C24AC026}"/>
              </a:ext>
            </a:extLst>
          </p:cNvPr>
          <p:cNvSpPr/>
          <p:nvPr/>
        </p:nvSpPr>
        <p:spPr>
          <a:xfrm>
            <a:off x="1963474" y="5840927"/>
            <a:ext cx="427845" cy="37188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rgbClr val="002060"/>
              </a:solidFill>
            </a:endParaRPr>
          </a:p>
        </p:txBody>
      </p:sp>
      <p:sp>
        <p:nvSpPr>
          <p:cNvPr id="268" name="Freeform: Shape 267">
            <a:extLst>
              <a:ext uri="{FF2B5EF4-FFF2-40B4-BE49-F238E27FC236}">
                <a16:creationId xmlns:a16="http://schemas.microsoft.com/office/drawing/2014/main" id="{4488A837-175D-A82F-A06A-67E785699426}"/>
              </a:ext>
            </a:extLst>
          </p:cNvPr>
          <p:cNvSpPr/>
          <p:nvPr/>
        </p:nvSpPr>
        <p:spPr>
          <a:xfrm>
            <a:off x="9595187" y="5315162"/>
            <a:ext cx="650923" cy="643961"/>
          </a:xfrm>
          <a:custGeom>
            <a:avLst/>
            <a:gdLst>
              <a:gd name="connsiteX0" fmla="*/ 257296 w 508802"/>
              <a:gd name="connsiteY0" fmla="*/ 104174 h 462990"/>
              <a:gd name="connsiteX1" fmla="*/ 109961 w 508802"/>
              <a:gd name="connsiteY1" fmla="*/ 223581 h 462990"/>
              <a:gd name="connsiteX2" fmla="*/ 257296 w 508802"/>
              <a:gd name="connsiteY2" fmla="*/ 342988 h 462990"/>
              <a:gd name="connsiteX3" fmla="*/ 404631 w 508802"/>
              <a:gd name="connsiteY3" fmla="*/ 223581 h 462990"/>
              <a:gd name="connsiteX4" fmla="*/ 257296 w 508802"/>
              <a:gd name="connsiteY4" fmla="*/ 104174 h 462990"/>
              <a:gd name="connsiteX5" fmla="*/ 254401 w 508802"/>
              <a:gd name="connsiteY5" fmla="*/ 0 h 462990"/>
              <a:gd name="connsiteX6" fmla="*/ 508802 w 508802"/>
              <a:gd name="connsiteY6" fmla="*/ 231495 h 462990"/>
              <a:gd name="connsiteX7" fmla="*/ 254401 w 508802"/>
              <a:gd name="connsiteY7" fmla="*/ 462990 h 462990"/>
              <a:gd name="connsiteX8" fmla="*/ 0 w 508802"/>
              <a:gd name="connsiteY8" fmla="*/ 231495 h 462990"/>
              <a:gd name="connsiteX9" fmla="*/ 254401 w 508802"/>
              <a:gd name="connsiteY9" fmla="*/ 0 h 462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8802" h="462990">
                <a:moveTo>
                  <a:pt x="257296" y="104174"/>
                </a:moveTo>
                <a:cubicBezTo>
                  <a:pt x="175925" y="104174"/>
                  <a:pt x="109961" y="157634"/>
                  <a:pt x="109961" y="223581"/>
                </a:cubicBezTo>
                <a:cubicBezTo>
                  <a:pt x="109961" y="289528"/>
                  <a:pt x="175925" y="342988"/>
                  <a:pt x="257296" y="342988"/>
                </a:cubicBezTo>
                <a:cubicBezTo>
                  <a:pt x="338667" y="342988"/>
                  <a:pt x="404631" y="289528"/>
                  <a:pt x="404631" y="223581"/>
                </a:cubicBezTo>
                <a:cubicBezTo>
                  <a:pt x="404631" y="157634"/>
                  <a:pt x="338667" y="104174"/>
                  <a:pt x="257296" y="104174"/>
                </a:cubicBezTo>
                <a:close/>
                <a:moveTo>
                  <a:pt x="254401" y="0"/>
                </a:moveTo>
                <a:cubicBezTo>
                  <a:pt x="394903" y="0"/>
                  <a:pt x="508802" y="103644"/>
                  <a:pt x="508802" y="231495"/>
                </a:cubicBezTo>
                <a:cubicBezTo>
                  <a:pt x="508802" y="359346"/>
                  <a:pt x="394903" y="462990"/>
                  <a:pt x="254401" y="462990"/>
                </a:cubicBezTo>
                <a:cubicBezTo>
                  <a:pt x="113899" y="462990"/>
                  <a:pt x="0" y="359346"/>
                  <a:pt x="0" y="231495"/>
                </a:cubicBezTo>
                <a:cubicBezTo>
                  <a:pt x="0" y="103644"/>
                  <a:pt x="113899" y="0"/>
                  <a:pt x="254401" y="0"/>
                </a:cubicBezTo>
                <a:close/>
              </a:path>
            </a:pathLst>
          </a:cu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ln>
                <a:solidFill>
                  <a:schemeClr val="tx1">
                    <a:lumMod val="85000"/>
                    <a:lumOff val="15000"/>
                  </a:schemeClr>
                </a:solidFill>
              </a:ln>
            </a:endParaRPr>
          </a:p>
        </p:txBody>
      </p:sp>
      <p:sp>
        <p:nvSpPr>
          <p:cNvPr id="269" name="Freeform: Shape 268">
            <a:extLst>
              <a:ext uri="{FF2B5EF4-FFF2-40B4-BE49-F238E27FC236}">
                <a16:creationId xmlns:a16="http://schemas.microsoft.com/office/drawing/2014/main" id="{E75EDF3F-3B06-E7AF-43CC-DCDE88CE63DD}"/>
              </a:ext>
            </a:extLst>
          </p:cNvPr>
          <p:cNvSpPr/>
          <p:nvPr/>
        </p:nvSpPr>
        <p:spPr>
          <a:xfrm>
            <a:off x="9065391" y="5878117"/>
            <a:ext cx="2599543" cy="184580"/>
          </a:xfrm>
          <a:custGeom>
            <a:avLst/>
            <a:gdLst>
              <a:gd name="connsiteX0" fmla="*/ 1837927 w 2683212"/>
              <a:gd name="connsiteY0" fmla="*/ 0 h 157777"/>
              <a:gd name="connsiteX1" fmla="*/ 2683212 w 2683212"/>
              <a:gd name="connsiteY1" fmla="*/ 0 h 157777"/>
              <a:gd name="connsiteX2" fmla="*/ 2683212 w 2683212"/>
              <a:gd name="connsiteY2" fmla="*/ 157777 h 157777"/>
              <a:gd name="connsiteX3" fmla="*/ 1837163 w 2683212"/>
              <a:gd name="connsiteY3" fmla="*/ 157777 h 157777"/>
              <a:gd name="connsiteX4" fmla="*/ 1856302 w 2683212"/>
              <a:gd name="connsiteY4" fmla="*/ 77282 h 157777"/>
              <a:gd name="connsiteX5" fmla="*/ 0 w 2683212"/>
              <a:gd name="connsiteY5" fmla="*/ 0 h 157777"/>
              <a:gd name="connsiteX6" fmla="*/ 1223753 w 2683212"/>
              <a:gd name="connsiteY6" fmla="*/ 0 h 157777"/>
              <a:gd name="connsiteX7" fmla="*/ 1205378 w 2683212"/>
              <a:gd name="connsiteY7" fmla="*/ 77282 h 157777"/>
              <a:gd name="connsiteX8" fmla="*/ 1224517 w 2683212"/>
              <a:gd name="connsiteY8" fmla="*/ 157777 h 157777"/>
              <a:gd name="connsiteX9" fmla="*/ 0 w 2683212"/>
              <a:gd name="connsiteY9" fmla="*/ 157777 h 157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83212" h="157777">
                <a:moveTo>
                  <a:pt x="1837927" y="0"/>
                </a:moveTo>
                <a:lnTo>
                  <a:pt x="2683212" y="0"/>
                </a:lnTo>
                <a:lnTo>
                  <a:pt x="2683212" y="157777"/>
                </a:lnTo>
                <a:lnTo>
                  <a:pt x="1837163" y="157777"/>
                </a:lnTo>
                <a:lnTo>
                  <a:pt x="1856302" y="77282"/>
                </a:lnTo>
                <a:close/>
                <a:moveTo>
                  <a:pt x="0" y="0"/>
                </a:moveTo>
                <a:lnTo>
                  <a:pt x="1223753" y="0"/>
                </a:lnTo>
                <a:lnTo>
                  <a:pt x="1205378" y="77282"/>
                </a:lnTo>
                <a:lnTo>
                  <a:pt x="1224517" y="157777"/>
                </a:lnTo>
                <a:lnTo>
                  <a:pt x="0" y="157777"/>
                </a:lnTo>
                <a:close/>
              </a:path>
            </a:pathLst>
          </a:cu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70" name="Oval 269">
            <a:extLst>
              <a:ext uri="{FF2B5EF4-FFF2-40B4-BE49-F238E27FC236}">
                <a16:creationId xmlns:a16="http://schemas.microsoft.com/office/drawing/2014/main" id="{558757F2-02B0-513E-C9CE-400C4BC6959A}"/>
              </a:ext>
            </a:extLst>
          </p:cNvPr>
          <p:cNvSpPr/>
          <p:nvPr/>
        </p:nvSpPr>
        <p:spPr>
          <a:xfrm>
            <a:off x="10323329" y="5794984"/>
            <a:ext cx="427845" cy="371884"/>
          </a:xfrm>
          <a:prstGeom prst="ellipse">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6" name="Graphic 285" descr="Brain in head with solid fill">
            <a:extLst>
              <a:ext uri="{FF2B5EF4-FFF2-40B4-BE49-F238E27FC236}">
                <a16:creationId xmlns:a16="http://schemas.microsoft.com/office/drawing/2014/main" id="{0334AD48-0463-DC4F-221C-2363248EFF5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20055" y="1732413"/>
            <a:ext cx="914400" cy="914400"/>
          </a:xfrm>
          <a:prstGeom prst="rect">
            <a:avLst/>
          </a:prstGeom>
        </p:spPr>
      </p:pic>
      <p:pic>
        <p:nvPicPr>
          <p:cNvPr id="291" name="Graphic 290" descr="City with solid fill">
            <a:extLst>
              <a:ext uri="{FF2B5EF4-FFF2-40B4-BE49-F238E27FC236}">
                <a16:creationId xmlns:a16="http://schemas.microsoft.com/office/drawing/2014/main" id="{DAE771B0-8FED-5735-6959-64EE3443DD5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9296" y="1746736"/>
            <a:ext cx="914400" cy="914400"/>
          </a:xfrm>
          <a:prstGeom prst="rect">
            <a:avLst/>
          </a:prstGeom>
        </p:spPr>
      </p:pic>
      <p:sp>
        <p:nvSpPr>
          <p:cNvPr id="2" name="TextBox 1">
            <a:extLst>
              <a:ext uri="{FF2B5EF4-FFF2-40B4-BE49-F238E27FC236}">
                <a16:creationId xmlns:a16="http://schemas.microsoft.com/office/drawing/2014/main" id="{2C0B7805-714B-B00B-D757-C3EB1C1910F1}"/>
              </a:ext>
            </a:extLst>
          </p:cNvPr>
          <p:cNvSpPr txBox="1"/>
          <p:nvPr/>
        </p:nvSpPr>
        <p:spPr>
          <a:xfrm>
            <a:off x="3894721" y="841650"/>
            <a:ext cx="4516859" cy="584775"/>
          </a:xfrm>
          <a:prstGeom prst="rect">
            <a:avLst/>
          </a:prstGeom>
          <a:noFill/>
        </p:spPr>
        <p:txBody>
          <a:bodyPr wrap="square" rtlCol="0">
            <a:spAutoFit/>
          </a:bodyPr>
          <a:lstStyle/>
          <a:p>
            <a:r>
              <a:rPr lang="fr-FR" sz="3200" b="1" dirty="0">
                <a:solidFill>
                  <a:schemeClr val="tx2">
                    <a:lumMod val="90000"/>
                    <a:lumOff val="10000"/>
                  </a:schemeClr>
                </a:solidFill>
                <a:latin typeface="Arial" panose="020B0604020202020204" pitchFamily="34" charset="0"/>
                <a:cs typeface="Arial" panose="020B0604020202020204" pitchFamily="34" charset="0"/>
              </a:rPr>
              <a:t>Host </a:t>
            </a:r>
            <a:r>
              <a:rPr lang="fr-FR" sz="3200" b="1" dirty="0" err="1">
                <a:solidFill>
                  <a:schemeClr val="tx2">
                    <a:lumMod val="90000"/>
                    <a:lumOff val="10000"/>
                  </a:schemeClr>
                </a:solidFill>
                <a:latin typeface="Arial" panose="020B0604020202020204" pitchFamily="34" charset="0"/>
                <a:cs typeface="Arial" panose="020B0604020202020204" pitchFamily="34" charset="0"/>
              </a:rPr>
              <a:t>Organization</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7F4D3288-61F4-EF25-45D0-070F2AB7F3B2}"/>
              </a:ext>
            </a:extLst>
          </p:cNvPr>
          <p:cNvSpPr txBox="1"/>
          <p:nvPr/>
        </p:nvSpPr>
        <p:spPr>
          <a:xfrm>
            <a:off x="479198" y="3567702"/>
            <a:ext cx="2907593" cy="2074469"/>
          </a:xfrm>
          <a:prstGeom prst="rect">
            <a:avLst/>
          </a:prstGeom>
          <a:solidFill>
            <a:schemeClr val="bg1">
              <a:lumMod val="85000"/>
            </a:schemeClr>
          </a:solidFill>
        </p:spPr>
        <p:txBody>
          <a:bodyPr lIns="50800" tIns="50800" rIns="50800" bIns="50800" rtlCol="0" anchor="ctr"/>
          <a:lstStyle/>
          <a:p>
            <a:pPr lvl="1"/>
            <a:r>
              <a:rPr lang="en-US" sz="1400" dirty="0">
                <a:latin typeface="Arial" panose="020B0604020202020204" pitchFamily="34" charset="0"/>
                <a:cs typeface="Arial" panose="020B0604020202020204" pitchFamily="34" charset="0"/>
              </a:rPr>
              <a:t>.</a:t>
            </a:r>
          </a:p>
        </p:txBody>
      </p:sp>
      <p:sp>
        <p:nvSpPr>
          <p:cNvPr id="8" name="TextBox 7">
            <a:extLst>
              <a:ext uri="{FF2B5EF4-FFF2-40B4-BE49-F238E27FC236}">
                <a16:creationId xmlns:a16="http://schemas.microsoft.com/office/drawing/2014/main" id="{6D7FE21F-D235-9725-7931-35AD26BB5F9D}"/>
              </a:ext>
            </a:extLst>
          </p:cNvPr>
          <p:cNvSpPr txBox="1"/>
          <p:nvPr/>
        </p:nvSpPr>
        <p:spPr>
          <a:xfrm>
            <a:off x="375459" y="3614318"/>
            <a:ext cx="2907593" cy="2308324"/>
          </a:xfrm>
          <a:prstGeom prst="rect">
            <a:avLst/>
          </a:prstGeom>
          <a:noFill/>
        </p:spPr>
        <p:txBody>
          <a:bodyPr wrap="square" rtlCol="0">
            <a:spAutoFit/>
          </a:bodyPr>
          <a:lstStyle/>
          <a:p>
            <a:r>
              <a:rPr lang="fr-FR" sz="1400" b="1" dirty="0">
                <a:latin typeface="Arial" panose="020B0604020202020204" pitchFamily="34" charset="0"/>
                <a:cs typeface="Arial" panose="020B0604020202020204" pitchFamily="34" charset="0"/>
              </a:rPr>
              <a:t>       Identity &amp; Missions: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r>
              <a:rPr lang="en-US" sz="1400" dirty="0"/>
              <a:t>Founded in 2013; inaugurated by His Majesty Mohammed VI in 2017.</a:t>
            </a:r>
          </a:p>
          <a:p>
            <a:pPr marL="285750" indent="-285750">
              <a:buFont typeface="Arial" panose="020B0604020202020204" pitchFamily="34" charset="0"/>
              <a:buChar char="•"/>
            </a:pPr>
            <a:r>
              <a:rPr lang="en-US" sz="1400" dirty="0"/>
              <a:t>Driving African development and national leadership through applied research and strategic partnerships.</a:t>
            </a:r>
            <a:br>
              <a:rPr lang="en-US" sz="1400" dirty="0"/>
            </a:br>
            <a:endParaRPr lang="en-US" b="1"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A64E2730-AB21-54B2-5129-9776F4436AE4}"/>
              </a:ext>
            </a:extLst>
          </p:cNvPr>
          <p:cNvSpPr txBox="1"/>
          <p:nvPr/>
        </p:nvSpPr>
        <p:spPr>
          <a:xfrm>
            <a:off x="8992153" y="3521759"/>
            <a:ext cx="2672781" cy="2074469"/>
          </a:xfrm>
          <a:prstGeom prst="rect">
            <a:avLst/>
          </a:prstGeom>
          <a:solidFill>
            <a:schemeClr val="bg1">
              <a:lumMod val="85000"/>
            </a:schemeClr>
          </a:solidFill>
        </p:spPr>
        <p:txBody>
          <a:bodyPr lIns="50800" tIns="50800" rIns="50800" bIns="50800" rtlCol="0" anchor="ctr"/>
          <a:lstStyle/>
          <a:p>
            <a:pPr lvl="1"/>
            <a:r>
              <a:rPr lang="fr-FR" sz="1400" b="1" dirty="0" err="1">
                <a:latin typeface="Arial" panose="020B0604020202020204" pitchFamily="34" charset="0"/>
                <a:cs typeface="Arial" panose="020B0604020202020204" pitchFamily="34" charset="0"/>
              </a:rPr>
              <a:t>College</a:t>
            </a:r>
            <a:r>
              <a:rPr lang="fr-FR" sz="1400" b="1" dirty="0">
                <a:latin typeface="Arial" panose="020B0604020202020204" pitchFamily="34" charset="0"/>
                <a:cs typeface="Arial" panose="020B0604020202020204" pitchFamily="34" charset="0"/>
              </a:rPr>
              <a:t> of </a:t>
            </a:r>
            <a:r>
              <a:rPr lang="fr-FR" sz="1400" b="1" dirty="0" err="1">
                <a:latin typeface="Arial" panose="020B0604020202020204" pitchFamily="34" charset="0"/>
                <a:cs typeface="Arial" panose="020B0604020202020204" pitchFamily="34" charset="0"/>
              </a:rPr>
              <a:t>Computing</a:t>
            </a:r>
            <a:r>
              <a:rPr lang="fr-FR" sz="1400" b="1" dirty="0">
                <a:latin typeface="Arial" panose="020B0604020202020204" pitchFamily="34" charset="0"/>
                <a:cs typeface="Arial" panose="020B0604020202020204" pitchFamily="34" charset="0"/>
              </a:rPr>
              <a:t>: </a:t>
            </a:r>
          </a:p>
          <a:p>
            <a:pPr lvl="1"/>
            <a:r>
              <a:rPr lang="fr-FR" sz="1400" b="1" dirty="0">
                <a:latin typeface="Arial" panose="020B0604020202020204" pitchFamily="34" charset="0"/>
                <a:cs typeface="Arial" panose="020B0604020202020204" pitchFamily="34" charset="0"/>
              </a:rPr>
              <a:t>Home of </a:t>
            </a:r>
            <a:r>
              <a:rPr lang="fr-FR" sz="1400" b="1" dirty="0" err="1">
                <a:latin typeface="Arial" panose="020B0604020202020204" pitchFamily="34" charset="0"/>
                <a:cs typeface="Arial" panose="020B0604020202020204" pitchFamily="34" charset="0"/>
              </a:rPr>
              <a:t>this</a:t>
            </a:r>
            <a:r>
              <a:rPr lang="fr-FR" sz="1400" b="1" dirty="0">
                <a:latin typeface="Arial" panose="020B0604020202020204" pitchFamily="34" charset="0"/>
                <a:cs typeface="Arial" panose="020B0604020202020204" pitchFamily="34" charset="0"/>
              </a:rPr>
              <a:t> </a:t>
            </a:r>
            <a:r>
              <a:rPr lang="fr-FR" sz="1400" b="1" dirty="0" err="1">
                <a:latin typeface="Arial" panose="020B0604020202020204" pitchFamily="34" charset="0"/>
                <a:cs typeface="Arial" panose="020B0604020202020204" pitchFamily="34" charset="0"/>
              </a:rPr>
              <a:t>Research</a:t>
            </a:r>
            <a:endParaRPr lang="fr-FR" sz="1400" b="1" dirty="0">
              <a:latin typeface="Arial" panose="020B0604020202020204" pitchFamily="34" charset="0"/>
              <a:cs typeface="Arial" panose="020B0604020202020204" pitchFamily="34" charset="0"/>
            </a:endParaRPr>
          </a:p>
          <a:p>
            <a:pPr lvl="1"/>
            <a:endParaRPr lang="fr-FR" sz="14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1400" dirty="0"/>
              <a:t>Excellence-driven Computer Science program.</a:t>
            </a:r>
          </a:p>
          <a:p>
            <a:pPr marL="285750" indent="-285750">
              <a:buFont typeface="Arial" panose="020B0604020202020204" pitchFamily="34" charset="0"/>
              <a:buChar char="•"/>
            </a:pPr>
            <a:r>
              <a:rPr lang="en-US" sz="1400" dirty="0"/>
              <a:t>Global academic partnerships to train top talent.</a:t>
            </a:r>
          </a:p>
        </p:txBody>
      </p:sp>
      <p:sp>
        <p:nvSpPr>
          <p:cNvPr id="5" name="Oval 4">
            <a:extLst>
              <a:ext uri="{FF2B5EF4-FFF2-40B4-BE49-F238E27FC236}">
                <a16:creationId xmlns:a16="http://schemas.microsoft.com/office/drawing/2014/main" id="{4C4D4297-0CC9-DA1B-A32E-FE352947416B}"/>
              </a:ext>
            </a:extLst>
          </p:cNvPr>
          <p:cNvSpPr/>
          <p:nvPr/>
        </p:nvSpPr>
        <p:spPr>
          <a:xfrm>
            <a:off x="509155"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232757D2-8A2C-71E0-F181-E4207BEBDBDB}"/>
              </a:ext>
            </a:extLst>
          </p:cNvPr>
          <p:cNvSpPr/>
          <p:nvPr/>
        </p:nvSpPr>
        <p:spPr>
          <a:xfrm>
            <a:off x="146275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F2884817-1D89-2F7A-5930-D8884010C244}"/>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B1040135-B0E8-D566-2D20-7A2A7CFF4CC5}"/>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9405889-D500-9495-31C1-4DDF657BEA35}"/>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4565337F-3403-C50C-A282-C0229FD32925}"/>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EDCA61CD-5FD5-05F4-5580-8EF51CE910B7}"/>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A4EAEA94-694E-3A49-5E5C-1081EFD65C6E}"/>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pic>
        <p:nvPicPr>
          <p:cNvPr id="25" name="Picture 24">
            <a:extLst>
              <a:ext uri="{FF2B5EF4-FFF2-40B4-BE49-F238E27FC236}">
                <a16:creationId xmlns:a16="http://schemas.microsoft.com/office/drawing/2014/main" id="{357F08C7-07EC-B3A1-E0E6-E83531EED8EB}"/>
              </a:ext>
            </a:extLst>
          </p:cNvPr>
          <p:cNvPicPr>
            <a:picLocks noChangeAspect="1"/>
          </p:cNvPicPr>
          <p:nvPr/>
        </p:nvPicPr>
        <p:blipFill>
          <a:blip r:embed="rId6"/>
          <a:stretch>
            <a:fillRect/>
          </a:stretch>
        </p:blipFill>
        <p:spPr>
          <a:xfrm>
            <a:off x="3675434" y="1938189"/>
            <a:ext cx="4841132" cy="2645735"/>
          </a:xfrm>
          <a:prstGeom prst="rect">
            <a:avLst/>
          </a:prstGeom>
        </p:spPr>
      </p:pic>
      <p:sp>
        <p:nvSpPr>
          <p:cNvPr id="26" name="TextBox 25">
            <a:extLst>
              <a:ext uri="{FF2B5EF4-FFF2-40B4-BE49-F238E27FC236}">
                <a16:creationId xmlns:a16="http://schemas.microsoft.com/office/drawing/2014/main" id="{3F801B27-9F69-BE11-C03E-8BF91304CCE1}"/>
              </a:ext>
            </a:extLst>
          </p:cNvPr>
          <p:cNvSpPr txBox="1"/>
          <p:nvPr/>
        </p:nvSpPr>
        <p:spPr>
          <a:xfrm>
            <a:off x="4024570" y="5623395"/>
            <a:ext cx="4357287" cy="369332"/>
          </a:xfrm>
          <a:prstGeom prst="rect">
            <a:avLst/>
          </a:prstGeom>
          <a:noFill/>
        </p:spPr>
        <p:txBody>
          <a:bodyPr wrap="square">
            <a:spAutoFit/>
          </a:bodyPr>
          <a:lstStyle/>
          <a:p>
            <a:r>
              <a:rPr lang="en-US" b="1" i="0" dirty="0">
                <a:effectLst/>
                <a:latin typeface="Arial" panose="020B0604020202020204" pitchFamily="34" charset="0"/>
                <a:cs typeface="Arial" panose="020B0604020202020204" pitchFamily="34" charset="0"/>
              </a:rPr>
              <a:t>Some of UM6P Different Departments</a:t>
            </a:r>
            <a:endParaRPr lang="en-US" dirty="0">
              <a:latin typeface="Arial" panose="020B0604020202020204" pitchFamily="34" charset="0"/>
              <a:cs typeface="Arial" panose="020B0604020202020204" pitchFamily="34" charset="0"/>
            </a:endParaRPr>
          </a:p>
        </p:txBody>
      </p:sp>
      <p:sp>
        <p:nvSpPr>
          <p:cNvPr id="6" name="Oval 5">
            <a:extLst>
              <a:ext uri="{FF2B5EF4-FFF2-40B4-BE49-F238E27FC236}">
                <a16:creationId xmlns:a16="http://schemas.microsoft.com/office/drawing/2014/main" id="{D76D1A49-2DA6-CF8E-2FE2-19304FE08F4D}"/>
              </a:ext>
            </a:extLst>
          </p:cNvPr>
          <p:cNvSpPr/>
          <p:nvPr/>
        </p:nvSpPr>
        <p:spPr>
          <a:xfrm>
            <a:off x="11639555" y="6125776"/>
            <a:ext cx="390618" cy="370935"/>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7</a:t>
            </a:r>
            <a:endParaRPr lang="en-US" sz="2000" b="1" dirty="0">
              <a:solidFill>
                <a:schemeClr val="tx1"/>
              </a:solidFill>
              <a:latin typeface="Arial" panose="020B0604020202020204" pitchFamily="34" charset="0"/>
              <a:cs typeface="Arial" panose="020B060402020202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1000"/>
                                        <p:tgtEl>
                                          <p:spTgt spid="239"/>
                                        </p:tgtEl>
                                      </p:cBhvr>
                                    </p:animEffect>
                                    <p:anim calcmode="lin" valueType="num">
                                      <p:cBhvr>
                                        <p:cTn id="8" dur="1000" fill="hold"/>
                                        <p:tgtEl>
                                          <p:spTgt spid="239"/>
                                        </p:tgtEl>
                                        <p:attrNameLst>
                                          <p:attrName>ppt_x</p:attrName>
                                        </p:attrNameLst>
                                      </p:cBhvr>
                                      <p:tavLst>
                                        <p:tav tm="0">
                                          <p:val>
                                            <p:strVal val="#ppt_x"/>
                                          </p:val>
                                        </p:tav>
                                        <p:tav tm="100000">
                                          <p:val>
                                            <p:strVal val="#ppt_x"/>
                                          </p:val>
                                        </p:tav>
                                      </p:tavLst>
                                    </p:anim>
                                    <p:anim calcmode="lin" valueType="num">
                                      <p:cBhvr>
                                        <p:cTn id="9" dur="1000" fill="hold"/>
                                        <p:tgtEl>
                                          <p:spTgt spid="23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45"/>
                                        </p:tgtEl>
                                        <p:attrNameLst>
                                          <p:attrName>style.visibility</p:attrName>
                                        </p:attrNameLst>
                                      </p:cBhvr>
                                      <p:to>
                                        <p:strVal val="visible"/>
                                      </p:to>
                                    </p:set>
                                    <p:animEffect transition="in" filter="fade">
                                      <p:cBhvr>
                                        <p:cTn id="12" dur="1000"/>
                                        <p:tgtEl>
                                          <p:spTgt spid="245"/>
                                        </p:tgtEl>
                                      </p:cBhvr>
                                    </p:animEffect>
                                    <p:anim calcmode="lin" valueType="num">
                                      <p:cBhvr>
                                        <p:cTn id="13" dur="1000" fill="hold"/>
                                        <p:tgtEl>
                                          <p:spTgt spid="245"/>
                                        </p:tgtEl>
                                        <p:attrNameLst>
                                          <p:attrName>ppt_x</p:attrName>
                                        </p:attrNameLst>
                                      </p:cBhvr>
                                      <p:tavLst>
                                        <p:tav tm="0">
                                          <p:val>
                                            <p:strVal val="#ppt_x"/>
                                          </p:val>
                                        </p:tav>
                                        <p:tav tm="100000">
                                          <p:val>
                                            <p:strVal val="#ppt_x"/>
                                          </p:val>
                                        </p:tav>
                                      </p:tavLst>
                                    </p:anim>
                                    <p:anim calcmode="lin" valueType="num">
                                      <p:cBhvr>
                                        <p:cTn id="14" dur="1000" fill="hold"/>
                                        <p:tgtEl>
                                          <p:spTgt spid="24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66"/>
                                        </p:tgtEl>
                                        <p:attrNameLst>
                                          <p:attrName>style.visibility</p:attrName>
                                        </p:attrNameLst>
                                      </p:cBhvr>
                                      <p:to>
                                        <p:strVal val="visible"/>
                                      </p:to>
                                    </p:set>
                                    <p:animEffect transition="in" filter="fade">
                                      <p:cBhvr>
                                        <p:cTn id="17" dur="1000"/>
                                        <p:tgtEl>
                                          <p:spTgt spid="266"/>
                                        </p:tgtEl>
                                      </p:cBhvr>
                                    </p:animEffect>
                                    <p:anim calcmode="lin" valueType="num">
                                      <p:cBhvr>
                                        <p:cTn id="18" dur="1000" fill="hold"/>
                                        <p:tgtEl>
                                          <p:spTgt spid="266"/>
                                        </p:tgtEl>
                                        <p:attrNameLst>
                                          <p:attrName>ppt_x</p:attrName>
                                        </p:attrNameLst>
                                      </p:cBhvr>
                                      <p:tavLst>
                                        <p:tav tm="0">
                                          <p:val>
                                            <p:strVal val="#ppt_x"/>
                                          </p:val>
                                        </p:tav>
                                        <p:tav tm="100000">
                                          <p:val>
                                            <p:strVal val="#ppt_x"/>
                                          </p:val>
                                        </p:tav>
                                      </p:tavLst>
                                    </p:anim>
                                    <p:anim calcmode="lin" valueType="num">
                                      <p:cBhvr>
                                        <p:cTn id="19" dur="1000" fill="hold"/>
                                        <p:tgtEl>
                                          <p:spTgt spid="26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67"/>
                                        </p:tgtEl>
                                        <p:attrNameLst>
                                          <p:attrName>style.visibility</p:attrName>
                                        </p:attrNameLst>
                                      </p:cBhvr>
                                      <p:to>
                                        <p:strVal val="visible"/>
                                      </p:to>
                                    </p:set>
                                    <p:animEffect transition="in" filter="fade">
                                      <p:cBhvr>
                                        <p:cTn id="22" dur="1000"/>
                                        <p:tgtEl>
                                          <p:spTgt spid="267"/>
                                        </p:tgtEl>
                                      </p:cBhvr>
                                    </p:animEffect>
                                    <p:anim calcmode="lin" valueType="num">
                                      <p:cBhvr>
                                        <p:cTn id="23" dur="1000" fill="hold"/>
                                        <p:tgtEl>
                                          <p:spTgt spid="267"/>
                                        </p:tgtEl>
                                        <p:attrNameLst>
                                          <p:attrName>ppt_x</p:attrName>
                                        </p:attrNameLst>
                                      </p:cBhvr>
                                      <p:tavLst>
                                        <p:tav tm="0">
                                          <p:val>
                                            <p:strVal val="#ppt_x"/>
                                          </p:val>
                                        </p:tav>
                                        <p:tav tm="100000">
                                          <p:val>
                                            <p:strVal val="#ppt_x"/>
                                          </p:val>
                                        </p:tav>
                                      </p:tavLst>
                                    </p:anim>
                                    <p:anim calcmode="lin" valueType="num">
                                      <p:cBhvr>
                                        <p:cTn id="24" dur="1000" fill="hold"/>
                                        <p:tgtEl>
                                          <p:spTgt spid="26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91"/>
                                        </p:tgtEl>
                                        <p:attrNameLst>
                                          <p:attrName>style.visibility</p:attrName>
                                        </p:attrNameLst>
                                      </p:cBhvr>
                                      <p:to>
                                        <p:strVal val="visible"/>
                                      </p:to>
                                    </p:set>
                                    <p:animEffect transition="in" filter="fade">
                                      <p:cBhvr>
                                        <p:cTn id="27" dur="1000"/>
                                        <p:tgtEl>
                                          <p:spTgt spid="291"/>
                                        </p:tgtEl>
                                      </p:cBhvr>
                                    </p:animEffect>
                                    <p:anim calcmode="lin" valueType="num">
                                      <p:cBhvr>
                                        <p:cTn id="28" dur="1000" fill="hold"/>
                                        <p:tgtEl>
                                          <p:spTgt spid="291"/>
                                        </p:tgtEl>
                                        <p:attrNameLst>
                                          <p:attrName>ppt_x</p:attrName>
                                        </p:attrNameLst>
                                      </p:cBhvr>
                                      <p:tavLst>
                                        <p:tav tm="0">
                                          <p:val>
                                            <p:strVal val="#ppt_x"/>
                                          </p:val>
                                        </p:tav>
                                        <p:tav tm="100000">
                                          <p:val>
                                            <p:strVal val="#ppt_x"/>
                                          </p:val>
                                        </p:tav>
                                      </p:tavLst>
                                    </p:anim>
                                    <p:anim calcmode="lin" valueType="num">
                                      <p:cBhvr>
                                        <p:cTn id="29" dur="1000" fill="hold"/>
                                        <p:tgtEl>
                                          <p:spTgt spid="29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3"/>
                                        </p:tgtEl>
                                        <p:attrNameLst>
                                          <p:attrName>style.visibility</p:attrName>
                                        </p:attrNameLst>
                                      </p:cBhvr>
                                      <p:to>
                                        <p:strVal val="visible"/>
                                      </p:to>
                                    </p:set>
                                    <p:animEffect transition="in" filter="fade">
                                      <p:cBhvr>
                                        <p:cTn id="32" dur="1000"/>
                                        <p:tgtEl>
                                          <p:spTgt spid="3"/>
                                        </p:tgtEl>
                                      </p:cBhvr>
                                    </p:animEffect>
                                    <p:anim calcmode="lin" valueType="num">
                                      <p:cBhvr>
                                        <p:cTn id="33" dur="1000" fill="hold"/>
                                        <p:tgtEl>
                                          <p:spTgt spid="3"/>
                                        </p:tgtEl>
                                        <p:attrNameLst>
                                          <p:attrName>ppt_x</p:attrName>
                                        </p:attrNameLst>
                                      </p:cBhvr>
                                      <p:tavLst>
                                        <p:tav tm="0">
                                          <p:val>
                                            <p:strVal val="#ppt_x"/>
                                          </p:val>
                                        </p:tav>
                                        <p:tav tm="100000">
                                          <p:val>
                                            <p:strVal val="#ppt_x"/>
                                          </p:val>
                                        </p:tav>
                                      </p:tavLst>
                                    </p:anim>
                                    <p:anim calcmode="lin" valueType="num">
                                      <p:cBhvr>
                                        <p:cTn id="34" dur="1000" fill="hold"/>
                                        <p:tgtEl>
                                          <p:spTgt spid="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1000"/>
                                        <p:tgtEl>
                                          <p:spTgt spid="8"/>
                                        </p:tgtEl>
                                      </p:cBhvr>
                                    </p:animEffect>
                                    <p:anim calcmode="lin" valueType="num">
                                      <p:cBhvr>
                                        <p:cTn id="38" dur="1000" fill="hold"/>
                                        <p:tgtEl>
                                          <p:spTgt spid="8"/>
                                        </p:tgtEl>
                                        <p:attrNameLst>
                                          <p:attrName>ppt_x</p:attrName>
                                        </p:attrNameLst>
                                      </p:cBhvr>
                                      <p:tavLst>
                                        <p:tav tm="0">
                                          <p:val>
                                            <p:strVal val="#ppt_x"/>
                                          </p:val>
                                        </p:tav>
                                        <p:tav tm="100000">
                                          <p:val>
                                            <p:strVal val="#ppt_x"/>
                                          </p:val>
                                        </p:tav>
                                      </p:tavLst>
                                    </p:anim>
                                    <p:anim calcmode="lin" valueType="num">
                                      <p:cBhvr>
                                        <p:cTn id="3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1000"/>
                                        <p:tgtEl>
                                          <p:spTgt spid="25"/>
                                        </p:tgtEl>
                                      </p:cBhvr>
                                    </p:animEffect>
                                    <p:anim calcmode="lin" valueType="num">
                                      <p:cBhvr>
                                        <p:cTn id="45" dur="1000" fill="hold"/>
                                        <p:tgtEl>
                                          <p:spTgt spid="25"/>
                                        </p:tgtEl>
                                        <p:attrNameLst>
                                          <p:attrName>ppt_x</p:attrName>
                                        </p:attrNameLst>
                                      </p:cBhvr>
                                      <p:tavLst>
                                        <p:tav tm="0">
                                          <p:val>
                                            <p:strVal val="#ppt_x"/>
                                          </p:val>
                                        </p:tav>
                                        <p:tav tm="100000">
                                          <p:val>
                                            <p:strVal val="#ppt_x"/>
                                          </p:val>
                                        </p:tav>
                                      </p:tavLst>
                                    </p:anim>
                                    <p:anim calcmode="lin" valueType="num">
                                      <p:cBhvr>
                                        <p:cTn id="46" dur="1000" fill="hold"/>
                                        <p:tgtEl>
                                          <p:spTgt spid="25"/>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1000"/>
                                        <p:tgtEl>
                                          <p:spTgt spid="26"/>
                                        </p:tgtEl>
                                      </p:cBhvr>
                                    </p:animEffect>
                                    <p:anim calcmode="lin" valueType="num">
                                      <p:cBhvr>
                                        <p:cTn id="50" dur="1000" fill="hold"/>
                                        <p:tgtEl>
                                          <p:spTgt spid="26"/>
                                        </p:tgtEl>
                                        <p:attrNameLst>
                                          <p:attrName>ppt_x</p:attrName>
                                        </p:attrNameLst>
                                      </p:cBhvr>
                                      <p:tavLst>
                                        <p:tav tm="0">
                                          <p:val>
                                            <p:strVal val="#ppt_x"/>
                                          </p:val>
                                        </p:tav>
                                        <p:tav tm="100000">
                                          <p:val>
                                            <p:strVal val="#ppt_x"/>
                                          </p:val>
                                        </p:tav>
                                      </p:tavLst>
                                    </p:anim>
                                    <p:anim calcmode="lin" valueType="num">
                                      <p:cBhvr>
                                        <p:cTn id="5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46"/>
                                        </p:tgtEl>
                                        <p:attrNameLst>
                                          <p:attrName>style.visibility</p:attrName>
                                        </p:attrNameLst>
                                      </p:cBhvr>
                                      <p:to>
                                        <p:strVal val="visible"/>
                                      </p:to>
                                    </p:set>
                                    <p:animEffect transition="in" filter="fade">
                                      <p:cBhvr>
                                        <p:cTn id="56" dur="1000"/>
                                        <p:tgtEl>
                                          <p:spTgt spid="246"/>
                                        </p:tgtEl>
                                      </p:cBhvr>
                                    </p:animEffect>
                                    <p:anim calcmode="lin" valueType="num">
                                      <p:cBhvr>
                                        <p:cTn id="57" dur="1000" fill="hold"/>
                                        <p:tgtEl>
                                          <p:spTgt spid="246"/>
                                        </p:tgtEl>
                                        <p:attrNameLst>
                                          <p:attrName>ppt_x</p:attrName>
                                        </p:attrNameLst>
                                      </p:cBhvr>
                                      <p:tavLst>
                                        <p:tav tm="0">
                                          <p:val>
                                            <p:strVal val="#ppt_x"/>
                                          </p:val>
                                        </p:tav>
                                        <p:tav tm="100000">
                                          <p:val>
                                            <p:strVal val="#ppt_x"/>
                                          </p:val>
                                        </p:tav>
                                      </p:tavLst>
                                    </p:anim>
                                    <p:anim calcmode="lin" valueType="num">
                                      <p:cBhvr>
                                        <p:cTn id="58" dur="1000" fill="hold"/>
                                        <p:tgtEl>
                                          <p:spTgt spid="246"/>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268"/>
                                        </p:tgtEl>
                                        <p:attrNameLst>
                                          <p:attrName>style.visibility</p:attrName>
                                        </p:attrNameLst>
                                      </p:cBhvr>
                                      <p:to>
                                        <p:strVal val="visible"/>
                                      </p:to>
                                    </p:set>
                                    <p:animEffect transition="in" filter="fade">
                                      <p:cBhvr>
                                        <p:cTn id="61" dur="1000"/>
                                        <p:tgtEl>
                                          <p:spTgt spid="268"/>
                                        </p:tgtEl>
                                      </p:cBhvr>
                                    </p:animEffect>
                                    <p:anim calcmode="lin" valueType="num">
                                      <p:cBhvr>
                                        <p:cTn id="62" dur="1000" fill="hold"/>
                                        <p:tgtEl>
                                          <p:spTgt spid="268"/>
                                        </p:tgtEl>
                                        <p:attrNameLst>
                                          <p:attrName>ppt_x</p:attrName>
                                        </p:attrNameLst>
                                      </p:cBhvr>
                                      <p:tavLst>
                                        <p:tav tm="0">
                                          <p:val>
                                            <p:strVal val="#ppt_x"/>
                                          </p:val>
                                        </p:tav>
                                        <p:tav tm="100000">
                                          <p:val>
                                            <p:strVal val="#ppt_x"/>
                                          </p:val>
                                        </p:tav>
                                      </p:tavLst>
                                    </p:anim>
                                    <p:anim calcmode="lin" valueType="num">
                                      <p:cBhvr>
                                        <p:cTn id="63" dur="1000" fill="hold"/>
                                        <p:tgtEl>
                                          <p:spTgt spid="268"/>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269"/>
                                        </p:tgtEl>
                                        <p:attrNameLst>
                                          <p:attrName>style.visibility</p:attrName>
                                        </p:attrNameLst>
                                      </p:cBhvr>
                                      <p:to>
                                        <p:strVal val="visible"/>
                                      </p:to>
                                    </p:set>
                                    <p:animEffect transition="in" filter="fade">
                                      <p:cBhvr>
                                        <p:cTn id="66" dur="1000"/>
                                        <p:tgtEl>
                                          <p:spTgt spid="269"/>
                                        </p:tgtEl>
                                      </p:cBhvr>
                                    </p:animEffect>
                                    <p:anim calcmode="lin" valueType="num">
                                      <p:cBhvr>
                                        <p:cTn id="67" dur="1000" fill="hold"/>
                                        <p:tgtEl>
                                          <p:spTgt spid="269"/>
                                        </p:tgtEl>
                                        <p:attrNameLst>
                                          <p:attrName>ppt_x</p:attrName>
                                        </p:attrNameLst>
                                      </p:cBhvr>
                                      <p:tavLst>
                                        <p:tav tm="0">
                                          <p:val>
                                            <p:strVal val="#ppt_x"/>
                                          </p:val>
                                        </p:tav>
                                        <p:tav tm="100000">
                                          <p:val>
                                            <p:strVal val="#ppt_x"/>
                                          </p:val>
                                        </p:tav>
                                      </p:tavLst>
                                    </p:anim>
                                    <p:anim calcmode="lin" valueType="num">
                                      <p:cBhvr>
                                        <p:cTn id="68" dur="1000" fill="hold"/>
                                        <p:tgtEl>
                                          <p:spTgt spid="269"/>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270"/>
                                        </p:tgtEl>
                                        <p:attrNameLst>
                                          <p:attrName>style.visibility</p:attrName>
                                        </p:attrNameLst>
                                      </p:cBhvr>
                                      <p:to>
                                        <p:strVal val="visible"/>
                                      </p:to>
                                    </p:set>
                                    <p:animEffect transition="in" filter="fade">
                                      <p:cBhvr>
                                        <p:cTn id="71" dur="1000"/>
                                        <p:tgtEl>
                                          <p:spTgt spid="270"/>
                                        </p:tgtEl>
                                      </p:cBhvr>
                                    </p:animEffect>
                                    <p:anim calcmode="lin" valueType="num">
                                      <p:cBhvr>
                                        <p:cTn id="72" dur="1000" fill="hold"/>
                                        <p:tgtEl>
                                          <p:spTgt spid="270"/>
                                        </p:tgtEl>
                                        <p:attrNameLst>
                                          <p:attrName>ppt_x</p:attrName>
                                        </p:attrNameLst>
                                      </p:cBhvr>
                                      <p:tavLst>
                                        <p:tav tm="0">
                                          <p:val>
                                            <p:strVal val="#ppt_x"/>
                                          </p:val>
                                        </p:tav>
                                        <p:tav tm="100000">
                                          <p:val>
                                            <p:strVal val="#ppt_x"/>
                                          </p:val>
                                        </p:tav>
                                      </p:tavLst>
                                    </p:anim>
                                    <p:anim calcmode="lin" valueType="num">
                                      <p:cBhvr>
                                        <p:cTn id="73" dur="1000" fill="hold"/>
                                        <p:tgtEl>
                                          <p:spTgt spid="270"/>
                                        </p:tgtEl>
                                        <p:attrNameLst>
                                          <p:attrName>ppt_y</p:attrName>
                                        </p:attrNameLst>
                                      </p:cBhvr>
                                      <p:tavLst>
                                        <p:tav tm="0">
                                          <p:val>
                                            <p:strVal val="#ppt_y+.1"/>
                                          </p:val>
                                        </p:tav>
                                        <p:tav tm="100000">
                                          <p:val>
                                            <p:strVal val="#ppt_y"/>
                                          </p:val>
                                        </p:tav>
                                      </p:tavLst>
                                    </p:anim>
                                  </p:childTnLst>
                                </p:cTn>
                              </p:par>
                              <p:par>
                                <p:cTn id="74" presetID="42" presetClass="entr" presetSubtype="0" fill="hold" nodeType="withEffect">
                                  <p:stCondLst>
                                    <p:cond delay="0"/>
                                  </p:stCondLst>
                                  <p:childTnLst>
                                    <p:set>
                                      <p:cBhvr>
                                        <p:cTn id="75" dur="1" fill="hold">
                                          <p:stCondLst>
                                            <p:cond delay="0"/>
                                          </p:stCondLst>
                                        </p:cTn>
                                        <p:tgtEl>
                                          <p:spTgt spid="286"/>
                                        </p:tgtEl>
                                        <p:attrNameLst>
                                          <p:attrName>style.visibility</p:attrName>
                                        </p:attrNameLst>
                                      </p:cBhvr>
                                      <p:to>
                                        <p:strVal val="visible"/>
                                      </p:to>
                                    </p:set>
                                    <p:animEffect transition="in" filter="fade">
                                      <p:cBhvr>
                                        <p:cTn id="76" dur="1000"/>
                                        <p:tgtEl>
                                          <p:spTgt spid="286"/>
                                        </p:tgtEl>
                                      </p:cBhvr>
                                    </p:animEffect>
                                    <p:anim calcmode="lin" valueType="num">
                                      <p:cBhvr>
                                        <p:cTn id="77" dur="1000" fill="hold"/>
                                        <p:tgtEl>
                                          <p:spTgt spid="286"/>
                                        </p:tgtEl>
                                        <p:attrNameLst>
                                          <p:attrName>ppt_x</p:attrName>
                                        </p:attrNameLst>
                                      </p:cBhvr>
                                      <p:tavLst>
                                        <p:tav tm="0">
                                          <p:val>
                                            <p:strVal val="#ppt_x"/>
                                          </p:val>
                                        </p:tav>
                                        <p:tav tm="100000">
                                          <p:val>
                                            <p:strVal val="#ppt_x"/>
                                          </p:val>
                                        </p:tav>
                                      </p:tavLst>
                                    </p:anim>
                                    <p:anim calcmode="lin" valueType="num">
                                      <p:cBhvr>
                                        <p:cTn id="78" dur="1000" fill="hold"/>
                                        <p:tgtEl>
                                          <p:spTgt spid="286"/>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9"/>
                                        </p:tgtEl>
                                        <p:attrNameLst>
                                          <p:attrName>style.visibility</p:attrName>
                                        </p:attrNameLst>
                                      </p:cBhvr>
                                      <p:to>
                                        <p:strVal val="visible"/>
                                      </p:to>
                                    </p:set>
                                    <p:animEffect transition="in" filter="fade">
                                      <p:cBhvr>
                                        <p:cTn id="81" dur="1000"/>
                                        <p:tgtEl>
                                          <p:spTgt spid="9"/>
                                        </p:tgtEl>
                                      </p:cBhvr>
                                    </p:animEffect>
                                    <p:anim calcmode="lin" valueType="num">
                                      <p:cBhvr>
                                        <p:cTn id="82" dur="1000" fill="hold"/>
                                        <p:tgtEl>
                                          <p:spTgt spid="9"/>
                                        </p:tgtEl>
                                        <p:attrNameLst>
                                          <p:attrName>ppt_x</p:attrName>
                                        </p:attrNameLst>
                                      </p:cBhvr>
                                      <p:tavLst>
                                        <p:tav tm="0">
                                          <p:val>
                                            <p:strVal val="#ppt_x"/>
                                          </p:val>
                                        </p:tav>
                                        <p:tav tm="100000">
                                          <p:val>
                                            <p:strVal val="#ppt_x"/>
                                          </p:val>
                                        </p:tav>
                                      </p:tavLst>
                                    </p:anim>
                                    <p:anim calcmode="lin" valueType="num">
                                      <p:cBhvr>
                                        <p:cTn id="8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animBg="1"/>
      <p:bldP spid="245" grpId="0" animBg="1"/>
      <p:bldP spid="246" grpId="0" animBg="1"/>
      <p:bldP spid="266" grpId="0" animBg="1"/>
      <p:bldP spid="267" grpId="0" animBg="1"/>
      <p:bldP spid="268" grpId="0" animBg="1"/>
      <p:bldP spid="269" grpId="0" animBg="1"/>
      <p:bldP spid="270" grpId="0" animBg="1"/>
      <p:bldP spid="3" grpId="0" animBg="1"/>
      <p:bldP spid="8" grpId="0"/>
      <p:bldP spid="9" grpId="0" animBg="1"/>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C0B7805-714B-B00B-D757-C3EB1C1910F1}"/>
              </a:ext>
            </a:extLst>
          </p:cNvPr>
          <p:cNvSpPr txBox="1"/>
          <p:nvPr/>
        </p:nvSpPr>
        <p:spPr>
          <a:xfrm>
            <a:off x="3894721" y="841650"/>
            <a:ext cx="4516859" cy="584775"/>
          </a:xfrm>
          <a:prstGeom prst="rect">
            <a:avLst/>
          </a:prstGeom>
          <a:noFill/>
        </p:spPr>
        <p:txBody>
          <a:bodyPr wrap="square" rtlCol="0">
            <a:spAutoFit/>
          </a:bodyPr>
          <a:lstStyle/>
          <a:p>
            <a:r>
              <a:rPr lang="fr-FR" sz="3200" b="1" dirty="0" err="1">
                <a:solidFill>
                  <a:schemeClr val="tx2">
                    <a:lumMod val="90000"/>
                    <a:lumOff val="10000"/>
                  </a:schemeClr>
                </a:solidFill>
                <a:latin typeface="Arial" panose="020B0604020202020204" pitchFamily="34" charset="0"/>
                <a:cs typeface="Arial" panose="020B0604020202020204" pitchFamily="34" charset="0"/>
              </a:rPr>
              <a:t>Internship</a:t>
            </a:r>
            <a:r>
              <a:rPr lang="fr-FR" sz="3200" b="1" dirty="0">
                <a:solidFill>
                  <a:schemeClr val="tx2">
                    <a:lumMod val="90000"/>
                    <a:lumOff val="10000"/>
                  </a:schemeClr>
                </a:solidFill>
                <a:latin typeface="Arial" panose="020B0604020202020204" pitchFamily="34" charset="0"/>
                <a:cs typeface="Arial" panose="020B0604020202020204" pitchFamily="34" charset="0"/>
              </a:rPr>
              <a:t> Work Plan</a:t>
            </a:r>
            <a:endParaRPr lang="en-US" sz="3200" b="1" dirty="0">
              <a:solidFill>
                <a:schemeClr val="tx2">
                  <a:lumMod val="90000"/>
                  <a:lumOff val="10000"/>
                </a:schemeClr>
              </a:solidFill>
              <a:latin typeface="Arial" panose="020B0604020202020204" pitchFamily="34" charset="0"/>
              <a:cs typeface="Arial" panose="020B0604020202020204" pitchFamily="34" charset="0"/>
            </a:endParaRPr>
          </a:p>
        </p:txBody>
      </p:sp>
      <p:sp>
        <p:nvSpPr>
          <p:cNvPr id="5" name="Oval 4">
            <a:extLst>
              <a:ext uri="{FF2B5EF4-FFF2-40B4-BE49-F238E27FC236}">
                <a16:creationId xmlns:a16="http://schemas.microsoft.com/office/drawing/2014/main" id="{4C4D4297-0CC9-DA1B-A32E-FE352947416B}"/>
              </a:ext>
            </a:extLst>
          </p:cNvPr>
          <p:cNvSpPr/>
          <p:nvPr/>
        </p:nvSpPr>
        <p:spPr>
          <a:xfrm>
            <a:off x="509155" y="176645"/>
            <a:ext cx="654627" cy="602651"/>
          </a:xfrm>
          <a:prstGeom prst="ellipse">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1</a:t>
            </a:r>
            <a:endParaRPr lang="en-US" sz="2000" b="1" dirty="0">
              <a:latin typeface="Arial" panose="020B0604020202020204" pitchFamily="34" charset="0"/>
              <a:cs typeface="Arial" panose="020B0604020202020204" pitchFamily="34" charset="0"/>
            </a:endParaRPr>
          </a:p>
        </p:txBody>
      </p:sp>
      <p:sp>
        <p:nvSpPr>
          <p:cNvPr id="17" name="Oval 16">
            <a:extLst>
              <a:ext uri="{FF2B5EF4-FFF2-40B4-BE49-F238E27FC236}">
                <a16:creationId xmlns:a16="http://schemas.microsoft.com/office/drawing/2014/main" id="{232757D2-8A2C-71E0-F181-E4207BEBDBDB}"/>
              </a:ext>
            </a:extLst>
          </p:cNvPr>
          <p:cNvSpPr/>
          <p:nvPr/>
        </p:nvSpPr>
        <p:spPr>
          <a:xfrm>
            <a:off x="146275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2</a:t>
            </a:r>
            <a:endParaRPr lang="en-US" sz="2000" b="1" dirty="0">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F2884817-1D89-2F7A-5930-D8884010C244}"/>
              </a:ext>
            </a:extLst>
          </p:cNvPr>
          <p:cNvSpPr/>
          <p:nvPr/>
        </p:nvSpPr>
        <p:spPr>
          <a:xfrm>
            <a:off x="241634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3</a:t>
            </a:r>
            <a:endParaRPr lang="en-US" sz="2000" b="1" dirty="0">
              <a:latin typeface="Arial" panose="020B0604020202020204" pitchFamily="34" charset="0"/>
              <a:cs typeface="Arial" panose="020B0604020202020204" pitchFamily="34" charset="0"/>
            </a:endParaRPr>
          </a:p>
        </p:txBody>
      </p:sp>
      <p:sp>
        <p:nvSpPr>
          <p:cNvPr id="19" name="Oval 18">
            <a:extLst>
              <a:ext uri="{FF2B5EF4-FFF2-40B4-BE49-F238E27FC236}">
                <a16:creationId xmlns:a16="http://schemas.microsoft.com/office/drawing/2014/main" id="{B1040135-B0E8-D566-2D20-7A2A7CFF4CC5}"/>
              </a:ext>
            </a:extLst>
          </p:cNvPr>
          <p:cNvSpPr/>
          <p:nvPr/>
        </p:nvSpPr>
        <p:spPr>
          <a:xfrm>
            <a:off x="3369943"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4</a:t>
            </a:r>
            <a:endParaRPr lang="en-US" sz="2000" b="1" dirty="0">
              <a:latin typeface="Arial" panose="020B0604020202020204" pitchFamily="34" charset="0"/>
              <a:cs typeface="Arial" panose="020B0604020202020204" pitchFamily="34" charset="0"/>
            </a:endParaRPr>
          </a:p>
        </p:txBody>
      </p:sp>
      <p:sp>
        <p:nvSpPr>
          <p:cNvPr id="20" name="Oval 19">
            <a:extLst>
              <a:ext uri="{FF2B5EF4-FFF2-40B4-BE49-F238E27FC236}">
                <a16:creationId xmlns:a16="http://schemas.microsoft.com/office/drawing/2014/main" id="{89405889-D500-9495-31C1-4DDF657BEA35}"/>
              </a:ext>
            </a:extLst>
          </p:cNvPr>
          <p:cNvSpPr/>
          <p:nvPr/>
        </p:nvSpPr>
        <p:spPr>
          <a:xfrm>
            <a:off x="4323539"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5</a:t>
            </a:r>
            <a:endParaRPr lang="en-US" sz="2000" b="1" dirty="0">
              <a:latin typeface="Arial" panose="020B0604020202020204" pitchFamily="34" charset="0"/>
              <a:cs typeface="Arial" panose="020B0604020202020204" pitchFamily="34" charset="0"/>
            </a:endParaRPr>
          </a:p>
        </p:txBody>
      </p:sp>
      <p:sp>
        <p:nvSpPr>
          <p:cNvPr id="21" name="Oval 20">
            <a:extLst>
              <a:ext uri="{FF2B5EF4-FFF2-40B4-BE49-F238E27FC236}">
                <a16:creationId xmlns:a16="http://schemas.microsoft.com/office/drawing/2014/main" id="{4565337F-3403-C50C-A282-C0229FD32925}"/>
              </a:ext>
            </a:extLst>
          </p:cNvPr>
          <p:cNvSpPr/>
          <p:nvPr/>
        </p:nvSpPr>
        <p:spPr>
          <a:xfrm>
            <a:off x="5277135"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6</a:t>
            </a:r>
            <a:endParaRPr lang="en-US" sz="2000" b="1" dirty="0">
              <a:latin typeface="Arial" panose="020B0604020202020204" pitchFamily="34" charset="0"/>
              <a:cs typeface="Arial" panose="020B0604020202020204" pitchFamily="34" charset="0"/>
            </a:endParaRPr>
          </a:p>
        </p:txBody>
      </p:sp>
      <p:sp>
        <p:nvSpPr>
          <p:cNvPr id="22" name="Oval 21">
            <a:extLst>
              <a:ext uri="{FF2B5EF4-FFF2-40B4-BE49-F238E27FC236}">
                <a16:creationId xmlns:a16="http://schemas.microsoft.com/office/drawing/2014/main" id="{EDCA61CD-5FD5-05F4-5580-8EF51CE910B7}"/>
              </a:ext>
            </a:extLst>
          </p:cNvPr>
          <p:cNvSpPr/>
          <p:nvPr/>
        </p:nvSpPr>
        <p:spPr>
          <a:xfrm>
            <a:off x="6230731"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7</a:t>
            </a:r>
            <a:endParaRPr lang="en-US" sz="2000" b="1" dirty="0">
              <a:latin typeface="Arial" panose="020B0604020202020204" pitchFamily="34" charset="0"/>
              <a:cs typeface="Arial" panose="020B0604020202020204" pitchFamily="34" charset="0"/>
            </a:endParaRPr>
          </a:p>
        </p:txBody>
      </p:sp>
      <p:sp>
        <p:nvSpPr>
          <p:cNvPr id="23" name="Oval 22">
            <a:extLst>
              <a:ext uri="{FF2B5EF4-FFF2-40B4-BE49-F238E27FC236}">
                <a16:creationId xmlns:a16="http://schemas.microsoft.com/office/drawing/2014/main" id="{A4EAEA94-694E-3A49-5E5C-1081EFD65C6E}"/>
              </a:ext>
            </a:extLst>
          </p:cNvPr>
          <p:cNvSpPr/>
          <p:nvPr/>
        </p:nvSpPr>
        <p:spPr>
          <a:xfrm>
            <a:off x="7216257" y="176645"/>
            <a:ext cx="654627" cy="602651"/>
          </a:xfrm>
          <a:prstGeom prst="ellipse">
            <a:avLst/>
          </a:prstGeom>
          <a:solidFill>
            <a:schemeClr val="tx2">
              <a:lumMod val="90000"/>
              <a:lumOff val="1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latin typeface="Arial" panose="020B0604020202020204" pitchFamily="34" charset="0"/>
                <a:cs typeface="Arial" panose="020B0604020202020204" pitchFamily="34" charset="0"/>
              </a:rPr>
              <a:t>8</a:t>
            </a:r>
            <a:endParaRPr lang="en-US" sz="20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2DF5F079-3CC4-BB89-E894-10B5D9DD7B5F}"/>
              </a:ext>
            </a:extLst>
          </p:cNvPr>
          <p:cNvPicPr>
            <a:picLocks noChangeAspect="1"/>
          </p:cNvPicPr>
          <p:nvPr/>
        </p:nvPicPr>
        <p:blipFill>
          <a:blip r:embed="rId2"/>
          <a:srcRect r="6276"/>
          <a:stretch/>
        </p:blipFill>
        <p:spPr>
          <a:xfrm>
            <a:off x="6885358" y="1426425"/>
            <a:ext cx="4887805" cy="5136101"/>
          </a:xfrm>
          <a:prstGeom prst="rect">
            <a:avLst/>
          </a:prstGeom>
        </p:spPr>
      </p:pic>
      <p:sp>
        <p:nvSpPr>
          <p:cNvPr id="3" name="Oval 2">
            <a:extLst>
              <a:ext uri="{FF2B5EF4-FFF2-40B4-BE49-F238E27FC236}">
                <a16:creationId xmlns:a16="http://schemas.microsoft.com/office/drawing/2014/main" id="{E5E0C010-ACE0-FBC1-5CCC-C0703C4037D6}"/>
              </a:ext>
            </a:extLst>
          </p:cNvPr>
          <p:cNvSpPr/>
          <p:nvPr/>
        </p:nvSpPr>
        <p:spPr>
          <a:xfrm>
            <a:off x="11639555" y="6125776"/>
            <a:ext cx="390618" cy="370935"/>
          </a:xfrm>
          <a:prstGeom prst="ellipse">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2000" b="1" dirty="0">
                <a:solidFill>
                  <a:schemeClr val="tx1"/>
                </a:solidFill>
                <a:latin typeface="Arial" panose="020B0604020202020204" pitchFamily="34" charset="0"/>
                <a:cs typeface="Arial" panose="020B0604020202020204" pitchFamily="34" charset="0"/>
              </a:rPr>
              <a:t>8</a:t>
            </a:r>
            <a:endParaRPr lang="en-US" sz="2000" b="1" dirty="0">
              <a:solidFill>
                <a:schemeClr val="tx1"/>
              </a:solidFill>
              <a:latin typeface="Arial" panose="020B0604020202020204" pitchFamily="34" charset="0"/>
              <a:cs typeface="Arial" panose="020B0604020202020204" pitchFamily="34" charset="0"/>
            </a:endParaRPr>
          </a:p>
        </p:txBody>
      </p:sp>
      <p:grpSp>
        <p:nvGrpSpPr>
          <p:cNvPr id="4" name="Group 14">
            <a:extLst>
              <a:ext uri="{FF2B5EF4-FFF2-40B4-BE49-F238E27FC236}">
                <a16:creationId xmlns:a16="http://schemas.microsoft.com/office/drawing/2014/main" id="{CE712A5A-9DC2-C3A2-181D-895DB1728B90}"/>
              </a:ext>
            </a:extLst>
          </p:cNvPr>
          <p:cNvGrpSpPr>
            <a:grpSpLocks noChangeAspect="1"/>
          </p:cNvGrpSpPr>
          <p:nvPr/>
        </p:nvGrpSpPr>
        <p:grpSpPr>
          <a:xfrm>
            <a:off x="0" y="1683051"/>
            <a:ext cx="3491898" cy="3491898"/>
            <a:chOff x="0" y="0"/>
            <a:chExt cx="14840029" cy="14840029"/>
          </a:xfrm>
          <a:blipFill dpi="0" rotWithShape="1">
            <a:blip r:embed="rId3">
              <a:extLst>
                <a:ext uri="{28A0092B-C50C-407E-A947-70E740481C1C}">
                  <a14:useLocalDpi xmlns:a14="http://schemas.microsoft.com/office/drawing/2010/main" val="0"/>
                </a:ext>
              </a:extLst>
            </a:blip>
            <a:srcRect/>
            <a:stretch>
              <a:fillRect/>
            </a:stretch>
          </a:blipFill>
        </p:grpSpPr>
        <p:sp>
          <p:nvSpPr>
            <p:cNvPr id="6" name="Freeform 15">
              <a:extLst>
                <a:ext uri="{FF2B5EF4-FFF2-40B4-BE49-F238E27FC236}">
                  <a16:creationId xmlns:a16="http://schemas.microsoft.com/office/drawing/2014/main" id="{BE4688F4-0FFF-985D-98D4-E2FE682BF770}"/>
                </a:ext>
              </a:extLst>
            </p:cNvPr>
            <p:cNvSpPr/>
            <p:nvPr/>
          </p:nvSpPr>
          <p:spPr>
            <a:xfrm>
              <a:off x="-366471" y="-11891"/>
              <a:ext cx="15572971" cy="14863810"/>
            </a:xfrm>
            <a:custGeom>
              <a:avLst/>
              <a:gdLst/>
              <a:ahLst/>
              <a:cxnLst/>
              <a:rect l="l" t="t" r="r" b="b"/>
              <a:pathLst>
                <a:path w="15572971" h="14863810">
                  <a:moveTo>
                    <a:pt x="7786486" y="11891"/>
                  </a:moveTo>
                  <a:cubicBezTo>
                    <a:pt x="5127664" y="0"/>
                    <a:pt x="2665709" y="1411641"/>
                    <a:pt x="1332855" y="3712286"/>
                  </a:cubicBezTo>
                  <a:cubicBezTo>
                    <a:pt x="0" y="6012931"/>
                    <a:pt x="0" y="8850880"/>
                    <a:pt x="1332855" y="11151525"/>
                  </a:cubicBezTo>
                  <a:cubicBezTo>
                    <a:pt x="2665709" y="13452170"/>
                    <a:pt x="5127664" y="14863811"/>
                    <a:pt x="7786486" y="14851920"/>
                  </a:cubicBezTo>
                  <a:cubicBezTo>
                    <a:pt x="10445306" y="14863811"/>
                    <a:pt x="12907262" y="13452170"/>
                    <a:pt x="14240117" y="11151525"/>
                  </a:cubicBezTo>
                  <a:cubicBezTo>
                    <a:pt x="15572971" y="8850880"/>
                    <a:pt x="15572971" y="6012931"/>
                    <a:pt x="14240117" y="3712286"/>
                  </a:cubicBezTo>
                  <a:cubicBezTo>
                    <a:pt x="12907262" y="1411641"/>
                    <a:pt x="10445306" y="0"/>
                    <a:pt x="7786486" y="11891"/>
                  </a:cubicBezTo>
                  <a:close/>
                </a:path>
              </a:pathLst>
            </a:custGeom>
            <a:grpFill/>
          </p:spPr>
        </p:sp>
        <p:sp>
          <p:nvSpPr>
            <p:cNvPr id="8" name="Freeform 16">
              <a:extLst>
                <a:ext uri="{FF2B5EF4-FFF2-40B4-BE49-F238E27FC236}">
                  <a16:creationId xmlns:a16="http://schemas.microsoft.com/office/drawing/2014/main" id="{7C2EF7D0-90F1-F663-7FE8-637ED41B37EB}"/>
                </a:ext>
              </a:extLst>
            </p:cNvPr>
            <p:cNvSpPr/>
            <p:nvPr/>
          </p:nvSpPr>
          <p:spPr>
            <a:xfrm>
              <a:off x="-156193" y="188812"/>
              <a:ext cx="15152415" cy="14462405"/>
            </a:xfrm>
            <a:custGeom>
              <a:avLst/>
              <a:gdLst/>
              <a:ahLst/>
              <a:cxnLst/>
              <a:rect l="l" t="t" r="r" b="b"/>
              <a:pathLst>
                <a:path w="15152415" h="14462405">
                  <a:moveTo>
                    <a:pt x="7576208" y="11570"/>
                  </a:moveTo>
                  <a:cubicBezTo>
                    <a:pt x="4989189" y="0"/>
                    <a:pt x="2593721" y="1373519"/>
                    <a:pt x="1296860" y="3612034"/>
                  </a:cubicBezTo>
                  <a:cubicBezTo>
                    <a:pt x="0" y="5850548"/>
                    <a:pt x="0" y="8611857"/>
                    <a:pt x="1296860" y="10850372"/>
                  </a:cubicBezTo>
                  <a:cubicBezTo>
                    <a:pt x="2593721" y="13088886"/>
                    <a:pt x="4989189" y="14462405"/>
                    <a:pt x="7576208" y="14450835"/>
                  </a:cubicBezTo>
                  <a:cubicBezTo>
                    <a:pt x="10163226" y="14462405"/>
                    <a:pt x="12558694" y="13088886"/>
                    <a:pt x="13855555" y="10850372"/>
                  </a:cubicBezTo>
                  <a:cubicBezTo>
                    <a:pt x="15152416" y="8611857"/>
                    <a:pt x="15152416" y="5850548"/>
                    <a:pt x="13855555" y="3612034"/>
                  </a:cubicBezTo>
                  <a:cubicBezTo>
                    <a:pt x="12558694" y="1373519"/>
                    <a:pt x="10163226" y="0"/>
                    <a:pt x="7576208" y="11570"/>
                  </a:cubicBezTo>
                  <a:close/>
                </a:path>
              </a:pathLst>
            </a:custGeom>
            <a:grpFill/>
          </p:spPr>
        </p:sp>
        <p:sp>
          <p:nvSpPr>
            <p:cNvPr id="9" name="Freeform 17">
              <a:extLst>
                <a:ext uri="{FF2B5EF4-FFF2-40B4-BE49-F238E27FC236}">
                  <a16:creationId xmlns:a16="http://schemas.microsoft.com/office/drawing/2014/main" id="{FBF0F5F6-5C9C-F0B9-3294-3983665CF2E4}"/>
                </a:ext>
              </a:extLst>
            </p:cNvPr>
            <p:cNvSpPr/>
            <p:nvPr/>
          </p:nvSpPr>
          <p:spPr>
            <a:xfrm>
              <a:off x="223301" y="551024"/>
              <a:ext cx="14393427" cy="13737979"/>
            </a:xfrm>
            <a:custGeom>
              <a:avLst/>
              <a:gdLst/>
              <a:ahLst/>
              <a:cxnLst/>
              <a:rect l="l" t="t" r="r" b="b"/>
              <a:pathLst>
                <a:path w="14393427" h="13737979">
                  <a:moveTo>
                    <a:pt x="7196714" y="10990"/>
                  </a:moveTo>
                  <a:cubicBezTo>
                    <a:pt x="4739280" y="0"/>
                    <a:pt x="2463801" y="1304719"/>
                    <a:pt x="1231900" y="3431106"/>
                  </a:cubicBezTo>
                  <a:cubicBezTo>
                    <a:pt x="0" y="5557493"/>
                    <a:pt x="0" y="8180487"/>
                    <a:pt x="1231900" y="10306874"/>
                  </a:cubicBezTo>
                  <a:cubicBezTo>
                    <a:pt x="2463801" y="12433261"/>
                    <a:pt x="4739280" y="13737980"/>
                    <a:pt x="7196714" y="13726990"/>
                  </a:cubicBezTo>
                  <a:cubicBezTo>
                    <a:pt x="9654147" y="13737980"/>
                    <a:pt x="11929626" y="12433261"/>
                    <a:pt x="13161527" y="10306874"/>
                  </a:cubicBezTo>
                  <a:cubicBezTo>
                    <a:pt x="14393427" y="8180487"/>
                    <a:pt x="14393427" y="5557493"/>
                    <a:pt x="13161527" y="3431106"/>
                  </a:cubicBezTo>
                  <a:cubicBezTo>
                    <a:pt x="11929626" y="1304719"/>
                    <a:pt x="9654147" y="0"/>
                    <a:pt x="7196714" y="10990"/>
                  </a:cubicBezTo>
                  <a:close/>
                </a:path>
              </a:pathLst>
            </a:custGeom>
            <a:grpFill/>
          </p:spPr>
        </p:sp>
      </p:grpSp>
      <p:sp>
        <p:nvSpPr>
          <p:cNvPr id="10" name="Freeform 15">
            <a:extLst>
              <a:ext uri="{FF2B5EF4-FFF2-40B4-BE49-F238E27FC236}">
                <a16:creationId xmlns:a16="http://schemas.microsoft.com/office/drawing/2014/main" id="{F5654A4D-E4E8-D56D-DB65-629A85ED168C}"/>
              </a:ext>
            </a:extLst>
          </p:cNvPr>
          <p:cNvSpPr/>
          <p:nvPr/>
        </p:nvSpPr>
        <p:spPr>
          <a:xfrm>
            <a:off x="0" y="1550658"/>
            <a:ext cx="1382962" cy="1382962"/>
          </a:xfrm>
          <a:custGeom>
            <a:avLst/>
            <a:gdLst/>
            <a:ahLst/>
            <a:cxnLst/>
            <a:rect l="l" t="t" r="r" b="b"/>
            <a:pathLst>
              <a:path w="1382962" h="1382962">
                <a:moveTo>
                  <a:pt x="0" y="0"/>
                </a:moveTo>
                <a:lnTo>
                  <a:pt x="1382962" y="0"/>
                </a:lnTo>
                <a:lnTo>
                  <a:pt x="1382962" y="1382962"/>
                </a:lnTo>
                <a:lnTo>
                  <a:pt x="0" y="138296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8246608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18800</TotalTime>
  <Words>3420</Words>
  <Application>Microsoft Office PowerPoint</Application>
  <PresentationFormat>Widescreen</PresentationFormat>
  <Paragraphs>773</Paragraphs>
  <Slides>42</Slides>
  <Notes>6</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42</vt:i4>
      </vt:variant>
    </vt:vector>
  </HeadingPairs>
  <TitlesOfParts>
    <vt:vector size="53" baseType="lpstr">
      <vt:lpstr>Aial</vt:lpstr>
      <vt:lpstr>Aptos</vt:lpstr>
      <vt:lpstr>Aptos Display</vt:lpstr>
      <vt:lpstr>Ar</vt:lpstr>
      <vt:lpstr>Arial</vt:lpstr>
      <vt:lpstr>Calibri</vt:lpstr>
      <vt:lpstr>Google Sans Text</vt:lpstr>
      <vt:lpstr>Segoe UI</vt:lpstr>
      <vt:lpstr>Wingdings</vt:lpstr>
      <vt:lpstr>WordVisiCarriageReturn_MSFontService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Maha D</dc:creator>
  <cp:lastModifiedBy>Maha D</cp:lastModifiedBy>
  <cp:revision>252</cp:revision>
  <dcterms:created xsi:type="dcterms:W3CDTF">2025-06-17T15:07:11Z</dcterms:created>
  <dcterms:modified xsi:type="dcterms:W3CDTF">2025-11-14T09:44:07Z</dcterms:modified>
</cp:coreProperties>
</file>